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208"/>
  </p:notesMasterIdLst>
  <p:sldIdLst>
    <p:sldId id="757" r:id="rId5"/>
    <p:sldId id="634" r:id="rId6"/>
    <p:sldId id="460" r:id="rId7"/>
    <p:sldId id="756" r:id="rId8"/>
    <p:sldId id="755" r:id="rId9"/>
    <p:sldId id="652" r:id="rId10"/>
    <p:sldId id="452" r:id="rId11"/>
    <p:sldId id="454" r:id="rId12"/>
    <p:sldId id="456" r:id="rId13"/>
    <p:sldId id="455" r:id="rId14"/>
    <p:sldId id="635" r:id="rId15"/>
    <p:sldId id="584" r:id="rId16"/>
    <p:sldId id="588" r:id="rId17"/>
    <p:sldId id="587" r:id="rId18"/>
    <p:sldId id="589" r:id="rId19"/>
    <p:sldId id="590" r:id="rId20"/>
    <p:sldId id="636" r:id="rId21"/>
    <p:sldId id="592" r:id="rId22"/>
    <p:sldId id="647" r:id="rId23"/>
    <p:sldId id="537" r:id="rId24"/>
    <p:sldId id="648" r:id="rId25"/>
    <p:sldId id="723" r:id="rId26"/>
    <p:sldId id="547" r:id="rId27"/>
    <p:sldId id="638" r:id="rId28"/>
    <p:sldId id="785" r:id="rId29"/>
    <p:sldId id="786" r:id="rId30"/>
    <p:sldId id="787" r:id="rId31"/>
    <p:sldId id="788" r:id="rId32"/>
    <p:sldId id="769" r:id="rId33"/>
    <p:sldId id="650" r:id="rId34"/>
    <p:sldId id="649" r:id="rId35"/>
    <p:sldId id="651" r:id="rId36"/>
    <p:sldId id="593" r:id="rId37"/>
    <p:sldId id="268" r:id="rId38"/>
    <p:sldId id="270" r:id="rId39"/>
    <p:sldId id="256" r:id="rId40"/>
    <p:sldId id="772" r:id="rId41"/>
    <p:sldId id="771" r:id="rId42"/>
    <p:sldId id="773" r:id="rId43"/>
    <p:sldId id="780" r:id="rId44"/>
    <p:sldId id="774" r:id="rId45"/>
    <p:sldId id="776" r:id="rId46"/>
    <p:sldId id="775" r:id="rId47"/>
    <p:sldId id="777" r:id="rId48"/>
    <p:sldId id="781" r:id="rId49"/>
    <p:sldId id="778" r:id="rId50"/>
    <p:sldId id="779" r:id="rId51"/>
    <p:sldId id="782" r:id="rId52"/>
    <p:sldId id="783" r:id="rId53"/>
    <p:sldId id="784" r:id="rId54"/>
    <p:sldId id="770" r:id="rId55"/>
    <p:sldId id="257" r:id="rId56"/>
    <p:sldId id="258" r:id="rId57"/>
    <p:sldId id="259" r:id="rId58"/>
    <p:sldId id="262" r:id="rId59"/>
    <p:sldId id="644" r:id="rId60"/>
    <p:sldId id="653" r:id="rId61"/>
    <p:sldId id="642" r:id="rId62"/>
    <p:sldId id="643" r:id="rId63"/>
    <p:sldId id="645" r:id="rId64"/>
    <p:sldId id="263" r:id="rId65"/>
    <p:sldId id="639" r:id="rId66"/>
    <p:sldId id="512" r:id="rId67"/>
    <p:sldId id="513" r:id="rId68"/>
    <p:sldId id="515" r:id="rId69"/>
    <p:sldId id="516" r:id="rId70"/>
    <p:sldId id="518" r:id="rId71"/>
    <p:sldId id="789" r:id="rId72"/>
    <p:sldId id="646" r:id="rId73"/>
    <p:sldId id="791" r:id="rId74"/>
    <p:sldId id="792" r:id="rId75"/>
    <p:sldId id="793" r:id="rId76"/>
    <p:sldId id="794" r:id="rId77"/>
    <p:sldId id="797" r:id="rId78"/>
    <p:sldId id="795" r:id="rId79"/>
    <p:sldId id="796" r:id="rId80"/>
    <p:sldId id="798" r:id="rId81"/>
    <p:sldId id="799" r:id="rId82"/>
    <p:sldId id="800" r:id="rId83"/>
    <p:sldId id="801" r:id="rId84"/>
    <p:sldId id="802" r:id="rId85"/>
    <p:sldId id="803" r:id="rId86"/>
    <p:sldId id="790" r:id="rId87"/>
    <p:sldId id="300" r:id="rId88"/>
    <p:sldId id="264" r:id="rId89"/>
    <p:sldId id="640" r:id="rId90"/>
    <p:sldId id="641" r:id="rId91"/>
    <p:sldId id="595" r:id="rId92"/>
    <p:sldId id="525" r:id="rId93"/>
    <p:sldId id="572" r:id="rId94"/>
    <p:sldId id="573" r:id="rId95"/>
    <p:sldId id="804" r:id="rId96"/>
    <p:sldId id="596" r:id="rId97"/>
    <p:sldId id="597" r:id="rId98"/>
    <p:sldId id="598" r:id="rId99"/>
    <p:sldId id="599" r:id="rId100"/>
    <p:sldId id="600" r:id="rId101"/>
    <p:sldId id="609" r:id="rId102"/>
    <p:sldId id="610" r:id="rId103"/>
    <p:sldId id="611" r:id="rId104"/>
    <p:sldId id="613" r:id="rId105"/>
    <p:sldId id="614" r:id="rId106"/>
    <p:sldId id="615" r:id="rId107"/>
    <p:sldId id="805" r:id="rId108"/>
    <p:sldId id="806" r:id="rId109"/>
    <p:sldId id="601" r:id="rId110"/>
    <p:sldId id="602" r:id="rId111"/>
    <p:sldId id="603" r:id="rId112"/>
    <p:sldId id="809" r:id="rId113"/>
    <p:sldId id="604" r:id="rId114"/>
    <p:sldId id="608" r:id="rId115"/>
    <p:sldId id="810" r:id="rId116"/>
    <p:sldId id="576" r:id="rId117"/>
    <p:sldId id="577" r:id="rId118"/>
    <p:sldId id="578" r:id="rId119"/>
    <p:sldId id="366" r:id="rId120"/>
    <p:sldId id="356" r:id="rId121"/>
    <p:sldId id="367" r:id="rId122"/>
    <p:sldId id="360" r:id="rId123"/>
    <p:sldId id="361" r:id="rId124"/>
    <p:sldId id="319" r:id="rId125"/>
    <p:sldId id="432" r:id="rId126"/>
    <p:sldId id="437" r:id="rId127"/>
    <p:sldId id="434" r:id="rId128"/>
    <p:sldId id="438" r:id="rId129"/>
    <p:sldId id="436" r:id="rId130"/>
    <p:sldId id="618" r:id="rId131"/>
    <p:sldId id="619" r:id="rId132"/>
    <p:sldId id="807" r:id="rId133"/>
    <p:sldId id="368" r:id="rId134"/>
    <p:sldId id="811" r:id="rId135"/>
    <p:sldId id="585" r:id="rId136"/>
    <p:sldId id="586" r:id="rId137"/>
    <p:sldId id="812" r:id="rId138"/>
    <p:sldId id="813" r:id="rId139"/>
    <p:sldId id="623" r:id="rId140"/>
    <p:sldId id="808" r:id="rId141"/>
    <p:sldId id="372" r:id="rId142"/>
    <p:sldId id="532" r:id="rId143"/>
    <p:sldId id="533" r:id="rId144"/>
    <p:sldId id="534" r:id="rId145"/>
    <p:sldId id="554" r:id="rId146"/>
    <p:sldId id="555" r:id="rId147"/>
    <p:sldId id="556" r:id="rId148"/>
    <p:sldId id="814" r:id="rId149"/>
    <p:sldId id="815" r:id="rId150"/>
    <p:sldId id="816" r:id="rId151"/>
    <p:sldId id="817" r:id="rId152"/>
    <p:sldId id="818" r:id="rId153"/>
    <p:sldId id="819" r:id="rId154"/>
    <p:sldId id="820" r:id="rId155"/>
    <p:sldId id="821" r:id="rId156"/>
    <p:sldId id="822" r:id="rId157"/>
    <p:sldId id="829" r:id="rId158"/>
    <p:sldId id="824" r:id="rId159"/>
    <p:sldId id="825" r:id="rId160"/>
    <p:sldId id="826" r:id="rId161"/>
    <p:sldId id="827" r:id="rId162"/>
    <p:sldId id="828" r:id="rId163"/>
    <p:sldId id="823" r:id="rId164"/>
    <p:sldId id="761" r:id="rId165"/>
    <p:sldId id="762" r:id="rId166"/>
    <p:sldId id="763" r:id="rId167"/>
    <p:sldId id="764" r:id="rId168"/>
    <p:sldId id="765" r:id="rId169"/>
    <p:sldId id="766" r:id="rId170"/>
    <p:sldId id="767" r:id="rId171"/>
    <p:sldId id="768" r:id="rId172"/>
    <p:sldId id="758" r:id="rId173"/>
    <p:sldId id="594" r:id="rId174"/>
    <p:sldId id="724" r:id="rId175"/>
    <p:sldId id="759" r:id="rId176"/>
    <p:sldId id="760" r:id="rId177"/>
    <p:sldId id="730" r:id="rId178"/>
    <p:sldId id="732" r:id="rId179"/>
    <p:sldId id="731" r:id="rId180"/>
    <p:sldId id="733" r:id="rId181"/>
    <p:sldId id="734" r:id="rId182"/>
    <p:sldId id="737" r:id="rId183"/>
    <p:sldId id="735" r:id="rId184"/>
    <p:sldId id="736" r:id="rId185"/>
    <p:sldId id="738" r:id="rId186"/>
    <p:sldId id="740" r:id="rId187"/>
    <p:sldId id="746" r:id="rId188"/>
    <p:sldId id="739" r:id="rId189"/>
    <p:sldId id="741" r:id="rId190"/>
    <p:sldId id="745" r:id="rId191"/>
    <p:sldId id="754" r:id="rId192"/>
    <p:sldId id="749" r:id="rId193"/>
    <p:sldId id="750" r:id="rId194"/>
    <p:sldId id="751" r:id="rId195"/>
    <p:sldId id="753" r:id="rId196"/>
    <p:sldId id="830" r:id="rId197"/>
    <p:sldId id="831" r:id="rId198"/>
    <p:sldId id="832" r:id="rId199"/>
    <p:sldId id="833" r:id="rId200"/>
    <p:sldId id="834" r:id="rId201"/>
    <p:sldId id="835" r:id="rId202"/>
    <p:sldId id="836" r:id="rId203"/>
    <p:sldId id="837" r:id="rId204"/>
    <p:sldId id="838" r:id="rId205"/>
    <p:sldId id="752" r:id="rId206"/>
    <p:sldId id="839" r:id="rId20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F6E3E4-3E0A-41F4-8B3A-3D7BD674128F}" v="8" dt="2022-05-19T07:30:31.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66"/>
    <p:restoredTop sz="94660"/>
  </p:normalViewPr>
  <p:slideViewPr>
    <p:cSldViewPr snapToGrid="0">
      <p:cViewPr varScale="1">
        <p:scale>
          <a:sx n="210" d="100"/>
          <a:sy n="210" d="100"/>
        </p:scale>
        <p:origin x="18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14" Type="http://schemas.microsoft.com/office/2015/10/relationships/revisionInfo" Target="revisionInfo.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presProps" Target="presProp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sten Samaschke" userId="08a99946-d1d8-447d-83b2-a781c3e21dde" providerId="ADAL" clId="{2FF6E3E4-3E0A-41F4-8B3A-3D7BD674128F}"/>
    <pc:docChg chg="addSld modSld">
      <pc:chgData name="Karsten Samaschke" userId="08a99946-d1d8-447d-83b2-a781c3e21dde" providerId="ADAL" clId="{2FF6E3E4-3E0A-41F4-8B3A-3D7BD674128F}" dt="2022-05-19T07:12:20.914" v="32" actId="20577"/>
      <pc:docMkLst>
        <pc:docMk/>
      </pc:docMkLst>
      <pc:sldChg chg="add">
        <pc:chgData name="Karsten Samaschke" userId="08a99946-d1d8-447d-83b2-a781c3e21dde" providerId="ADAL" clId="{2FF6E3E4-3E0A-41F4-8B3A-3D7BD674128F}" dt="2022-05-19T07:12:04.308" v="0"/>
        <pc:sldMkLst>
          <pc:docMk/>
          <pc:sldMk cId="51380823" sldId="755"/>
        </pc:sldMkLst>
      </pc:sldChg>
      <pc:sldChg chg="modSp add mod">
        <pc:chgData name="Karsten Samaschke" userId="08a99946-d1d8-447d-83b2-a781c3e21dde" providerId="ADAL" clId="{2FF6E3E4-3E0A-41F4-8B3A-3D7BD674128F}" dt="2022-05-19T07:12:20.914" v="32" actId="20577"/>
        <pc:sldMkLst>
          <pc:docMk/>
          <pc:sldMk cId="277088571" sldId="756"/>
        </pc:sldMkLst>
        <pc:spChg chg="mod">
          <ac:chgData name="Karsten Samaschke" userId="08a99946-d1d8-447d-83b2-a781c3e21dde" providerId="ADAL" clId="{2FF6E3E4-3E0A-41F4-8B3A-3D7BD674128F}" dt="2022-05-19T07:12:20.914" v="32" actId="20577"/>
          <ac:spMkLst>
            <pc:docMk/>
            <pc:sldMk cId="277088571" sldId="756"/>
            <ac:spMk id="64" creationId="{00000000-0000-0000-0000-000000000000}"/>
          </ac:spMkLst>
        </pc:spChg>
      </pc:sldChg>
    </pc:docChg>
  </pc:docChgLst>
  <pc:docChgLst>
    <pc:chgData name="Karsten Samaschke" userId="08a99946-d1d8-447d-83b2-a781c3e21dde" providerId="ADAL" clId="{1930505F-55FF-46FB-B39E-6261136C1D06}"/>
    <pc:docChg chg="custSel addSld delSld modSld">
      <pc:chgData name="Karsten Samaschke" userId="08a99946-d1d8-447d-83b2-a781c3e21dde" providerId="ADAL" clId="{1930505F-55FF-46FB-B39E-6261136C1D06}" dt="2022-03-18T08:56:39.434" v="423" actId="207"/>
      <pc:docMkLst>
        <pc:docMk/>
      </pc:docMkLst>
      <pc:sldChg chg="del">
        <pc:chgData name="Karsten Samaschke" userId="08a99946-d1d8-447d-83b2-a781c3e21dde" providerId="ADAL" clId="{1930505F-55FF-46FB-B39E-6261136C1D06}" dt="2022-03-18T08:55:15.142" v="418" actId="47"/>
        <pc:sldMkLst>
          <pc:docMk/>
          <pc:sldMk cId="2827542934" sldId="407"/>
        </pc:sldMkLst>
      </pc:sldChg>
      <pc:sldChg chg="modSp">
        <pc:chgData name="Karsten Samaschke" userId="08a99946-d1d8-447d-83b2-a781c3e21dde" providerId="ADAL" clId="{1930505F-55FF-46FB-B39E-6261136C1D06}" dt="2022-03-18T08:55:30.025" v="420" actId="20577"/>
        <pc:sldMkLst>
          <pc:docMk/>
          <pc:sldMk cId="1252518920" sldId="455"/>
        </pc:sldMkLst>
        <pc:spChg chg="mod">
          <ac:chgData name="Karsten Samaschke" userId="08a99946-d1d8-447d-83b2-a781c3e21dde" providerId="ADAL" clId="{1930505F-55FF-46FB-B39E-6261136C1D06}" dt="2022-03-18T08:55:30.025" v="420" actId="20577"/>
          <ac:spMkLst>
            <pc:docMk/>
            <pc:sldMk cId="1252518920" sldId="455"/>
            <ac:spMk id="3" creationId="{CEA9BDD4-64E6-4319-9E25-B0ED25BDEB6E}"/>
          </ac:spMkLst>
        </pc:spChg>
      </pc:sldChg>
      <pc:sldChg chg="modAnim">
        <pc:chgData name="Karsten Samaschke" userId="08a99946-d1d8-447d-83b2-a781c3e21dde" providerId="ADAL" clId="{1930505F-55FF-46FB-B39E-6261136C1D06}" dt="2022-03-18T08:54:48.146" v="417"/>
        <pc:sldMkLst>
          <pc:docMk/>
          <pc:sldMk cId="1768531938" sldId="456"/>
        </pc:sldMkLst>
      </pc:sldChg>
      <pc:sldChg chg="modSp mod">
        <pc:chgData name="Karsten Samaschke" userId="08a99946-d1d8-447d-83b2-a781c3e21dde" providerId="ADAL" clId="{1930505F-55FF-46FB-B39E-6261136C1D06}" dt="2022-03-18T08:56:39.434" v="423" actId="207"/>
        <pc:sldMkLst>
          <pc:docMk/>
          <pc:sldMk cId="2938873410" sldId="588"/>
        </pc:sldMkLst>
        <pc:spChg chg="mod">
          <ac:chgData name="Karsten Samaschke" userId="08a99946-d1d8-447d-83b2-a781c3e21dde" providerId="ADAL" clId="{1930505F-55FF-46FB-B39E-6261136C1D06}" dt="2022-03-18T08:56:39.434" v="423" actId="207"/>
          <ac:spMkLst>
            <pc:docMk/>
            <pc:sldMk cId="2938873410" sldId="588"/>
            <ac:spMk id="158" creationId="{00000000-0000-0000-0000-000000000000}"/>
          </ac:spMkLst>
        </pc:spChg>
      </pc:sldChg>
      <pc:sldChg chg="modAnim">
        <pc:chgData name="Karsten Samaschke" userId="08a99946-d1d8-447d-83b2-a781c3e21dde" providerId="ADAL" clId="{1930505F-55FF-46FB-B39E-6261136C1D06}" dt="2022-03-18T08:42:10.858" v="3"/>
        <pc:sldMkLst>
          <pc:docMk/>
          <pc:sldMk cId="1677566725" sldId="739"/>
        </pc:sldMkLst>
      </pc:sldChg>
      <pc:sldChg chg="modAnim">
        <pc:chgData name="Karsten Samaschke" userId="08a99946-d1d8-447d-83b2-a781c3e21dde" providerId="ADAL" clId="{1930505F-55FF-46FB-B39E-6261136C1D06}" dt="2022-03-18T08:42:24.516" v="5"/>
        <pc:sldMkLst>
          <pc:docMk/>
          <pc:sldMk cId="3800358589" sldId="741"/>
        </pc:sldMkLst>
      </pc:sldChg>
      <pc:sldChg chg="del">
        <pc:chgData name="Karsten Samaschke" userId="08a99946-d1d8-447d-83b2-a781c3e21dde" providerId="ADAL" clId="{1930505F-55FF-46FB-B39E-6261136C1D06}" dt="2022-03-18T08:48:46.259" v="407" actId="47"/>
        <pc:sldMkLst>
          <pc:docMk/>
          <pc:sldMk cId="4028193016" sldId="742"/>
        </pc:sldMkLst>
      </pc:sldChg>
      <pc:sldChg chg="del">
        <pc:chgData name="Karsten Samaschke" userId="08a99946-d1d8-447d-83b2-a781c3e21dde" providerId="ADAL" clId="{1930505F-55FF-46FB-B39E-6261136C1D06}" dt="2022-03-18T08:48:46.259" v="407" actId="47"/>
        <pc:sldMkLst>
          <pc:docMk/>
          <pc:sldMk cId="3698695580" sldId="743"/>
        </pc:sldMkLst>
      </pc:sldChg>
      <pc:sldChg chg="modSp del mod">
        <pc:chgData name="Karsten Samaschke" userId="08a99946-d1d8-447d-83b2-a781c3e21dde" providerId="ADAL" clId="{1930505F-55FF-46FB-B39E-6261136C1D06}" dt="2022-03-18T08:48:46.259" v="407" actId="47"/>
        <pc:sldMkLst>
          <pc:docMk/>
          <pc:sldMk cId="3772917578" sldId="744"/>
        </pc:sldMkLst>
        <pc:spChg chg="mod">
          <ac:chgData name="Karsten Samaschke" userId="08a99946-d1d8-447d-83b2-a781c3e21dde" providerId="ADAL" clId="{1930505F-55FF-46FB-B39E-6261136C1D06}" dt="2022-03-18T08:48:03.432" v="400" actId="20577"/>
          <ac:spMkLst>
            <pc:docMk/>
            <pc:sldMk cId="3772917578" sldId="744"/>
            <ac:spMk id="3" creationId="{3C58C97B-42A4-9440-ABE6-AC32DC03C957}"/>
          </ac:spMkLst>
        </pc:spChg>
      </pc:sldChg>
      <pc:sldChg chg="modAnim">
        <pc:chgData name="Karsten Samaschke" userId="08a99946-d1d8-447d-83b2-a781c3e21dde" providerId="ADAL" clId="{1930505F-55FF-46FB-B39E-6261136C1D06}" dt="2022-03-18T08:41:58.586" v="1"/>
        <pc:sldMkLst>
          <pc:docMk/>
          <pc:sldMk cId="4114779392" sldId="746"/>
        </pc:sldMkLst>
      </pc:sldChg>
      <pc:sldChg chg="del">
        <pc:chgData name="Karsten Samaschke" userId="08a99946-d1d8-447d-83b2-a781c3e21dde" providerId="ADAL" clId="{1930505F-55FF-46FB-B39E-6261136C1D06}" dt="2022-03-18T08:48:46.259" v="407" actId="47"/>
        <pc:sldMkLst>
          <pc:docMk/>
          <pc:sldMk cId="1679029533" sldId="747"/>
        </pc:sldMkLst>
      </pc:sldChg>
      <pc:sldChg chg="del">
        <pc:chgData name="Karsten Samaschke" userId="08a99946-d1d8-447d-83b2-a781c3e21dde" providerId="ADAL" clId="{1930505F-55FF-46FB-B39E-6261136C1D06}" dt="2022-03-18T08:48:46.259" v="407" actId="47"/>
        <pc:sldMkLst>
          <pc:docMk/>
          <pc:sldMk cId="3375096062" sldId="748"/>
        </pc:sldMkLst>
      </pc:sldChg>
      <pc:sldChg chg="modAnim">
        <pc:chgData name="Karsten Samaschke" userId="08a99946-d1d8-447d-83b2-a781c3e21dde" providerId="ADAL" clId="{1930505F-55FF-46FB-B39E-6261136C1D06}" dt="2022-03-18T08:42:44.583" v="7"/>
        <pc:sldMkLst>
          <pc:docMk/>
          <pc:sldMk cId="1832848626" sldId="750"/>
        </pc:sldMkLst>
      </pc:sldChg>
      <pc:sldChg chg="modAnim">
        <pc:chgData name="Karsten Samaschke" userId="08a99946-d1d8-447d-83b2-a781c3e21dde" providerId="ADAL" clId="{1930505F-55FF-46FB-B39E-6261136C1D06}" dt="2022-03-18T08:42:54.679" v="9"/>
        <pc:sldMkLst>
          <pc:docMk/>
          <pc:sldMk cId="4287074775" sldId="751"/>
        </pc:sldMkLst>
      </pc:sldChg>
      <pc:sldChg chg="addSp delSp modSp new mod modNotesTx">
        <pc:chgData name="Karsten Samaschke" userId="08a99946-d1d8-447d-83b2-a781c3e21dde" providerId="ADAL" clId="{1930505F-55FF-46FB-B39E-6261136C1D06}" dt="2022-03-18T08:48:41.687" v="406"/>
        <pc:sldMkLst>
          <pc:docMk/>
          <pc:sldMk cId="2872944138" sldId="754"/>
        </pc:sldMkLst>
        <pc:graphicFrameChg chg="add del modGraphic">
          <ac:chgData name="Karsten Samaschke" userId="08a99946-d1d8-447d-83b2-a781c3e21dde" providerId="ADAL" clId="{1930505F-55FF-46FB-B39E-6261136C1D06}" dt="2022-03-18T08:44:29.258" v="12" actId="478"/>
          <ac:graphicFrameMkLst>
            <pc:docMk/>
            <pc:sldMk cId="2872944138" sldId="754"/>
            <ac:graphicFrameMk id="3" creationId="{DB10874C-BDE9-49E5-A4DA-75164DC5A079}"/>
          </ac:graphicFrameMkLst>
        </pc:graphicFrameChg>
        <pc:graphicFrameChg chg="add mod modGraphic">
          <ac:chgData name="Karsten Samaschke" userId="08a99946-d1d8-447d-83b2-a781c3e21dde" providerId="ADAL" clId="{1930505F-55FF-46FB-B39E-6261136C1D06}" dt="2022-03-18T08:46:34.682" v="163" actId="1076"/>
          <ac:graphicFrameMkLst>
            <pc:docMk/>
            <pc:sldMk cId="2872944138" sldId="754"/>
            <ac:graphicFrameMk id="4" creationId="{BB211BE8-A11B-45E5-83C3-DD5AB81D5476}"/>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9AED22-3554-FD4B-8D35-16DB27D4B926}" type="doc">
      <dgm:prSet loTypeId="urn:microsoft.com/office/officeart/2005/8/layout/chevron1" loCatId="" qsTypeId="urn:microsoft.com/office/officeart/2005/8/quickstyle/simple1" qsCatId="simple" csTypeId="urn:microsoft.com/office/officeart/2005/8/colors/accent5_5" csCatId="accent5" phldr="1"/>
      <dgm:spPr/>
      <dgm:t>
        <a:bodyPr/>
        <a:lstStyle/>
        <a:p>
          <a:endParaRPr lang="de-DE"/>
        </a:p>
      </dgm:t>
    </dgm:pt>
    <dgm:pt modelId="{F764F03C-2794-C647-AB8F-34BBC9313343}">
      <dgm:prSet phldrT="[Text]" custT="1"/>
      <dgm:spPr/>
      <dgm:t>
        <a:bodyPr/>
        <a:lstStyle/>
        <a:p>
          <a:r>
            <a:rPr lang="en-US" sz="800" noProof="1"/>
            <a:t>Not Cloud-Ready</a:t>
          </a:r>
        </a:p>
      </dgm:t>
    </dgm:pt>
    <dgm:pt modelId="{34CF5349-0B48-2B4D-A067-6D21C559985F}" type="parTrans" cxnId="{5D181362-E36E-4F48-859C-B9B94587ACE9}">
      <dgm:prSet/>
      <dgm:spPr/>
      <dgm:t>
        <a:bodyPr/>
        <a:lstStyle/>
        <a:p>
          <a:endParaRPr lang="de-DE"/>
        </a:p>
      </dgm:t>
    </dgm:pt>
    <dgm:pt modelId="{B7C570D6-66CD-F94F-9F57-8B3365D228BF}" type="sibTrans" cxnId="{5D181362-E36E-4F48-859C-B9B94587ACE9}">
      <dgm:prSet/>
      <dgm:spPr/>
      <dgm:t>
        <a:bodyPr/>
        <a:lstStyle/>
        <a:p>
          <a:endParaRPr lang="de-DE"/>
        </a:p>
      </dgm:t>
    </dgm:pt>
    <dgm:pt modelId="{0A44E572-9CBE-974F-BA42-581F01595490}">
      <dgm:prSet phldrT="[Text]" custT="1"/>
      <dgm:spPr/>
      <dgm:t>
        <a:bodyPr/>
        <a:lstStyle/>
        <a:p>
          <a:r>
            <a:rPr lang="en-US" sz="800" noProof="1"/>
            <a:t>Cloud-Ready</a:t>
          </a:r>
        </a:p>
      </dgm:t>
    </dgm:pt>
    <dgm:pt modelId="{0C054F5B-3049-7A42-8841-0DB5B7325274}" type="parTrans" cxnId="{321BDB35-25A9-8B4A-92CB-2E16AA6F7C4C}">
      <dgm:prSet/>
      <dgm:spPr/>
      <dgm:t>
        <a:bodyPr/>
        <a:lstStyle/>
        <a:p>
          <a:endParaRPr lang="de-DE"/>
        </a:p>
      </dgm:t>
    </dgm:pt>
    <dgm:pt modelId="{E052A8D3-341B-C449-AFAB-BB32A814F4E9}" type="sibTrans" cxnId="{321BDB35-25A9-8B4A-92CB-2E16AA6F7C4C}">
      <dgm:prSet/>
      <dgm:spPr/>
      <dgm:t>
        <a:bodyPr/>
        <a:lstStyle/>
        <a:p>
          <a:endParaRPr lang="de-DE"/>
        </a:p>
      </dgm:t>
    </dgm:pt>
    <dgm:pt modelId="{D0EA8F61-6A15-A542-A07A-A49F4E067BD8}">
      <dgm:prSet phldrT="[Text]" custT="1"/>
      <dgm:spPr/>
      <dgm:t>
        <a:bodyPr/>
        <a:lstStyle/>
        <a:p>
          <a:r>
            <a:rPr lang="en-US" sz="800" noProof="1"/>
            <a:t>Cloud-Capable</a:t>
          </a:r>
        </a:p>
      </dgm:t>
    </dgm:pt>
    <dgm:pt modelId="{D410E585-E02B-7643-ADA7-90661E7C1D79}" type="parTrans" cxnId="{20CE4D5F-0CE5-D04D-9E5D-C14AEE037EC7}">
      <dgm:prSet/>
      <dgm:spPr/>
      <dgm:t>
        <a:bodyPr/>
        <a:lstStyle/>
        <a:p>
          <a:endParaRPr lang="de-DE"/>
        </a:p>
      </dgm:t>
    </dgm:pt>
    <dgm:pt modelId="{E60C229D-9431-1843-B13B-8FD6FF7FC428}" type="sibTrans" cxnId="{20CE4D5F-0CE5-D04D-9E5D-C14AEE037EC7}">
      <dgm:prSet/>
      <dgm:spPr/>
      <dgm:t>
        <a:bodyPr/>
        <a:lstStyle/>
        <a:p>
          <a:endParaRPr lang="de-DE"/>
        </a:p>
      </dgm:t>
    </dgm:pt>
    <dgm:pt modelId="{141042D5-8D00-F246-AA4A-80EE987EB603}">
      <dgm:prSet custT="1"/>
      <dgm:spPr/>
      <dgm:t>
        <a:bodyPr/>
        <a:lstStyle/>
        <a:p>
          <a:r>
            <a:rPr lang="en-US" sz="800" noProof="1"/>
            <a:t>Cloud-Defined</a:t>
          </a:r>
        </a:p>
      </dgm:t>
    </dgm:pt>
    <dgm:pt modelId="{80339622-FC50-3E4C-AD34-080EC00B9FF0}" type="parTrans" cxnId="{948C7167-381C-A24A-A69E-8EE703C129D2}">
      <dgm:prSet/>
      <dgm:spPr/>
      <dgm:t>
        <a:bodyPr/>
        <a:lstStyle/>
        <a:p>
          <a:endParaRPr lang="de-DE"/>
        </a:p>
      </dgm:t>
    </dgm:pt>
    <dgm:pt modelId="{AA384805-432D-8243-9EAE-F09A58BF2A29}" type="sibTrans" cxnId="{948C7167-381C-A24A-A69E-8EE703C129D2}">
      <dgm:prSet/>
      <dgm:spPr/>
      <dgm:t>
        <a:bodyPr/>
        <a:lstStyle/>
        <a:p>
          <a:endParaRPr lang="de-DE"/>
        </a:p>
      </dgm:t>
    </dgm:pt>
    <dgm:pt modelId="{24842BD6-6767-224C-88CA-8630D9B8A896}">
      <dgm:prSet custT="1"/>
      <dgm:spPr/>
      <dgm:t>
        <a:bodyPr/>
        <a:lstStyle/>
        <a:p>
          <a:r>
            <a:rPr lang="en-US" sz="800" noProof="1"/>
            <a:t>Cloud-Optimized</a:t>
          </a:r>
        </a:p>
      </dgm:t>
    </dgm:pt>
    <dgm:pt modelId="{A1FF8F38-5EF3-E34C-844C-056EC08BFBB5}" type="parTrans" cxnId="{87807BC0-54C3-4B4A-843F-FC261AD31285}">
      <dgm:prSet/>
      <dgm:spPr/>
      <dgm:t>
        <a:bodyPr/>
        <a:lstStyle/>
        <a:p>
          <a:endParaRPr lang="de-DE"/>
        </a:p>
      </dgm:t>
    </dgm:pt>
    <dgm:pt modelId="{304BC88E-3474-3F44-8F91-82023242561B}" type="sibTrans" cxnId="{87807BC0-54C3-4B4A-843F-FC261AD31285}">
      <dgm:prSet/>
      <dgm:spPr/>
      <dgm:t>
        <a:bodyPr/>
        <a:lstStyle/>
        <a:p>
          <a:endParaRPr lang="de-DE"/>
        </a:p>
      </dgm:t>
    </dgm:pt>
    <dgm:pt modelId="{A470D032-777B-CD4E-BA5B-C530C26D97E5}">
      <dgm:prSet custT="1"/>
      <dgm:spPr/>
      <dgm:t>
        <a:bodyPr/>
        <a:lstStyle/>
        <a:p>
          <a:r>
            <a:rPr lang="en-US" sz="800" noProof="1"/>
            <a:t>Cloud-Native</a:t>
          </a:r>
        </a:p>
      </dgm:t>
    </dgm:pt>
    <dgm:pt modelId="{16C6024B-B0EE-7B43-9066-21644ED40105}" type="parTrans" cxnId="{9E7827ED-0DC2-B549-88F2-36E48BDC740A}">
      <dgm:prSet/>
      <dgm:spPr/>
      <dgm:t>
        <a:bodyPr/>
        <a:lstStyle/>
        <a:p>
          <a:endParaRPr lang="de-DE"/>
        </a:p>
      </dgm:t>
    </dgm:pt>
    <dgm:pt modelId="{E3D0E275-D734-AB4C-8A96-8DC7086A7B8A}" type="sibTrans" cxnId="{9E7827ED-0DC2-B549-88F2-36E48BDC740A}">
      <dgm:prSet/>
      <dgm:spPr/>
      <dgm:t>
        <a:bodyPr/>
        <a:lstStyle/>
        <a:p>
          <a:endParaRPr lang="de-DE"/>
        </a:p>
      </dgm:t>
    </dgm:pt>
    <dgm:pt modelId="{E7EE9F07-CF54-DE4F-B889-848B557BC916}" type="pres">
      <dgm:prSet presAssocID="{FB9AED22-3554-FD4B-8D35-16DB27D4B926}" presName="Name0" presStyleCnt="0">
        <dgm:presLayoutVars>
          <dgm:dir/>
          <dgm:animLvl val="lvl"/>
          <dgm:resizeHandles val="exact"/>
        </dgm:presLayoutVars>
      </dgm:prSet>
      <dgm:spPr/>
    </dgm:pt>
    <dgm:pt modelId="{BAD70EA9-3926-E644-8476-EC1ED08E8628}" type="pres">
      <dgm:prSet presAssocID="{F764F03C-2794-C647-AB8F-34BBC9313343}" presName="parTxOnly" presStyleLbl="node1" presStyleIdx="0" presStyleCnt="6">
        <dgm:presLayoutVars>
          <dgm:chMax val="0"/>
          <dgm:chPref val="0"/>
          <dgm:bulletEnabled val="1"/>
        </dgm:presLayoutVars>
      </dgm:prSet>
      <dgm:spPr/>
    </dgm:pt>
    <dgm:pt modelId="{8CE2AA62-D1E0-7B4D-B4CD-1396A926CCAA}" type="pres">
      <dgm:prSet presAssocID="{B7C570D6-66CD-F94F-9F57-8B3365D228BF}" presName="parTxOnlySpace" presStyleCnt="0"/>
      <dgm:spPr/>
    </dgm:pt>
    <dgm:pt modelId="{BDB786B8-0437-F141-90F3-88E53891BACA}" type="pres">
      <dgm:prSet presAssocID="{0A44E572-9CBE-974F-BA42-581F01595490}" presName="parTxOnly" presStyleLbl="node1" presStyleIdx="1" presStyleCnt="6">
        <dgm:presLayoutVars>
          <dgm:chMax val="0"/>
          <dgm:chPref val="0"/>
          <dgm:bulletEnabled val="1"/>
        </dgm:presLayoutVars>
      </dgm:prSet>
      <dgm:spPr/>
    </dgm:pt>
    <dgm:pt modelId="{C7B24507-3E5E-DA44-8973-DF8E7A438935}" type="pres">
      <dgm:prSet presAssocID="{E052A8D3-341B-C449-AFAB-BB32A814F4E9}" presName="parTxOnlySpace" presStyleCnt="0"/>
      <dgm:spPr/>
    </dgm:pt>
    <dgm:pt modelId="{313E9E7B-549C-864E-ABB8-D835731CEFF1}" type="pres">
      <dgm:prSet presAssocID="{D0EA8F61-6A15-A542-A07A-A49F4E067BD8}" presName="parTxOnly" presStyleLbl="node1" presStyleIdx="2" presStyleCnt="6">
        <dgm:presLayoutVars>
          <dgm:chMax val="0"/>
          <dgm:chPref val="0"/>
          <dgm:bulletEnabled val="1"/>
        </dgm:presLayoutVars>
      </dgm:prSet>
      <dgm:spPr/>
    </dgm:pt>
    <dgm:pt modelId="{A86A9466-E248-E642-939D-D7EE4C2F4C5A}" type="pres">
      <dgm:prSet presAssocID="{E60C229D-9431-1843-B13B-8FD6FF7FC428}" presName="parTxOnlySpace" presStyleCnt="0"/>
      <dgm:spPr/>
    </dgm:pt>
    <dgm:pt modelId="{824C2469-C044-CB46-8DCF-1B1F97C506CE}" type="pres">
      <dgm:prSet presAssocID="{141042D5-8D00-F246-AA4A-80EE987EB603}" presName="parTxOnly" presStyleLbl="node1" presStyleIdx="3" presStyleCnt="6">
        <dgm:presLayoutVars>
          <dgm:chMax val="0"/>
          <dgm:chPref val="0"/>
          <dgm:bulletEnabled val="1"/>
        </dgm:presLayoutVars>
      </dgm:prSet>
      <dgm:spPr/>
    </dgm:pt>
    <dgm:pt modelId="{1E247D81-9D8D-EE45-A32E-110711711263}" type="pres">
      <dgm:prSet presAssocID="{AA384805-432D-8243-9EAE-F09A58BF2A29}" presName="parTxOnlySpace" presStyleCnt="0"/>
      <dgm:spPr/>
    </dgm:pt>
    <dgm:pt modelId="{B20C72B3-3D54-EA4A-88D9-1386D54D187B}" type="pres">
      <dgm:prSet presAssocID="{24842BD6-6767-224C-88CA-8630D9B8A896}" presName="parTxOnly" presStyleLbl="node1" presStyleIdx="4" presStyleCnt="6">
        <dgm:presLayoutVars>
          <dgm:chMax val="0"/>
          <dgm:chPref val="0"/>
          <dgm:bulletEnabled val="1"/>
        </dgm:presLayoutVars>
      </dgm:prSet>
      <dgm:spPr/>
    </dgm:pt>
    <dgm:pt modelId="{015A5BD6-58CD-7448-81E5-C963AC9AB88B}" type="pres">
      <dgm:prSet presAssocID="{304BC88E-3474-3F44-8F91-82023242561B}" presName="parTxOnlySpace" presStyleCnt="0"/>
      <dgm:spPr/>
    </dgm:pt>
    <dgm:pt modelId="{B3CD1287-38D2-0743-AEA0-C7148A35672E}" type="pres">
      <dgm:prSet presAssocID="{A470D032-777B-CD4E-BA5B-C530C26D97E5}" presName="parTxOnly" presStyleLbl="node1" presStyleIdx="5" presStyleCnt="6">
        <dgm:presLayoutVars>
          <dgm:chMax val="0"/>
          <dgm:chPref val="0"/>
          <dgm:bulletEnabled val="1"/>
        </dgm:presLayoutVars>
      </dgm:prSet>
      <dgm:spPr/>
    </dgm:pt>
  </dgm:ptLst>
  <dgm:cxnLst>
    <dgm:cxn modelId="{D7B93F28-8089-7245-AC1C-5A72533E34A6}" type="presOf" srcId="{A470D032-777B-CD4E-BA5B-C530C26D97E5}" destId="{B3CD1287-38D2-0743-AEA0-C7148A35672E}" srcOrd="0" destOrd="0" presId="urn:microsoft.com/office/officeart/2005/8/layout/chevron1"/>
    <dgm:cxn modelId="{BC449531-1041-514C-86CF-DDAFE5C1D331}" type="presOf" srcId="{24842BD6-6767-224C-88CA-8630D9B8A896}" destId="{B20C72B3-3D54-EA4A-88D9-1386D54D187B}" srcOrd="0" destOrd="0" presId="urn:microsoft.com/office/officeart/2005/8/layout/chevron1"/>
    <dgm:cxn modelId="{321BDB35-25A9-8B4A-92CB-2E16AA6F7C4C}" srcId="{FB9AED22-3554-FD4B-8D35-16DB27D4B926}" destId="{0A44E572-9CBE-974F-BA42-581F01595490}" srcOrd="1" destOrd="0" parTransId="{0C054F5B-3049-7A42-8841-0DB5B7325274}" sibTransId="{E052A8D3-341B-C449-AFAB-BB32A814F4E9}"/>
    <dgm:cxn modelId="{C48F4147-5D60-834D-9E56-3D07E0E76B1A}" type="presOf" srcId="{FB9AED22-3554-FD4B-8D35-16DB27D4B926}" destId="{E7EE9F07-CF54-DE4F-B889-848B557BC916}" srcOrd="0" destOrd="0" presId="urn:microsoft.com/office/officeart/2005/8/layout/chevron1"/>
    <dgm:cxn modelId="{20CE4D5F-0CE5-D04D-9E5D-C14AEE037EC7}" srcId="{FB9AED22-3554-FD4B-8D35-16DB27D4B926}" destId="{D0EA8F61-6A15-A542-A07A-A49F4E067BD8}" srcOrd="2" destOrd="0" parTransId="{D410E585-E02B-7643-ADA7-90661E7C1D79}" sibTransId="{E60C229D-9431-1843-B13B-8FD6FF7FC428}"/>
    <dgm:cxn modelId="{5D181362-E36E-4F48-859C-B9B94587ACE9}" srcId="{FB9AED22-3554-FD4B-8D35-16DB27D4B926}" destId="{F764F03C-2794-C647-AB8F-34BBC9313343}" srcOrd="0" destOrd="0" parTransId="{34CF5349-0B48-2B4D-A067-6D21C559985F}" sibTransId="{B7C570D6-66CD-F94F-9F57-8B3365D228BF}"/>
    <dgm:cxn modelId="{948C7167-381C-A24A-A69E-8EE703C129D2}" srcId="{FB9AED22-3554-FD4B-8D35-16DB27D4B926}" destId="{141042D5-8D00-F246-AA4A-80EE987EB603}" srcOrd="3" destOrd="0" parTransId="{80339622-FC50-3E4C-AD34-080EC00B9FF0}" sibTransId="{AA384805-432D-8243-9EAE-F09A58BF2A29}"/>
    <dgm:cxn modelId="{D2766F93-ACF0-EB40-8D56-9BC6DA6A6AAA}" type="presOf" srcId="{F764F03C-2794-C647-AB8F-34BBC9313343}" destId="{BAD70EA9-3926-E644-8476-EC1ED08E8628}" srcOrd="0" destOrd="0" presId="urn:microsoft.com/office/officeart/2005/8/layout/chevron1"/>
    <dgm:cxn modelId="{DF3696A8-2545-3D4A-A5C2-0D00D1760BE2}" type="presOf" srcId="{D0EA8F61-6A15-A542-A07A-A49F4E067BD8}" destId="{313E9E7B-549C-864E-ABB8-D835731CEFF1}" srcOrd="0" destOrd="0" presId="urn:microsoft.com/office/officeart/2005/8/layout/chevron1"/>
    <dgm:cxn modelId="{A13E0DB8-5F53-3A49-8ED2-4D03384BF74D}" type="presOf" srcId="{141042D5-8D00-F246-AA4A-80EE987EB603}" destId="{824C2469-C044-CB46-8DCF-1B1F97C506CE}" srcOrd="0" destOrd="0" presId="urn:microsoft.com/office/officeart/2005/8/layout/chevron1"/>
    <dgm:cxn modelId="{87807BC0-54C3-4B4A-843F-FC261AD31285}" srcId="{FB9AED22-3554-FD4B-8D35-16DB27D4B926}" destId="{24842BD6-6767-224C-88CA-8630D9B8A896}" srcOrd="4" destOrd="0" parTransId="{A1FF8F38-5EF3-E34C-844C-056EC08BFBB5}" sibTransId="{304BC88E-3474-3F44-8F91-82023242561B}"/>
    <dgm:cxn modelId="{9E7827ED-0DC2-B549-88F2-36E48BDC740A}" srcId="{FB9AED22-3554-FD4B-8D35-16DB27D4B926}" destId="{A470D032-777B-CD4E-BA5B-C530C26D97E5}" srcOrd="5" destOrd="0" parTransId="{16C6024B-B0EE-7B43-9066-21644ED40105}" sibTransId="{E3D0E275-D734-AB4C-8A96-8DC7086A7B8A}"/>
    <dgm:cxn modelId="{F37DD5EF-936F-664D-BD75-DFAC781EF01C}" type="presOf" srcId="{0A44E572-9CBE-974F-BA42-581F01595490}" destId="{BDB786B8-0437-F141-90F3-88E53891BACA}" srcOrd="0" destOrd="0" presId="urn:microsoft.com/office/officeart/2005/8/layout/chevron1"/>
    <dgm:cxn modelId="{B398D980-8394-C14F-BCE5-FBD8E5E79FED}" type="presParOf" srcId="{E7EE9F07-CF54-DE4F-B889-848B557BC916}" destId="{BAD70EA9-3926-E644-8476-EC1ED08E8628}" srcOrd="0" destOrd="0" presId="urn:microsoft.com/office/officeart/2005/8/layout/chevron1"/>
    <dgm:cxn modelId="{A1AB3C1F-AA96-984D-8501-1117A996848C}" type="presParOf" srcId="{E7EE9F07-CF54-DE4F-B889-848B557BC916}" destId="{8CE2AA62-D1E0-7B4D-B4CD-1396A926CCAA}" srcOrd="1" destOrd="0" presId="urn:microsoft.com/office/officeart/2005/8/layout/chevron1"/>
    <dgm:cxn modelId="{970095C7-61C5-A94F-A8AD-93DA9C91871F}" type="presParOf" srcId="{E7EE9F07-CF54-DE4F-B889-848B557BC916}" destId="{BDB786B8-0437-F141-90F3-88E53891BACA}" srcOrd="2" destOrd="0" presId="urn:microsoft.com/office/officeart/2005/8/layout/chevron1"/>
    <dgm:cxn modelId="{17CC4F86-A723-1E4B-82BB-37AB346FFBA4}" type="presParOf" srcId="{E7EE9F07-CF54-DE4F-B889-848B557BC916}" destId="{C7B24507-3E5E-DA44-8973-DF8E7A438935}" srcOrd="3" destOrd="0" presId="urn:microsoft.com/office/officeart/2005/8/layout/chevron1"/>
    <dgm:cxn modelId="{1D3FB57A-7149-A449-ABA5-2C3DD291F23B}" type="presParOf" srcId="{E7EE9F07-CF54-DE4F-B889-848B557BC916}" destId="{313E9E7B-549C-864E-ABB8-D835731CEFF1}" srcOrd="4" destOrd="0" presId="urn:microsoft.com/office/officeart/2005/8/layout/chevron1"/>
    <dgm:cxn modelId="{2ED1A0BB-AB68-9544-9AEE-6D3C3FACAC21}" type="presParOf" srcId="{E7EE9F07-CF54-DE4F-B889-848B557BC916}" destId="{A86A9466-E248-E642-939D-D7EE4C2F4C5A}" srcOrd="5" destOrd="0" presId="urn:microsoft.com/office/officeart/2005/8/layout/chevron1"/>
    <dgm:cxn modelId="{6B51D657-10FE-A347-A123-032CE235FFB6}" type="presParOf" srcId="{E7EE9F07-CF54-DE4F-B889-848B557BC916}" destId="{824C2469-C044-CB46-8DCF-1B1F97C506CE}" srcOrd="6" destOrd="0" presId="urn:microsoft.com/office/officeart/2005/8/layout/chevron1"/>
    <dgm:cxn modelId="{DAB02B41-B6A7-174D-BE68-72EBD684FD15}" type="presParOf" srcId="{E7EE9F07-CF54-DE4F-B889-848B557BC916}" destId="{1E247D81-9D8D-EE45-A32E-110711711263}" srcOrd="7" destOrd="0" presId="urn:microsoft.com/office/officeart/2005/8/layout/chevron1"/>
    <dgm:cxn modelId="{DC901911-93DC-3248-83C6-25468A4DB99A}" type="presParOf" srcId="{E7EE9F07-CF54-DE4F-B889-848B557BC916}" destId="{B20C72B3-3D54-EA4A-88D9-1386D54D187B}" srcOrd="8" destOrd="0" presId="urn:microsoft.com/office/officeart/2005/8/layout/chevron1"/>
    <dgm:cxn modelId="{18851407-D239-F146-BA02-2629013FF2A7}" type="presParOf" srcId="{E7EE9F07-CF54-DE4F-B889-848B557BC916}" destId="{015A5BD6-58CD-7448-81E5-C963AC9AB88B}" srcOrd="9" destOrd="0" presId="urn:microsoft.com/office/officeart/2005/8/layout/chevron1"/>
    <dgm:cxn modelId="{88F5CEEF-45A1-A646-90AF-50362155E8CF}" type="presParOf" srcId="{E7EE9F07-CF54-DE4F-B889-848B557BC916}" destId="{B3CD1287-38D2-0743-AEA0-C7148A35672E}"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9AED22-3554-FD4B-8D35-16DB27D4B926}" type="doc">
      <dgm:prSet loTypeId="urn:microsoft.com/office/officeart/2005/8/layout/chevron1" loCatId="" qsTypeId="urn:microsoft.com/office/officeart/2005/8/quickstyle/simple1" qsCatId="simple" csTypeId="urn:microsoft.com/office/officeart/2005/8/colors/accent5_5" csCatId="accent5" phldr="1"/>
      <dgm:spPr/>
      <dgm:t>
        <a:bodyPr/>
        <a:lstStyle/>
        <a:p>
          <a:endParaRPr lang="de-DE"/>
        </a:p>
      </dgm:t>
    </dgm:pt>
    <dgm:pt modelId="{F764F03C-2794-C647-AB8F-34BBC9313343}">
      <dgm:prSet phldrT="[Text]" custT="1"/>
      <dgm:spPr/>
      <dgm:t>
        <a:bodyPr/>
        <a:lstStyle/>
        <a:p>
          <a:r>
            <a:rPr lang="en-US" sz="700" b="0" i="0" noProof="1">
              <a:latin typeface="Open Sans" pitchFamily="2" charset="0"/>
              <a:ea typeface="Open Sans" pitchFamily="2" charset="0"/>
              <a:cs typeface="Open Sans" pitchFamily="2" charset="0"/>
            </a:rPr>
            <a:t>Not </a:t>
          </a:r>
          <a:br>
            <a:rPr lang="en-US" sz="700" b="0" i="0" noProof="1">
              <a:latin typeface="Open Sans" pitchFamily="2" charset="0"/>
              <a:ea typeface="Open Sans" pitchFamily="2" charset="0"/>
              <a:cs typeface="Open Sans" pitchFamily="2" charset="0"/>
            </a:rPr>
          </a:br>
          <a:r>
            <a:rPr lang="en-US" sz="700" b="0" i="0" noProof="1">
              <a:latin typeface="Open Sans" pitchFamily="2" charset="0"/>
              <a:ea typeface="Open Sans" pitchFamily="2" charset="0"/>
              <a:cs typeface="Open Sans" pitchFamily="2" charset="0"/>
            </a:rPr>
            <a:t>Cloud-Ready</a:t>
          </a:r>
        </a:p>
      </dgm:t>
    </dgm:pt>
    <dgm:pt modelId="{34CF5349-0B48-2B4D-A067-6D21C559985F}" type="parTrans" cxnId="{5D181362-E36E-4F48-859C-B9B94587ACE9}">
      <dgm:prSet/>
      <dgm:spPr/>
      <dgm:t>
        <a:bodyPr/>
        <a:lstStyle/>
        <a:p>
          <a:endParaRPr lang="de-DE"/>
        </a:p>
      </dgm:t>
    </dgm:pt>
    <dgm:pt modelId="{B7C570D6-66CD-F94F-9F57-8B3365D228BF}" type="sibTrans" cxnId="{5D181362-E36E-4F48-859C-B9B94587ACE9}">
      <dgm:prSet/>
      <dgm:spPr/>
      <dgm:t>
        <a:bodyPr/>
        <a:lstStyle/>
        <a:p>
          <a:endParaRPr lang="de-DE"/>
        </a:p>
      </dgm:t>
    </dgm:pt>
    <dgm:pt modelId="{0A44E572-9CBE-974F-BA42-581F01595490}">
      <dgm:prSet phldrT="[Text]" custT="1"/>
      <dgm:spPr/>
      <dgm:t>
        <a:bodyPr/>
        <a:lstStyle/>
        <a:p>
          <a:r>
            <a:rPr lang="en-US" sz="700" b="0" i="0" noProof="1">
              <a:latin typeface="Open Sans" pitchFamily="2" charset="0"/>
              <a:ea typeface="Open Sans" pitchFamily="2" charset="0"/>
              <a:cs typeface="Open Sans" pitchFamily="2" charset="0"/>
            </a:rPr>
            <a:t>Cloud-Ready</a:t>
          </a:r>
        </a:p>
      </dgm:t>
    </dgm:pt>
    <dgm:pt modelId="{0C054F5B-3049-7A42-8841-0DB5B7325274}" type="parTrans" cxnId="{321BDB35-25A9-8B4A-92CB-2E16AA6F7C4C}">
      <dgm:prSet/>
      <dgm:spPr/>
      <dgm:t>
        <a:bodyPr/>
        <a:lstStyle/>
        <a:p>
          <a:endParaRPr lang="de-DE"/>
        </a:p>
      </dgm:t>
    </dgm:pt>
    <dgm:pt modelId="{E052A8D3-341B-C449-AFAB-BB32A814F4E9}" type="sibTrans" cxnId="{321BDB35-25A9-8B4A-92CB-2E16AA6F7C4C}">
      <dgm:prSet/>
      <dgm:spPr/>
      <dgm:t>
        <a:bodyPr/>
        <a:lstStyle/>
        <a:p>
          <a:endParaRPr lang="de-DE"/>
        </a:p>
      </dgm:t>
    </dgm:pt>
    <dgm:pt modelId="{D0EA8F61-6A15-A542-A07A-A49F4E067BD8}">
      <dgm:prSet phldrT="[Text]" custT="1"/>
      <dgm:spPr/>
      <dgm:t>
        <a:bodyPr/>
        <a:lstStyle/>
        <a:p>
          <a:r>
            <a:rPr lang="en-US" sz="700" b="0" i="0" noProof="1">
              <a:latin typeface="Open Sans" pitchFamily="2" charset="0"/>
              <a:ea typeface="Open Sans" pitchFamily="2" charset="0"/>
              <a:cs typeface="Open Sans" pitchFamily="2" charset="0"/>
            </a:rPr>
            <a:t>Cloud-Capable</a:t>
          </a:r>
        </a:p>
      </dgm:t>
    </dgm:pt>
    <dgm:pt modelId="{D410E585-E02B-7643-ADA7-90661E7C1D79}" type="parTrans" cxnId="{20CE4D5F-0CE5-D04D-9E5D-C14AEE037EC7}">
      <dgm:prSet/>
      <dgm:spPr/>
      <dgm:t>
        <a:bodyPr/>
        <a:lstStyle/>
        <a:p>
          <a:endParaRPr lang="de-DE"/>
        </a:p>
      </dgm:t>
    </dgm:pt>
    <dgm:pt modelId="{E60C229D-9431-1843-B13B-8FD6FF7FC428}" type="sibTrans" cxnId="{20CE4D5F-0CE5-D04D-9E5D-C14AEE037EC7}">
      <dgm:prSet/>
      <dgm:spPr/>
      <dgm:t>
        <a:bodyPr/>
        <a:lstStyle/>
        <a:p>
          <a:endParaRPr lang="de-DE"/>
        </a:p>
      </dgm:t>
    </dgm:pt>
    <dgm:pt modelId="{141042D5-8D00-F246-AA4A-80EE987EB603}">
      <dgm:prSet custT="1"/>
      <dgm:spPr/>
      <dgm:t>
        <a:bodyPr/>
        <a:lstStyle/>
        <a:p>
          <a:r>
            <a:rPr lang="en-US" sz="700" b="0" i="0" noProof="1">
              <a:latin typeface="Open Sans" pitchFamily="2" charset="0"/>
              <a:ea typeface="Open Sans" pitchFamily="2" charset="0"/>
              <a:cs typeface="Open Sans" pitchFamily="2" charset="0"/>
            </a:rPr>
            <a:t>Cloud-Defined</a:t>
          </a:r>
        </a:p>
      </dgm:t>
    </dgm:pt>
    <dgm:pt modelId="{80339622-FC50-3E4C-AD34-080EC00B9FF0}" type="parTrans" cxnId="{948C7167-381C-A24A-A69E-8EE703C129D2}">
      <dgm:prSet/>
      <dgm:spPr/>
      <dgm:t>
        <a:bodyPr/>
        <a:lstStyle/>
        <a:p>
          <a:endParaRPr lang="de-DE"/>
        </a:p>
      </dgm:t>
    </dgm:pt>
    <dgm:pt modelId="{AA384805-432D-8243-9EAE-F09A58BF2A29}" type="sibTrans" cxnId="{948C7167-381C-A24A-A69E-8EE703C129D2}">
      <dgm:prSet/>
      <dgm:spPr/>
      <dgm:t>
        <a:bodyPr/>
        <a:lstStyle/>
        <a:p>
          <a:endParaRPr lang="de-DE"/>
        </a:p>
      </dgm:t>
    </dgm:pt>
    <dgm:pt modelId="{24842BD6-6767-224C-88CA-8630D9B8A896}">
      <dgm:prSet custT="1"/>
      <dgm:spPr/>
      <dgm:t>
        <a:bodyPr/>
        <a:lstStyle/>
        <a:p>
          <a:r>
            <a:rPr lang="en-US" sz="700" b="0" i="0" noProof="1">
              <a:latin typeface="Open Sans" pitchFamily="2" charset="0"/>
              <a:ea typeface="Open Sans" pitchFamily="2" charset="0"/>
              <a:cs typeface="Open Sans" pitchFamily="2" charset="0"/>
            </a:rPr>
            <a:t>Cloud-Optimized</a:t>
          </a:r>
        </a:p>
      </dgm:t>
    </dgm:pt>
    <dgm:pt modelId="{A1FF8F38-5EF3-E34C-844C-056EC08BFBB5}" type="parTrans" cxnId="{87807BC0-54C3-4B4A-843F-FC261AD31285}">
      <dgm:prSet/>
      <dgm:spPr/>
      <dgm:t>
        <a:bodyPr/>
        <a:lstStyle/>
        <a:p>
          <a:endParaRPr lang="de-DE"/>
        </a:p>
      </dgm:t>
    </dgm:pt>
    <dgm:pt modelId="{304BC88E-3474-3F44-8F91-82023242561B}" type="sibTrans" cxnId="{87807BC0-54C3-4B4A-843F-FC261AD31285}">
      <dgm:prSet/>
      <dgm:spPr/>
      <dgm:t>
        <a:bodyPr/>
        <a:lstStyle/>
        <a:p>
          <a:endParaRPr lang="de-DE"/>
        </a:p>
      </dgm:t>
    </dgm:pt>
    <dgm:pt modelId="{A470D032-777B-CD4E-BA5B-C530C26D97E5}">
      <dgm:prSet custT="1"/>
      <dgm:spPr/>
      <dgm:t>
        <a:bodyPr/>
        <a:lstStyle/>
        <a:p>
          <a:r>
            <a:rPr lang="en-US" sz="700" b="0" i="0" noProof="1">
              <a:latin typeface="Open Sans" pitchFamily="2" charset="0"/>
              <a:ea typeface="Open Sans" pitchFamily="2" charset="0"/>
              <a:cs typeface="Open Sans" pitchFamily="2" charset="0"/>
            </a:rPr>
            <a:t>Cloud-Native</a:t>
          </a:r>
        </a:p>
      </dgm:t>
    </dgm:pt>
    <dgm:pt modelId="{16C6024B-B0EE-7B43-9066-21644ED40105}" type="parTrans" cxnId="{9E7827ED-0DC2-B549-88F2-36E48BDC740A}">
      <dgm:prSet/>
      <dgm:spPr/>
      <dgm:t>
        <a:bodyPr/>
        <a:lstStyle/>
        <a:p>
          <a:endParaRPr lang="de-DE"/>
        </a:p>
      </dgm:t>
    </dgm:pt>
    <dgm:pt modelId="{E3D0E275-D734-AB4C-8A96-8DC7086A7B8A}" type="sibTrans" cxnId="{9E7827ED-0DC2-B549-88F2-36E48BDC740A}">
      <dgm:prSet/>
      <dgm:spPr/>
      <dgm:t>
        <a:bodyPr/>
        <a:lstStyle/>
        <a:p>
          <a:endParaRPr lang="de-DE"/>
        </a:p>
      </dgm:t>
    </dgm:pt>
    <dgm:pt modelId="{E7EE9F07-CF54-DE4F-B889-848B557BC916}" type="pres">
      <dgm:prSet presAssocID="{FB9AED22-3554-FD4B-8D35-16DB27D4B926}" presName="Name0" presStyleCnt="0">
        <dgm:presLayoutVars>
          <dgm:dir/>
          <dgm:animLvl val="lvl"/>
          <dgm:resizeHandles val="exact"/>
        </dgm:presLayoutVars>
      </dgm:prSet>
      <dgm:spPr/>
    </dgm:pt>
    <dgm:pt modelId="{BAD70EA9-3926-E644-8476-EC1ED08E8628}" type="pres">
      <dgm:prSet presAssocID="{F764F03C-2794-C647-AB8F-34BBC9313343}" presName="parTxOnly" presStyleLbl="node1" presStyleIdx="0" presStyleCnt="6">
        <dgm:presLayoutVars>
          <dgm:chMax val="0"/>
          <dgm:chPref val="0"/>
          <dgm:bulletEnabled val="1"/>
        </dgm:presLayoutVars>
      </dgm:prSet>
      <dgm:spPr/>
    </dgm:pt>
    <dgm:pt modelId="{8CE2AA62-D1E0-7B4D-B4CD-1396A926CCAA}" type="pres">
      <dgm:prSet presAssocID="{B7C570D6-66CD-F94F-9F57-8B3365D228BF}" presName="parTxOnlySpace" presStyleCnt="0"/>
      <dgm:spPr/>
    </dgm:pt>
    <dgm:pt modelId="{BDB786B8-0437-F141-90F3-88E53891BACA}" type="pres">
      <dgm:prSet presAssocID="{0A44E572-9CBE-974F-BA42-581F01595490}" presName="parTxOnly" presStyleLbl="node1" presStyleIdx="1" presStyleCnt="6">
        <dgm:presLayoutVars>
          <dgm:chMax val="0"/>
          <dgm:chPref val="0"/>
          <dgm:bulletEnabled val="1"/>
        </dgm:presLayoutVars>
      </dgm:prSet>
      <dgm:spPr/>
    </dgm:pt>
    <dgm:pt modelId="{C7B24507-3E5E-DA44-8973-DF8E7A438935}" type="pres">
      <dgm:prSet presAssocID="{E052A8D3-341B-C449-AFAB-BB32A814F4E9}" presName="parTxOnlySpace" presStyleCnt="0"/>
      <dgm:spPr/>
    </dgm:pt>
    <dgm:pt modelId="{313E9E7B-549C-864E-ABB8-D835731CEFF1}" type="pres">
      <dgm:prSet presAssocID="{D0EA8F61-6A15-A542-A07A-A49F4E067BD8}" presName="parTxOnly" presStyleLbl="node1" presStyleIdx="2" presStyleCnt="6">
        <dgm:presLayoutVars>
          <dgm:chMax val="0"/>
          <dgm:chPref val="0"/>
          <dgm:bulletEnabled val="1"/>
        </dgm:presLayoutVars>
      </dgm:prSet>
      <dgm:spPr/>
    </dgm:pt>
    <dgm:pt modelId="{A86A9466-E248-E642-939D-D7EE4C2F4C5A}" type="pres">
      <dgm:prSet presAssocID="{E60C229D-9431-1843-B13B-8FD6FF7FC428}" presName="parTxOnlySpace" presStyleCnt="0"/>
      <dgm:spPr/>
    </dgm:pt>
    <dgm:pt modelId="{824C2469-C044-CB46-8DCF-1B1F97C506CE}" type="pres">
      <dgm:prSet presAssocID="{141042D5-8D00-F246-AA4A-80EE987EB603}" presName="parTxOnly" presStyleLbl="node1" presStyleIdx="3" presStyleCnt="6">
        <dgm:presLayoutVars>
          <dgm:chMax val="0"/>
          <dgm:chPref val="0"/>
          <dgm:bulletEnabled val="1"/>
        </dgm:presLayoutVars>
      </dgm:prSet>
      <dgm:spPr/>
    </dgm:pt>
    <dgm:pt modelId="{1E247D81-9D8D-EE45-A32E-110711711263}" type="pres">
      <dgm:prSet presAssocID="{AA384805-432D-8243-9EAE-F09A58BF2A29}" presName="parTxOnlySpace" presStyleCnt="0"/>
      <dgm:spPr/>
    </dgm:pt>
    <dgm:pt modelId="{B20C72B3-3D54-EA4A-88D9-1386D54D187B}" type="pres">
      <dgm:prSet presAssocID="{24842BD6-6767-224C-88CA-8630D9B8A896}" presName="parTxOnly" presStyleLbl="node1" presStyleIdx="4" presStyleCnt="6">
        <dgm:presLayoutVars>
          <dgm:chMax val="0"/>
          <dgm:chPref val="0"/>
          <dgm:bulletEnabled val="1"/>
        </dgm:presLayoutVars>
      </dgm:prSet>
      <dgm:spPr/>
    </dgm:pt>
    <dgm:pt modelId="{015A5BD6-58CD-7448-81E5-C963AC9AB88B}" type="pres">
      <dgm:prSet presAssocID="{304BC88E-3474-3F44-8F91-82023242561B}" presName="parTxOnlySpace" presStyleCnt="0"/>
      <dgm:spPr/>
    </dgm:pt>
    <dgm:pt modelId="{B3CD1287-38D2-0743-AEA0-C7148A35672E}" type="pres">
      <dgm:prSet presAssocID="{A470D032-777B-CD4E-BA5B-C530C26D97E5}" presName="parTxOnly" presStyleLbl="node1" presStyleIdx="5" presStyleCnt="6">
        <dgm:presLayoutVars>
          <dgm:chMax val="0"/>
          <dgm:chPref val="0"/>
          <dgm:bulletEnabled val="1"/>
        </dgm:presLayoutVars>
      </dgm:prSet>
      <dgm:spPr/>
    </dgm:pt>
  </dgm:ptLst>
  <dgm:cxnLst>
    <dgm:cxn modelId="{D7B93F28-8089-7245-AC1C-5A72533E34A6}" type="presOf" srcId="{A470D032-777B-CD4E-BA5B-C530C26D97E5}" destId="{B3CD1287-38D2-0743-AEA0-C7148A35672E}" srcOrd="0" destOrd="0" presId="urn:microsoft.com/office/officeart/2005/8/layout/chevron1"/>
    <dgm:cxn modelId="{BC449531-1041-514C-86CF-DDAFE5C1D331}" type="presOf" srcId="{24842BD6-6767-224C-88CA-8630D9B8A896}" destId="{B20C72B3-3D54-EA4A-88D9-1386D54D187B}" srcOrd="0" destOrd="0" presId="urn:microsoft.com/office/officeart/2005/8/layout/chevron1"/>
    <dgm:cxn modelId="{321BDB35-25A9-8B4A-92CB-2E16AA6F7C4C}" srcId="{FB9AED22-3554-FD4B-8D35-16DB27D4B926}" destId="{0A44E572-9CBE-974F-BA42-581F01595490}" srcOrd="1" destOrd="0" parTransId="{0C054F5B-3049-7A42-8841-0DB5B7325274}" sibTransId="{E052A8D3-341B-C449-AFAB-BB32A814F4E9}"/>
    <dgm:cxn modelId="{C48F4147-5D60-834D-9E56-3D07E0E76B1A}" type="presOf" srcId="{FB9AED22-3554-FD4B-8D35-16DB27D4B926}" destId="{E7EE9F07-CF54-DE4F-B889-848B557BC916}" srcOrd="0" destOrd="0" presId="urn:microsoft.com/office/officeart/2005/8/layout/chevron1"/>
    <dgm:cxn modelId="{20CE4D5F-0CE5-D04D-9E5D-C14AEE037EC7}" srcId="{FB9AED22-3554-FD4B-8D35-16DB27D4B926}" destId="{D0EA8F61-6A15-A542-A07A-A49F4E067BD8}" srcOrd="2" destOrd="0" parTransId="{D410E585-E02B-7643-ADA7-90661E7C1D79}" sibTransId="{E60C229D-9431-1843-B13B-8FD6FF7FC428}"/>
    <dgm:cxn modelId="{5D181362-E36E-4F48-859C-B9B94587ACE9}" srcId="{FB9AED22-3554-FD4B-8D35-16DB27D4B926}" destId="{F764F03C-2794-C647-AB8F-34BBC9313343}" srcOrd="0" destOrd="0" parTransId="{34CF5349-0B48-2B4D-A067-6D21C559985F}" sibTransId="{B7C570D6-66CD-F94F-9F57-8B3365D228BF}"/>
    <dgm:cxn modelId="{948C7167-381C-A24A-A69E-8EE703C129D2}" srcId="{FB9AED22-3554-FD4B-8D35-16DB27D4B926}" destId="{141042D5-8D00-F246-AA4A-80EE987EB603}" srcOrd="3" destOrd="0" parTransId="{80339622-FC50-3E4C-AD34-080EC00B9FF0}" sibTransId="{AA384805-432D-8243-9EAE-F09A58BF2A29}"/>
    <dgm:cxn modelId="{D2766F93-ACF0-EB40-8D56-9BC6DA6A6AAA}" type="presOf" srcId="{F764F03C-2794-C647-AB8F-34BBC9313343}" destId="{BAD70EA9-3926-E644-8476-EC1ED08E8628}" srcOrd="0" destOrd="0" presId="urn:microsoft.com/office/officeart/2005/8/layout/chevron1"/>
    <dgm:cxn modelId="{DF3696A8-2545-3D4A-A5C2-0D00D1760BE2}" type="presOf" srcId="{D0EA8F61-6A15-A542-A07A-A49F4E067BD8}" destId="{313E9E7B-549C-864E-ABB8-D835731CEFF1}" srcOrd="0" destOrd="0" presId="urn:microsoft.com/office/officeart/2005/8/layout/chevron1"/>
    <dgm:cxn modelId="{A13E0DB8-5F53-3A49-8ED2-4D03384BF74D}" type="presOf" srcId="{141042D5-8D00-F246-AA4A-80EE987EB603}" destId="{824C2469-C044-CB46-8DCF-1B1F97C506CE}" srcOrd="0" destOrd="0" presId="urn:microsoft.com/office/officeart/2005/8/layout/chevron1"/>
    <dgm:cxn modelId="{87807BC0-54C3-4B4A-843F-FC261AD31285}" srcId="{FB9AED22-3554-FD4B-8D35-16DB27D4B926}" destId="{24842BD6-6767-224C-88CA-8630D9B8A896}" srcOrd="4" destOrd="0" parTransId="{A1FF8F38-5EF3-E34C-844C-056EC08BFBB5}" sibTransId="{304BC88E-3474-3F44-8F91-82023242561B}"/>
    <dgm:cxn modelId="{9E7827ED-0DC2-B549-88F2-36E48BDC740A}" srcId="{FB9AED22-3554-FD4B-8D35-16DB27D4B926}" destId="{A470D032-777B-CD4E-BA5B-C530C26D97E5}" srcOrd="5" destOrd="0" parTransId="{16C6024B-B0EE-7B43-9066-21644ED40105}" sibTransId="{E3D0E275-D734-AB4C-8A96-8DC7086A7B8A}"/>
    <dgm:cxn modelId="{F37DD5EF-936F-664D-BD75-DFAC781EF01C}" type="presOf" srcId="{0A44E572-9CBE-974F-BA42-581F01595490}" destId="{BDB786B8-0437-F141-90F3-88E53891BACA}" srcOrd="0" destOrd="0" presId="urn:microsoft.com/office/officeart/2005/8/layout/chevron1"/>
    <dgm:cxn modelId="{B398D980-8394-C14F-BCE5-FBD8E5E79FED}" type="presParOf" srcId="{E7EE9F07-CF54-DE4F-B889-848B557BC916}" destId="{BAD70EA9-3926-E644-8476-EC1ED08E8628}" srcOrd="0" destOrd="0" presId="urn:microsoft.com/office/officeart/2005/8/layout/chevron1"/>
    <dgm:cxn modelId="{A1AB3C1F-AA96-984D-8501-1117A996848C}" type="presParOf" srcId="{E7EE9F07-CF54-DE4F-B889-848B557BC916}" destId="{8CE2AA62-D1E0-7B4D-B4CD-1396A926CCAA}" srcOrd="1" destOrd="0" presId="urn:microsoft.com/office/officeart/2005/8/layout/chevron1"/>
    <dgm:cxn modelId="{970095C7-61C5-A94F-A8AD-93DA9C91871F}" type="presParOf" srcId="{E7EE9F07-CF54-DE4F-B889-848B557BC916}" destId="{BDB786B8-0437-F141-90F3-88E53891BACA}" srcOrd="2" destOrd="0" presId="urn:microsoft.com/office/officeart/2005/8/layout/chevron1"/>
    <dgm:cxn modelId="{17CC4F86-A723-1E4B-82BB-37AB346FFBA4}" type="presParOf" srcId="{E7EE9F07-CF54-DE4F-B889-848B557BC916}" destId="{C7B24507-3E5E-DA44-8973-DF8E7A438935}" srcOrd="3" destOrd="0" presId="urn:microsoft.com/office/officeart/2005/8/layout/chevron1"/>
    <dgm:cxn modelId="{1D3FB57A-7149-A449-ABA5-2C3DD291F23B}" type="presParOf" srcId="{E7EE9F07-CF54-DE4F-B889-848B557BC916}" destId="{313E9E7B-549C-864E-ABB8-D835731CEFF1}" srcOrd="4" destOrd="0" presId="urn:microsoft.com/office/officeart/2005/8/layout/chevron1"/>
    <dgm:cxn modelId="{2ED1A0BB-AB68-9544-9AEE-6D3C3FACAC21}" type="presParOf" srcId="{E7EE9F07-CF54-DE4F-B889-848B557BC916}" destId="{A86A9466-E248-E642-939D-D7EE4C2F4C5A}" srcOrd="5" destOrd="0" presId="urn:microsoft.com/office/officeart/2005/8/layout/chevron1"/>
    <dgm:cxn modelId="{6B51D657-10FE-A347-A123-032CE235FFB6}" type="presParOf" srcId="{E7EE9F07-CF54-DE4F-B889-848B557BC916}" destId="{824C2469-C044-CB46-8DCF-1B1F97C506CE}" srcOrd="6" destOrd="0" presId="urn:microsoft.com/office/officeart/2005/8/layout/chevron1"/>
    <dgm:cxn modelId="{DAB02B41-B6A7-174D-BE68-72EBD684FD15}" type="presParOf" srcId="{E7EE9F07-CF54-DE4F-B889-848B557BC916}" destId="{1E247D81-9D8D-EE45-A32E-110711711263}" srcOrd="7" destOrd="0" presId="urn:microsoft.com/office/officeart/2005/8/layout/chevron1"/>
    <dgm:cxn modelId="{DC901911-93DC-3248-83C6-25468A4DB99A}" type="presParOf" srcId="{E7EE9F07-CF54-DE4F-B889-848B557BC916}" destId="{B20C72B3-3D54-EA4A-88D9-1386D54D187B}" srcOrd="8" destOrd="0" presId="urn:microsoft.com/office/officeart/2005/8/layout/chevron1"/>
    <dgm:cxn modelId="{18851407-D239-F146-BA02-2629013FF2A7}" type="presParOf" srcId="{E7EE9F07-CF54-DE4F-B889-848B557BC916}" destId="{015A5BD6-58CD-7448-81E5-C963AC9AB88B}" srcOrd="9" destOrd="0" presId="urn:microsoft.com/office/officeart/2005/8/layout/chevron1"/>
    <dgm:cxn modelId="{88F5CEEF-45A1-A646-90AF-50362155E8CF}" type="presParOf" srcId="{E7EE9F07-CF54-DE4F-B889-848B557BC916}" destId="{B3CD1287-38D2-0743-AEA0-C7148A35672E}"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068706-0395-419E-AAB7-5501ECEA962B}" type="doc">
      <dgm:prSet loTypeId="urn:microsoft.com/office/officeart/2005/8/layout/hProcess9" loCatId="process" qsTypeId="urn:microsoft.com/office/officeart/2005/8/quickstyle/simple1" qsCatId="simple" csTypeId="urn:microsoft.com/office/officeart/2005/8/colors/accent5_3" csCatId="accent5" phldr="1"/>
      <dgm:spPr/>
    </dgm:pt>
    <dgm:pt modelId="{73A8F9F1-FDBF-4C42-A6D7-F82F764392E1}">
      <dgm:prSet phldrT="[Text]" custT="1"/>
      <dgm:spPr/>
      <dgm:t>
        <a:bodyPr/>
        <a:lstStyle/>
        <a:p>
          <a:r>
            <a:rPr lang="en-US" sz="1100" noProof="1"/>
            <a:t>Preparation</a:t>
          </a:r>
        </a:p>
      </dgm:t>
    </dgm:pt>
    <dgm:pt modelId="{3FD5943D-E07A-49BA-ADD2-05636CB3918C}" type="parTrans" cxnId="{414B963C-B41D-4C9E-9FA8-77A26B4B1116}">
      <dgm:prSet/>
      <dgm:spPr/>
      <dgm:t>
        <a:bodyPr/>
        <a:lstStyle/>
        <a:p>
          <a:endParaRPr lang="en-DE"/>
        </a:p>
      </dgm:t>
    </dgm:pt>
    <dgm:pt modelId="{80A7277F-4FEA-4B24-BE74-D80760729AE4}" type="sibTrans" cxnId="{414B963C-B41D-4C9E-9FA8-77A26B4B1116}">
      <dgm:prSet/>
      <dgm:spPr/>
      <dgm:t>
        <a:bodyPr/>
        <a:lstStyle/>
        <a:p>
          <a:endParaRPr lang="en-DE"/>
        </a:p>
      </dgm:t>
    </dgm:pt>
    <dgm:pt modelId="{78414BC2-16A0-4216-A628-2BE4764A0608}">
      <dgm:prSet phldrT="[Text]" custT="1"/>
      <dgm:spPr/>
      <dgm:t>
        <a:bodyPr/>
        <a:lstStyle/>
        <a:p>
          <a:r>
            <a:rPr lang="en-US" sz="1100" noProof="1"/>
            <a:t>Creation of Foundations</a:t>
          </a:r>
        </a:p>
      </dgm:t>
    </dgm:pt>
    <dgm:pt modelId="{627B4AF1-47F6-4BF4-B339-BAA1ED6DE911}" type="parTrans" cxnId="{027B6BC9-D57F-49C8-8A6C-0A3646D2A376}">
      <dgm:prSet/>
      <dgm:spPr/>
      <dgm:t>
        <a:bodyPr/>
        <a:lstStyle/>
        <a:p>
          <a:endParaRPr lang="en-DE"/>
        </a:p>
      </dgm:t>
    </dgm:pt>
    <dgm:pt modelId="{E81D14E9-E6C5-4F02-87EE-B7DD7DCBAD43}" type="sibTrans" cxnId="{027B6BC9-D57F-49C8-8A6C-0A3646D2A376}">
      <dgm:prSet/>
      <dgm:spPr/>
      <dgm:t>
        <a:bodyPr/>
        <a:lstStyle/>
        <a:p>
          <a:endParaRPr lang="en-DE"/>
        </a:p>
      </dgm:t>
    </dgm:pt>
    <dgm:pt modelId="{760731FC-6406-4CA6-B6AC-8EEDA85AA7E2}">
      <dgm:prSet phldrT="[Text]" custT="1"/>
      <dgm:spPr/>
      <dgm:t>
        <a:bodyPr/>
        <a:lstStyle/>
        <a:p>
          <a:r>
            <a:rPr lang="en-US" sz="1100" noProof="1"/>
            <a:t>Migration Legacy Applications</a:t>
          </a:r>
        </a:p>
      </dgm:t>
    </dgm:pt>
    <dgm:pt modelId="{262CC4CE-E5C3-4F12-A283-7EDA675A8D99}" type="parTrans" cxnId="{9BEB9747-F0ED-4E68-81A6-722F74F3397B}">
      <dgm:prSet/>
      <dgm:spPr/>
      <dgm:t>
        <a:bodyPr/>
        <a:lstStyle/>
        <a:p>
          <a:endParaRPr lang="en-DE"/>
        </a:p>
      </dgm:t>
    </dgm:pt>
    <dgm:pt modelId="{4EC1320D-1150-46CE-B77B-A759F1EDBEDB}" type="sibTrans" cxnId="{9BEB9747-F0ED-4E68-81A6-722F74F3397B}">
      <dgm:prSet/>
      <dgm:spPr/>
      <dgm:t>
        <a:bodyPr/>
        <a:lstStyle/>
        <a:p>
          <a:endParaRPr lang="en-DE"/>
        </a:p>
      </dgm:t>
    </dgm:pt>
    <dgm:pt modelId="{ED0003DB-85EB-4641-9A48-5A18F672713B}">
      <dgm:prSet phldrT="[Text]" custT="1"/>
      <dgm:spPr/>
      <dgm:t>
        <a:bodyPr/>
        <a:lstStyle/>
        <a:p>
          <a:r>
            <a:rPr lang="en-US" sz="1100" noProof="1"/>
            <a:t>Implementation new Application</a:t>
          </a:r>
        </a:p>
      </dgm:t>
    </dgm:pt>
    <dgm:pt modelId="{0748040A-94AC-4897-9052-2E7C63E9BEBC}" type="parTrans" cxnId="{0B7CA8AF-A757-4B52-8BA7-FB6F55B3648D}">
      <dgm:prSet/>
      <dgm:spPr/>
      <dgm:t>
        <a:bodyPr/>
        <a:lstStyle/>
        <a:p>
          <a:endParaRPr lang="en-DE"/>
        </a:p>
      </dgm:t>
    </dgm:pt>
    <dgm:pt modelId="{FB20BB65-A0E4-4D17-94E0-DB88BE603094}" type="sibTrans" cxnId="{0B7CA8AF-A757-4B52-8BA7-FB6F55B3648D}">
      <dgm:prSet/>
      <dgm:spPr/>
      <dgm:t>
        <a:bodyPr/>
        <a:lstStyle/>
        <a:p>
          <a:endParaRPr lang="en-DE"/>
        </a:p>
      </dgm:t>
    </dgm:pt>
    <dgm:pt modelId="{F42DFFBB-6854-4380-B42A-9358A19EACB4}">
      <dgm:prSet phldrT="[Text]" custT="1"/>
      <dgm:spPr/>
      <dgm:t>
        <a:bodyPr/>
        <a:lstStyle/>
        <a:p>
          <a:r>
            <a:rPr lang="en-US" sz="1100" noProof="1"/>
            <a:t>Operations and Knowledgesharing</a:t>
          </a:r>
        </a:p>
      </dgm:t>
    </dgm:pt>
    <dgm:pt modelId="{444C6206-1492-42D1-AFBD-53FFE327942B}" type="parTrans" cxnId="{28C2ED31-56F9-42AB-81A8-2D8CC31F2842}">
      <dgm:prSet/>
      <dgm:spPr/>
      <dgm:t>
        <a:bodyPr/>
        <a:lstStyle/>
        <a:p>
          <a:endParaRPr lang="en-DE"/>
        </a:p>
      </dgm:t>
    </dgm:pt>
    <dgm:pt modelId="{C998D3F3-71E7-4129-9EA4-79821F42F023}" type="sibTrans" cxnId="{28C2ED31-56F9-42AB-81A8-2D8CC31F2842}">
      <dgm:prSet/>
      <dgm:spPr/>
      <dgm:t>
        <a:bodyPr/>
        <a:lstStyle/>
        <a:p>
          <a:endParaRPr lang="en-DE"/>
        </a:p>
      </dgm:t>
    </dgm:pt>
    <dgm:pt modelId="{0F80A72D-8B7C-4788-966F-222D4771319F}" type="pres">
      <dgm:prSet presAssocID="{28068706-0395-419E-AAB7-5501ECEA962B}" presName="CompostProcess" presStyleCnt="0">
        <dgm:presLayoutVars>
          <dgm:dir/>
          <dgm:resizeHandles val="exact"/>
        </dgm:presLayoutVars>
      </dgm:prSet>
      <dgm:spPr/>
    </dgm:pt>
    <dgm:pt modelId="{A0B643AB-AFF4-4983-A7EE-683E7540462D}" type="pres">
      <dgm:prSet presAssocID="{28068706-0395-419E-AAB7-5501ECEA962B}" presName="arrow" presStyleLbl="bgShp" presStyleIdx="0" presStyleCnt="1"/>
      <dgm:spPr/>
    </dgm:pt>
    <dgm:pt modelId="{932EC00F-A92C-4841-A785-CE6F020F9A1F}" type="pres">
      <dgm:prSet presAssocID="{28068706-0395-419E-AAB7-5501ECEA962B}" presName="linearProcess" presStyleCnt="0"/>
      <dgm:spPr/>
    </dgm:pt>
    <dgm:pt modelId="{B40536D7-93B8-4E73-B4AF-8D73F5ECE4DB}" type="pres">
      <dgm:prSet presAssocID="{73A8F9F1-FDBF-4C42-A6D7-F82F764392E1}" presName="textNode" presStyleLbl="node1" presStyleIdx="0" presStyleCnt="5">
        <dgm:presLayoutVars>
          <dgm:bulletEnabled val="1"/>
        </dgm:presLayoutVars>
      </dgm:prSet>
      <dgm:spPr/>
    </dgm:pt>
    <dgm:pt modelId="{AF71395D-EF2C-444A-83CB-0F93E5DFC744}" type="pres">
      <dgm:prSet presAssocID="{80A7277F-4FEA-4B24-BE74-D80760729AE4}" presName="sibTrans" presStyleCnt="0"/>
      <dgm:spPr/>
    </dgm:pt>
    <dgm:pt modelId="{3FE0F0D2-C5E2-473C-9FFD-417FD930B358}" type="pres">
      <dgm:prSet presAssocID="{78414BC2-16A0-4216-A628-2BE4764A0608}" presName="textNode" presStyleLbl="node1" presStyleIdx="1" presStyleCnt="5">
        <dgm:presLayoutVars>
          <dgm:bulletEnabled val="1"/>
        </dgm:presLayoutVars>
      </dgm:prSet>
      <dgm:spPr/>
    </dgm:pt>
    <dgm:pt modelId="{5FED280C-CE9E-44F6-ADB1-A57432425A38}" type="pres">
      <dgm:prSet presAssocID="{E81D14E9-E6C5-4F02-87EE-B7DD7DCBAD43}" presName="sibTrans" presStyleCnt="0"/>
      <dgm:spPr/>
    </dgm:pt>
    <dgm:pt modelId="{600064B7-7C33-4B5C-B6BC-3A293A274DD4}" type="pres">
      <dgm:prSet presAssocID="{760731FC-6406-4CA6-B6AC-8EEDA85AA7E2}" presName="textNode" presStyleLbl="node1" presStyleIdx="2" presStyleCnt="5">
        <dgm:presLayoutVars>
          <dgm:bulletEnabled val="1"/>
        </dgm:presLayoutVars>
      </dgm:prSet>
      <dgm:spPr/>
    </dgm:pt>
    <dgm:pt modelId="{FE4D1289-C92A-43A3-A788-5DD909487F44}" type="pres">
      <dgm:prSet presAssocID="{4EC1320D-1150-46CE-B77B-A759F1EDBEDB}" presName="sibTrans" presStyleCnt="0"/>
      <dgm:spPr/>
    </dgm:pt>
    <dgm:pt modelId="{0D15E4D8-A528-4007-8C8E-7AF63792EBA1}" type="pres">
      <dgm:prSet presAssocID="{ED0003DB-85EB-4641-9A48-5A18F672713B}" presName="textNode" presStyleLbl="node1" presStyleIdx="3" presStyleCnt="5">
        <dgm:presLayoutVars>
          <dgm:bulletEnabled val="1"/>
        </dgm:presLayoutVars>
      </dgm:prSet>
      <dgm:spPr/>
    </dgm:pt>
    <dgm:pt modelId="{C433BE26-CB7B-4778-BC9D-B795F7A81BE9}" type="pres">
      <dgm:prSet presAssocID="{FB20BB65-A0E4-4D17-94E0-DB88BE603094}" presName="sibTrans" presStyleCnt="0"/>
      <dgm:spPr/>
    </dgm:pt>
    <dgm:pt modelId="{79DD94FE-B8D7-419F-8E99-BBA6D63EB2B5}" type="pres">
      <dgm:prSet presAssocID="{F42DFFBB-6854-4380-B42A-9358A19EACB4}" presName="textNode" presStyleLbl="node1" presStyleIdx="4" presStyleCnt="5">
        <dgm:presLayoutVars>
          <dgm:bulletEnabled val="1"/>
        </dgm:presLayoutVars>
      </dgm:prSet>
      <dgm:spPr/>
    </dgm:pt>
  </dgm:ptLst>
  <dgm:cxnLst>
    <dgm:cxn modelId="{1055AC29-27D4-4E05-9242-AE4534EBA5DA}" type="presOf" srcId="{F42DFFBB-6854-4380-B42A-9358A19EACB4}" destId="{79DD94FE-B8D7-419F-8E99-BBA6D63EB2B5}" srcOrd="0" destOrd="0" presId="urn:microsoft.com/office/officeart/2005/8/layout/hProcess9"/>
    <dgm:cxn modelId="{D07A1D30-C1C8-481C-A2EA-B7720F3E9205}" type="presOf" srcId="{73A8F9F1-FDBF-4C42-A6D7-F82F764392E1}" destId="{B40536D7-93B8-4E73-B4AF-8D73F5ECE4DB}" srcOrd="0" destOrd="0" presId="urn:microsoft.com/office/officeart/2005/8/layout/hProcess9"/>
    <dgm:cxn modelId="{28C2ED31-56F9-42AB-81A8-2D8CC31F2842}" srcId="{28068706-0395-419E-AAB7-5501ECEA962B}" destId="{F42DFFBB-6854-4380-B42A-9358A19EACB4}" srcOrd="4" destOrd="0" parTransId="{444C6206-1492-42D1-AFBD-53FFE327942B}" sibTransId="{C998D3F3-71E7-4129-9EA4-79821F42F023}"/>
    <dgm:cxn modelId="{414B963C-B41D-4C9E-9FA8-77A26B4B1116}" srcId="{28068706-0395-419E-AAB7-5501ECEA962B}" destId="{73A8F9F1-FDBF-4C42-A6D7-F82F764392E1}" srcOrd="0" destOrd="0" parTransId="{3FD5943D-E07A-49BA-ADD2-05636CB3918C}" sibTransId="{80A7277F-4FEA-4B24-BE74-D80760729AE4}"/>
    <dgm:cxn modelId="{9BEB9747-F0ED-4E68-81A6-722F74F3397B}" srcId="{28068706-0395-419E-AAB7-5501ECEA962B}" destId="{760731FC-6406-4CA6-B6AC-8EEDA85AA7E2}" srcOrd="2" destOrd="0" parTransId="{262CC4CE-E5C3-4F12-A283-7EDA675A8D99}" sibTransId="{4EC1320D-1150-46CE-B77B-A759F1EDBEDB}"/>
    <dgm:cxn modelId="{27245C6E-58A5-4DCA-AADE-180BFA868F0E}" type="presOf" srcId="{78414BC2-16A0-4216-A628-2BE4764A0608}" destId="{3FE0F0D2-C5E2-473C-9FFD-417FD930B358}" srcOrd="0" destOrd="0" presId="urn:microsoft.com/office/officeart/2005/8/layout/hProcess9"/>
    <dgm:cxn modelId="{39EF5F84-2BA8-4BC9-9ABD-7A3E6E93EEFA}" type="presOf" srcId="{760731FC-6406-4CA6-B6AC-8EEDA85AA7E2}" destId="{600064B7-7C33-4B5C-B6BC-3A293A274DD4}" srcOrd="0" destOrd="0" presId="urn:microsoft.com/office/officeart/2005/8/layout/hProcess9"/>
    <dgm:cxn modelId="{071C9D88-A67F-4D43-8414-73E3CE8BF04C}" type="presOf" srcId="{ED0003DB-85EB-4641-9A48-5A18F672713B}" destId="{0D15E4D8-A528-4007-8C8E-7AF63792EBA1}" srcOrd="0" destOrd="0" presId="urn:microsoft.com/office/officeart/2005/8/layout/hProcess9"/>
    <dgm:cxn modelId="{0B7CA8AF-A757-4B52-8BA7-FB6F55B3648D}" srcId="{28068706-0395-419E-AAB7-5501ECEA962B}" destId="{ED0003DB-85EB-4641-9A48-5A18F672713B}" srcOrd="3" destOrd="0" parTransId="{0748040A-94AC-4897-9052-2E7C63E9BEBC}" sibTransId="{FB20BB65-A0E4-4D17-94E0-DB88BE603094}"/>
    <dgm:cxn modelId="{64301ABA-B3EA-4785-9FFE-2487321611EB}" type="presOf" srcId="{28068706-0395-419E-AAB7-5501ECEA962B}" destId="{0F80A72D-8B7C-4788-966F-222D4771319F}" srcOrd="0" destOrd="0" presId="urn:microsoft.com/office/officeart/2005/8/layout/hProcess9"/>
    <dgm:cxn modelId="{027B6BC9-D57F-49C8-8A6C-0A3646D2A376}" srcId="{28068706-0395-419E-AAB7-5501ECEA962B}" destId="{78414BC2-16A0-4216-A628-2BE4764A0608}" srcOrd="1" destOrd="0" parTransId="{627B4AF1-47F6-4BF4-B339-BAA1ED6DE911}" sibTransId="{E81D14E9-E6C5-4F02-87EE-B7DD7DCBAD43}"/>
    <dgm:cxn modelId="{B3ABA5E8-7EA4-45E7-AF4B-FBF20AC59928}" type="presParOf" srcId="{0F80A72D-8B7C-4788-966F-222D4771319F}" destId="{A0B643AB-AFF4-4983-A7EE-683E7540462D}" srcOrd="0" destOrd="0" presId="urn:microsoft.com/office/officeart/2005/8/layout/hProcess9"/>
    <dgm:cxn modelId="{1FA46BEC-5334-49C0-B67E-91EE0224D9FF}" type="presParOf" srcId="{0F80A72D-8B7C-4788-966F-222D4771319F}" destId="{932EC00F-A92C-4841-A785-CE6F020F9A1F}" srcOrd="1" destOrd="0" presId="urn:microsoft.com/office/officeart/2005/8/layout/hProcess9"/>
    <dgm:cxn modelId="{3DB6FF28-61A1-4957-AD78-7236EBB83CC3}" type="presParOf" srcId="{932EC00F-A92C-4841-A785-CE6F020F9A1F}" destId="{B40536D7-93B8-4E73-B4AF-8D73F5ECE4DB}" srcOrd="0" destOrd="0" presId="urn:microsoft.com/office/officeart/2005/8/layout/hProcess9"/>
    <dgm:cxn modelId="{83CD0505-D2D3-4AA7-A754-E69933CBDCA6}" type="presParOf" srcId="{932EC00F-A92C-4841-A785-CE6F020F9A1F}" destId="{AF71395D-EF2C-444A-83CB-0F93E5DFC744}" srcOrd="1" destOrd="0" presId="urn:microsoft.com/office/officeart/2005/8/layout/hProcess9"/>
    <dgm:cxn modelId="{BB280183-412B-49FC-B348-28532896ADBA}" type="presParOf" srcId="{932EC00F-A92C-4841-A785-CE6F020F9A1F}" destId="{3FE0F0D2-C5E2-473C-9FFD-417FD930B358}" srcOrd="2" destOrd="0" presId="urn:microsoft.com/office/officeart/2005/8/layout/hProcess9"/>
    <dgm:cxn modelId="{0F5EFAF1-DE1D-443E-B7AC-17CE508EE3E4}" type="presParOf" srcId="{932EC00F-A92C-4841-A785-CE6F020F9A1F}" destId="{5FED280C-CE9E-44F6-ADB1-A57432425A38}" srcOrd="3" destOrd="0" presId="urn:microsoft.com/office/officeart/2005/8/layout/hProcess9"/>
    <dgm:cxn modelId="{765E10D8-D1F0-47A5-9502-3487983C39C9}" type="presParOf" srcId="{932EC00F-A92C-4841-A785-CE6F020F9A1F}" destId="{600064B7-7C33-4B5C-B6BC-3A293A274DD4}" srcOrd="4" destOrd="0" presId="urn:microsoft.com/office/officeart/2005/8/layout/hProcess9"/>
    <dgm:cxn modelId="{948381EE-ADED-4603-B4F5-BC7A3F803A22}" type="presParOf" srcId="{932EC00F-A92C-4841-A785-CE6F020F9A1F}" destId="{FE4D1289-C92A-43A3-A788-5DD909487F44}" srcOrd="5" destOrd="0" presId="urn:microsoft.com/office/officeart/2005/8/layout/hProcess9"/>
    <dgm:cxn modelId="{070856C1-1C42-4063-A32D-E56BB06E27E6}" type="presParOf" srcId="{932EC00F-A92C-4841-A785-CE6F020F9A1F}" destId="{0D15E4D8-A528-4007-8C8E-7AF63792EBA1}" srcOrd="6" destOrd="0" presId="urn:microsoft.com/office/officeart/2005/8/layout/hProcess9"/>
    <dgm:cxn modelId="{FE38875E-2806-4408-A0CD-CCDF3C2B5D0A}" type="presParOf" srcId="{932EC00F-A92C-4841-A785-CE6F020F9A1F}" destId="{C433BE26-CB7B-4778-BC9D-B795F7A81BE9}" srcOrd="7" destOrd="0" presId="urn:microsoft.com/office/officeart/2005/8/layout/hProcess9"/>
    <dgm:cxn modelId="{6E03E12C-0BAA-4ABE-AF91-4B774E1827DB}" type="presParOf" srcId="{932EC00F-A92C-4841-A785-CE6F020F9A1F}" destId="{79DD94FE-B8D7-419F-8E99-BBA6D63EB2B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70EA9-3926-E644-8476-EC1ED08E8628}">
      <dsp:nvSpPr>
        <dsp:cNvPr id="0" name=""/>
        <dsp:cNvSpPr/>
      </dsp:nvSpPr>
      <dsp:spPr>
        <a:xfrm>
          <a:off x="3808" y="1748654"/>
          <a:ext cx="1416726" cy="566690"/>
        </a:xfrm>
        <a:prstGeom prst="chevron">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Not Cloud-Ready</a:t>
          </a:r>
        </a:p>
      </dsp:txBody>
      <dsp:txXfrm>
        <a:off x="287153" y="1748654"/>
        <a:ext cx="850036" cy="566690"/>
      </dsp:txXfrm>
    </dsp:sp>
    <dsp:sp modelId="{BDB786B8-0437-F141-90F3-88E53891BACA}">
      <dsp:nvSpPr>
        <dsp:cNvPr id="0" name=""/>
        <dsp:cNvSpPr/>
      </dsp:nvSpPr>
      <dsp:spPr>
        <a:xfrm>
          <a:off x="1278862" y="1748654"/>
          <a:ext cx="1416726" cy="566690"/>
        </a:xfrm>
        <a:prstGeom prst="chevron">
          <a:avLst/>
        </a:prstGeom>
        <a:solidFill>
          <a:schemeClr val="accent5">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Cloud-Ready</a:t>
          </a:r>
        </a:p>
      </dsp:txBody>
      <dsp:txXfrm>
        <a:off x="1562207" y="1748654"/>
        <a:ext cx="850036" cy="566690"/>
      </dsp:txXfrm>
    </dsp:sp>
    <dsp:sp modelId="{313E9E7B-549C-864E-ABB8-D835731CEFF1}">
      <dsp:nvSpPr>
        <dsp:cNvPr id="0" name=""/>
        <dsp:cNvSpPr/>
      </dsp:nvSpPr>
      <dsp:spPr>
        <a:xfrm>
          <a:off x="2553916" y="1748654"/>
          <a:ext cx="1416726" cy="566690"/>
        </a:xfrm>
        <a:prstGeom prst="chevron">
          <a:avLst/>
        </a:prstGeom>
        <a:solidFill>
          <a:schemeClr val="accent5">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Cloud-Capable</a:t>
          </a:r>
        </a:p>
      </dsp:txBody>
      <dsp:txXfrm>
        <a:off x="2837261" y="1748654"/>
        <a:ext cx="850036" cy="566690"/>
      </dsp:txXfrm>
    </dsp:sp>
    <dsp:sp modelId="{824C2469-C044-CB46-8DCF-1B1F97C506CE}">
      <dsp:nvSpPr>
        <dsp:cNvPr id="0" name=""/>
        <dsp:cNvSpPr/>
      </dsp:nvSpPr>
      <dsp:spPr>
        <a:xfrm>
          <a:off x="3828970" y="1748654"/>
          <a:ext cx="1416726" cy="566690"/>
        </a:xfrm>
        <a:prstGeom prst="chevron">
          <a:avLst/>
        </a:prstGeom>
        <a:solidFill>
          <a:schemeClr val="accent5">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Cloud-Defined</a:t>
          </a:r>
        </a:p>
      </dsp:txBody>
      <dsp:txXfrm>
        <a:off x="4112315" y="1748654"/>
        <a:ext cx="850036" cy="566690"/>
      </dsp:txXfrm>
    </dsp:sp>
    <dsp:sp modelId="{B20C72B3-3D54-EA4A-88D9-1386D54D187B}">
      <dsp:nvSpPr>
        <dsp:cNvPr id="0" name=""/>
        <dsp:cNvSpPr/>
      </dsp:nvSpPr>
      <dsp:spPr>
        <a:xfrm>
          <a:off x="5104024" y="1748654"/>
          <a:ext cx="1416726" cy="566690"/>
        </a:xfrm>
        <a:prstGeom prst="chevron">
          <a:avLst/>
        </a:prstGeom>
        <a:solidFill>
          <a:schemeClr val="accent5">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Cloud-Optimized</a:t>
          </a:r>
        </a:p>
      </dsp:txBody>
      <dsp:txXfrm>
        <a:off x="5387369" y="1748654"/>
        <a:ext cx="850036" cy="566690"/>
      </dsp:txXfrm>
    </dsp:sp>
    <dsp:sp modelId="{B3CD1287-38D2-0743-AEA0-C7148A35672E}">
      <dsp:nvSpPr>
        <dsp:cNvPr id="0" name=""/>
        <dsp:cNvSpPr/>
      </dsp:nvSpPr>
      <dsp:spPr>
        <a:xfrm>
          <a:off x="6379078" y="1748654"/>
          <a:ext cx="1416726" cy="566690"/>
        </a:xfrm>
        <a:prstGeom prst="chevron">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de-DE" sz="800" kern="1200" noProof="1"/>
            <a:t>Cloud-Native</a:t>
          </a:r>
        </a:p>
      </dsp:txBody>
      <dsp:txXfrm>
        <a:off x="6662423" y="1748654"/>
        <a:ext cx="850036" cy="5666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70EA9-3926-E644-8476-EC1ED08E8628}">
      <dsp:nvSpPr>
        <dsp:cNvPr id="0" name=""/>
        <dsp:cNvSpPr/>
      </dsp:nvSpPr>
      <dsp:spPr>
        <a:xfrm>
          <a:off x="3808" y="1252133"/>
          <a:ext cx="1416726" cy="566690"/>
        </a:xfrm>
        <a:prstGeom prst="chevron">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Not </a:t>
          </a:r>
          <a:br>
            <a:rPr lang="de-DE" sz="700" b="0" i="0" kern="1200" noProof="1">
              <a:latin typeface="Open Sans" pitchFamily="2" charset="0"/>
              <a:ea typeface="Open Sans" pitchFamily="2" charset="0"/>
              <a:cs typeface="Open Sans" pitchFamily="2" charset="0"/>
            </a:rPr>
          </a:br>
          <a:r>
            <a:rPr lang="de-DE" sz="700" b="0" i="0" kern="1200" noProof="1">
              <a:latin typeface="Open Sans" pitchFamily="2" charset="0"/>
              <a:ea typeface="Open Sans" pitchFamily="2" charset="0"/>
              <a:cs typeface="Open Sans" pitchFamily="2" charset="0"/>
            </a:rPr>
            <a:t>Cloud-Ready</a:t>
          </a:r>
        </a:p>
      </dsp:txBody>
      <dsp:txXfrm>
        <a:off x="287153" y="1252133"/>
        <a:ext cx="850036" cy="566690"/>
      </dsp:txXfrm>
    </dsp:sp>
    <dsp:sp modelId="{BDB786B8-0437-F141-90F3-88E53891BACA}">
      <dsp:nvSpPr>
        <dsp:cNvPr id="0" name=""/>
        <dsp:cNvSpPr/>
      </dsp:nvSpPr>
      <dsp:spPr>
        <a:xfrm>
          <a:off x="1278862" y="1252133"/>
          <a:ext cx="1416726" cy="566690"/>
        </a:xfrm>
        <a:prstGeom prst="chevron">
          <a:avLst/>
        </a:prstGeom>
        <a:solidFill>
          <a:schemeClr val="accent5">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Cloud-Ready</a:t>
          </a:r>
        </a:p>
      </dsp:txBody>
      <dsp:txXfrm>
        <a:off x="1562207" y="1252133"/>
        <a:ext cx="850036" cy="566690"/>
      </dsp:txXfrm>
    </dsp:sp>
    <dsp:sp modelId="{313E9E7B-549C-864E-ABB8-D835731CEFF1}">
      <dsp:nvSpPr>
        <dsp:cNvPr id="0" name=""/>
        <dsp:cNvSpPr/>
      </dsp:nvSpPr>
      <dsp:spPr>
        <a:xfrm>
          <a:off x="2553916" y="1252133"/>
          <a:ext cx="1416726" cy="566690"/>
        </a:xfrm>
        <a:prstGeom prst="chevron">
          <a:avLst/>
        </a:prstGeom>
        <a:solidFill>
          <a:schemeClr val="accent5">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Cloud-Capable</a:t>
          </a:r>
        </a:p>
      </dsp:txBody>
      <dsp:txXfrm>
        <a:off x="2837261" y="1252133"/>
        <a:ext cx="850036" cy="566690"/>
      </dsp:txXfrm>
    </dsp:sp>
    <dsp:sp modelId="{824C2469-C044-CB46-8DCF-1B1F97C506CE}">
      <dsp:nvSpPr>
        <dsp:cNvPr id="0" name=""/>
        <dsp:cNvSpPr/>
      </dsp:nvSpPr>
      <dsp:spPr>
        <a:xfrm>
          <a:off x="3828970" y="1252133"/>
          <a:ext cx="1416726" cy="566690"/>
        </a:xfrm>
        <a:prstGeom prst="chevron">
          <a:avLst/>
        </a:prstGeom>
        <a:solidFill>
          <a:schemeClr val="accent5">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Cloud-Defined</a:t>
          </a:r>
        </a:p>
      </dsp:txBody>
      <dsp:txXfrm>
        <a:off x="4112315" y="1252133"/>
        <a:ext cx="850036" cy="566690"/>
      </dsp:txXfrm>
    </dsp:sp>
    <dsp:sp modelId="{B20C72B3-3D54-EA4A-88D9-1386D54D187B}">
      <dsp:nvSpPr>
        <dsp:cNvPr id="0" name=""/>
        <dsp:cNvSpPr/>
      </dsp:nvSpPr>
      <dsp:spPr>
        <a:xfrm>
          <a:off x="5104024" y="1252133"/>
          <a:ext cx="1416726" cy="566690"/>
        </a:xfrm>
        <a:prstGeom prst="chevron">
          <a:avLst/>
        </a:prstGeom>
        <a:solidFill>
          <a:schemeClr val="accent5">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Cloud-Optimized</a:t>
          </a:r>
        </a:p>
      </dsp:txBody>
      <dsp:txXfrm>
        <a:off x="5387369" y="1252133"/>
        <a:ext cx="850036" cy="566690"/>
      </dsp:txXfrm>
    </dsp:sp>
    <dsp:sp modelId="{B3CD1287-38D2-0743-AEA0-C7148A35672E}">
      <dsp:nvSpPr>
        <dsp:cNvPr id="0" name=""/>
        <dsp:cNvSpPr/>
      </dsp:nvSpPr>
      <dsp:spPr>
        <a:xfrm>
          <a:off x="6379078" y="1252133"/>
          <a:ext cx="1416726" cy="566690"/>
        </a:xfrm>
        <a:prstGeom prst="chevron">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de-DE" sz="700" b="0" i="0" kern="1200" noProof="1">
              <a:latin typeface="Open Sans" pitchFamily="2" charset="0"/>
              <a:ea typeface="Open Sans" pitchFamily="2" charset="0"/>
              <a:cs typeface="Open Sans" pitchFamily="2" charset="0"/>
            </a:rPr>
            <a:t>Cloud-Native</a:t>
          </a:r>
        </a:p>
      </dsp:txBody>
      <dsp:txXfrm>
        <a:off x="6662423" y="1252133"/>
        <a:ext cx="850036" cy="5666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643AB-AFF4-4983-A7EE-683E7540462D}">
      <dsp:nvSpPr>
        <dsp:cNvPr id="0" name=""/>
        <dsp:cNvSpPr/>
      </dsp:nvSpPr>
      <dsp:spPr>
        <a:xfrm>
          <a:off x="634578" y="0"/>
          <a:ext cx="7191884" cy="269846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536D7-93B8-4E73-B4AF-8D73F5ECE4DB}">
      <dsp:nvSpPr>
        <dsp:cNvPr id="0" name=""/>
        <dsp:cNvSpPr/>
      </dsp:nvSpPr>
      <dsp:spPr>
        <a:xfrm>
          <a:off x="2478" y="809539"/>
          <a:ext cx="1492249" cy="1079385"/>
        </a:xfrm>
        <a:prstGeom prst="round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Preparation</a:t>
          </a:r>
        </a:p>
      </dsp:txBody>
      <dsp:txXfrm>
        <a:off x="55169" y="862230"/>
        <a:ext cx="1386867" cy="974003"/>
      </dsp:txXfrm>
    </dsp:sp>
    <dsp:sp modelId="{3FE0F0D2-C5E2-473C-9FFD-417FD930B358}">
      <dsp:nvSpPr>
        <dsp:cNvPr id="0" name=""/>
        <dsp:cNvSpPr/>
      </dsp:nvSpPr>
      <dsp:spPr>
        <a:xfrm>
          <a:off x="1743436" y="809539"/>
          <a:ext cx="1492249" cy="1079385"/>
        </a:xfrm>
        <a:prstGeom prst="roundRect">
          <a:avLst/>
        </a:prstGeom>
        <a:solidFill>
          <a:schemeClr val="accent5">
            <a:shade val="80000"/>
            <a:hueOff val="68160"/>
            <a:satOff val="-17290"/>
            <a:lumOff val="96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Creation of Foundations</a:t>
          </a:r>
        </a:p>
      </dsp:txBody>
      <dsp:txXfrm>
        <a:off x="1796127" y="862230"/>
        <a:ext cx="1386867" cy="974003"/>
      </dsp:txXfrm>
    </dsp:sp>
    <dsp:sp modelId="{600064B7-7C33-4B5C-B6BC-3A293A274DD4}">
      <dsp:nvSpPr>
        <dsp:cNvPr id="0" name=""/>
        <dsp:cNvSpPr/>
      </dsp:nvSpPr>
      <dsp:spPr>
        <a:xfrm>
          <a:off x="3484395" y="809539"/>
          <a:ext cx="1492249" cy="1079385"/>
        </a:xfrm>
        <a:prstGeom prst="roundRect">
          <a:avLst/>
        </a:prstGeom>
        <a:solidFill>
          <a:schemeClr val="accent5">
            <a:shade val="80000"/>
            <a:hueOff val="136321"/>
            <a:satOff val="-34581"/>
            <a:lumOff val="192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Migration Legacy Applications</a:t>
          </a:r>
        </a:p>
      </dsp:txBody>
      <dsp:txXfrm>
        <a:off x="3537086" y="862230"/>
        <a:ext cx="1386867" cy="974003"/>
      </dsp:txXfrm>
    </dsp:sp>
    <dsp:sp modelId="{0D15E4D8-A528-4007-8C8E-7AF63792EBA1}">
      <dsp:nvSpPr>
        <dsp:cNvPr id="0" name=""/>
        <dsp:cNvSpPr/>
      </dsp:nvSpPr>
      <dsp:spPr>
        <a:xfrm>
          <a:off x="5225353" y="809539"/>
          <a:ext cx="1492249" cy="1079385"/>
        </a:xfrm>
        <a:prstGeom prst="roundRect">
          <a:avLst/>
        </a:prstGeom>
        <a:solidFill>
          <a:schemeClr val="accent5">
            <a:shade val="80000"/>
            <a:hueOff val="204481"/>
            <a:satOff val="-51872"/>
            <a:lumOff val="289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Implementation new Application</a:t>
          </a:r>
        </a:p>
      </dsp:txBody>
      <dsp:txXfrm>
        <a:off x="5278044" y="862230"/>
        <a:ext cx="1386867" cy="974003"/>
      </dsp:txXfrm>
    </dsp:sp>
    <dsp:sp modelId="{79DD94FE-B8D7-419F-8E99-BBA6D63EB2B5}">
      <dsp:nvSpPr>
        <dsp:cNvPr id="0" name=""/>
        <dsp:cNvSpPr/>
      </dsp:nvSpPr>
      <dsp:spPr>
        <a:xfrm>
          <a:off x="6966311" y="809539"/>
          <a:ext cx="1492249" cy="1079385"/>
        </a:xfrm>
        <a:prstGeom prst="roundRect">
          <a:avLst/>
        </a:prstGeom>
        <a:solidFill>
          <a:schemeClr val="accent5">
            <a:shade val="80000"/>
            <a:hueOff val="272641"/>
            <a:satOff val="-69162"/>
            <a:lumOff val="385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1"/>
            <a:t>Operations and Knowledgesharing</a:t>
          </a:r>
        </a:p>
      </dsp:txBody>
      <dsp:txXfrm>
        <a:off x="7019002" y="862230"/>
        <a:ext cx="1386867" cy="9740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pen Sans Light" pitchFamily="2" charset="0"/>
        <a:ea typeface="Open Sans Light" pitchFamily="2" charset="0"/>
        <a:cs typeface="Open Sans Light"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8" Type="http://schemas.openxmlformats.org/officeDocument/2006/relationships/hyperlink" Target="https://commons.wikimedia.org/w/index.php?curid=40339150" TargetMode="External"/><Relationship Id="rId3" Type="http://schemas.openxmlformats.org/officeDocument/2006/relationships/hyperlink" Target="https://d33wubrfki0l68.cloudfront.net/f84b022686eac86ba972feae8dabf6af8d1dc263/de78f/images/nav_logo.svg" TargetMode="External"/><Relationship Id="rId7" Type="http://schemas.openxmlformats.org/officeDocument/2006/relationships/hyperlink" Target="http://www.openstack.org/brand/openstack-logo/logo-download/"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commons.wikimedia.org/w/index.php?curid=38933557" TargetMode="External"/><Relationship Id="rId5" Type="http://schemas.openxmlformats.org/officeDocument/2006/relationships/hyperlink" Target="https://www.openshift.com/sites/default/files/NoteCard%20GENERIC.pdf" TargetMode="External"/><Relationship Id="rId4" Type="http://schemas.openxmlformats.org/officeDocument/2006/relationships/hyperlink" Target="https://commons.wikimedia.org/w/index.php?curid=63238145"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commons.wikimedia.org/w/index.php?curid=40339150" TargetMode="External"/><Relationship Id="rId3" Type="http://schemas.openxmlformats.org/officeDocument/2006/relationships/hyperlink" Target="https://d33wubrfki0l68.cloudfront.net/f84b022686eac86ba972feae8dabf6af8d1dc263/de78f/images/nav_logo.svg" TargetMode="External"/><Relationship Id="rId7" Type="http://schemas.openxmlformats.org/officeDocument/2006/relationships/hyperlink" Target="http://www.openstack.org/brand/openstack-logo/logo-download/"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commons.wikimedia.org/w/index.php?curid=38933557" TargetMode="External"/><Relationship Id="rId5" Type="http://schemas.openxmlformats.org/officeDocument/2006/relationships/hyperlink" Target="https://www.openshift.com/sites/default/files/NoteCard%20GENERIC.pdf" TargetMode="External"/><Relationship Id="rId4" Type="http://schemas.openxmlformats.org/officeDocument/2006/relationships/hyperlink" Target="https://commons.wikimedia.org/w/index.php?curid=63238145"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neuvector.com/network-security/kubernetes-networking/"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neuvector.com/network-security/advanced-kubernetes-networkin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neuvector.com/network-security/advanced-kubernetes-networking/"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a:extLst>
            <a:ext uri="{FF2B5EF4-FFF2-40B4-BE49-F238E27FC236}">
              <a16:creationId xmlns:a16="http://schemas.microsoft.com/office/drawing/2014/main" id="{7BBB59FC-DD81-30AD-4BD2-EF4F13A27A5C}"/>
            </a:ext>
          </a:extLst>
        </p:cNvPr>
        <p:cNvGrpSpPr/>
        <p:nvPr/>
      </p:nvGrpSpPr>
      <p:grpSpPr>
        <a:xfrm>
          <a:off x="0" y="0"/>
          <a:ext cx="0" cy="0"/>
          <a:chOff x="0" y="0"/>
          <a:chExt cx="0" cy="0"/>
        </a:xfrm>
      </p:grpSpPr>
      <p:sp>
        <p:nvSpPr>
          <p:cNvPr id="61" name="Google Shape;61;p1:notes">
            <a:extLst>
              <a:ext uri="{FF2B5EF4-FFF2-40B4-BE49-F238E27FC236}">
                <a16:creationId xmlns:a16="http://schemas.microsoft.com/office/drawing/2014/main" id="{48309526-1CD6-8372-59E6-8A2F85C7CB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a:extLst>
              <a:ext uri="{FF2B5EF4-FFF2-40B4-BE49-F238E27FC236}">
                <a16:creationId xmlns:a16="http://schemas.microsoft.com/office/drawing/2014/main" id="{F10A82AC-6254-061D-47A1-3C703E9561E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1942112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err="1">
                <a:latin typeface="Open Sans" pitchFamily="2" charset="0"/>
                <a:ea typeface="Open Sans" pitchFamily="2" charset="0"/>
                <a:cs typeface="Open Sans" pitchFamily="2" charset="0"/>
              </a:rPr>
              <a:t>credits</a:t>
            </a:r>
            <a:r>
              <a:rPr lang="de-DE" dirty="0">
                <a:latin typeface="Open Sans" pitchFamily="2" charset="0"/>
                <a:ea typeface="Open Sans" pitchFamily="2" charset="0"/>
                <a:cs typeface="Open Sans" pitchFamily="2" charset="0"/>
              </a:rPr>
              <a:t>: Google CEO Eric Schmidt </a:t>
            </a:r>
            <a:r>
              <a:rPr lang="de-DE" dirty="0" err="1">
                <a:latin typeface="Open Sans" pitchFamily="2" charset="0"/>
                <a:ea typeface="Open Sans" pitchFamily="2" charset="0"/>
                <a:cs typeface="Open Sans" pitchFamily="2" charset="0"/>
              </a:rPr>
              <a:t>introduced</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the</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term</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to</a:t>
            </a:r>
            <a:r>
              <a:rPr lang="de-DE" dirty="0">
                <a:latin typeface="Open Sans" pitchFamily="2" charset="0"/>
                <a:ea typeface="Open Sans" pitchFamily="2" charset="0"/>
                <a:cs typeface="Open Sans" pitchFamily="2" charset="0"/>
              </a:rPr>
              <a:t> an </a:t>
            </a:r>
            <a:r>
              <a:rPr lang="de-DE" dirty="0" err="1">
                <a:latin typeface="Open Sans" pitchFamily="2" charset="0"/>
                <a:ea typeface="Open Sans" pitchFamily="2" charset="0"/>
                <a:cs typeface="Open Sans" pitchFamily="2" charset="0"/>
              </a:rPr>
              <a:t>industry</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conference</a:t>
            </a:r>
            <a:endParaRPr lang="de-DE" dirty="0">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E0619254-57A2-1F45-BFE9-5C062045E740}" type="slidenum">
              <a:rPr lang="de-DE" smtClean="0">
                <a:latin typeface="Open Sans" pitchFamily="2" charset="0"/>
                <a:ea typeface="Open Sans" pitchFamily="2" charset="0"/>
                <a:cs typeface="Open Sans" pitchFamily="2" charset="0"/>
              </a:rPr>
              <a:t>10</a:t>
            </a:fld>
            <a:endParaRPr lang="de-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1419170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132</a:t>
            </a:fld>
            <a:endParaRPr lang="en-US"/>
          </a:p>
        </p:txBody>
      </p:sp>
    </p:spTree>
    <p:extLst>
      <p:ext uri="{BB962C8B-B14F-4D97-AF65-F5344CB8AC3E}">
        <p14:creationId xmlns:p14="http://schemas.microsoft.com/office/powerpoint/2010/main" val="12088370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BB91E2F-405C-1745-A228-A66B56F37D3B}" type="slidenum">
              <a:rPr lang="en-US" smtClean="0"/>
              <a:t>133</a:t>
            </a:fld>
            <a:endParaRPr lang="en-US"/>
          </a:p>
        </p:txBody>
      </p:sp>
    </p:spTree>
    <p:extLst>
      <p:ext uri="{BB962C8B-B14F-4D97-AF65-F5344CB8AC3E}">
        <p14:creationId xmlns:p14="http://schemas.microsoft.com/office/powerpoint/2010/main" val="24091365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lvl="1"/>
            <a:endParaRPr lang="en-US" dirty="0"/>
          </a:p>
        </p:txBody>
      </p:sp>
      <p:sp>
        <p:nvSpPr>
          <p:cNvPr id="4" name="Foliennummernplatzhalter 3"/>
          <p:cNvSpPr>
            <a:spLocks noGrp="1"/>
          </p:cNvSpPr>
          <p:nvPr>
            <p:ph type="sldNum" sz="quarter" idx="10"/>
          </p:nvPr>
        </p:nvSpPr>
        <p:spPr/>
        <p:txBody>
          <a:bodyPr/>
          <a:lstStyle/>
          <a:p>
            <a:fld id="{BBB91E2F-405C-1745-A228-A66B56F37D3B}" type="slidenum">
              <a:rPr lang="en-US" smtClean="0"/>
              <a:t>134</a:t>
            </a:fld>
            <a:endParaRPr lang="en-US"/>
          </a:p>
        </p:txBody>
      </p:sp>
    </p:spTree>
    <p:extLst>
      <p:ext uri="{BB962C8B-B14F-4D97-AF65-F5344CB8AC3E}">
        <p14:creationId xmlns:p14="http://schemas.microsoft.com/office/powerpoint/2010/main" val="24210274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8096364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4621226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347562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088955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7410095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a:extLst>
            <a:ext uri="{FF2B5EF4-FFF2-40B4-BE49-F238E27FC236}">
              <a16:creationId xmlns:a16="http://schemas.microsoft.com/office/drawing/2014/main" id="{1F354467-131B-8CEA-6A03-7D248AAF25AE}"/>
            </a:ext>
          </a:extLst>
        </p:cNvPr>
        <p:cNvGrpSpPr/>
        <p:nvPr/>
      </p:nvGrpSpPr>
      <p:grpSpPr>
        <a:xfrm>
          <a:off x="0" y="0"/>
          <a:ext cx="0" cy="0"/>
          <a:chOff x="0" y="0"/>
          <a:chExt cx="0" cy="0"/>
        </a:xfrm>
      </p:grpSpPr>
      <p:sp>
        <p:nvSpPr>
          <p:cNvPr id="61" name="Google Shape;61;p1:notes">
            <a:extLst>
              <a:ext uri="{FF2B5EF4-FFF2-40B4-BE49-F238E27FC236}">
                <a16:creationId xmlns:a16="http://schemas.microsoft.com/office/drawing/2014/main" id="{97B6A04D-A3CB-AB3A-E8F3-6FE3147E58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a:extLst>
              <a:ext uri="{FF2B5EF4-FFF2-40B4-BE49-F238E27FC236}">
                <a16:creationId xmlns:a16="http://schemas.microsoft.com/office/drawing/2014/main" id="{CE211E18-636E-F194-FBF7-A60CBA781C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32053334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CA8C0-4C15-C2F6-15E9-B7C893783D9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3323ACB-4191-6515-830D-E5B76BD83A59}"/>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E3C04908-EAD2-7726-B9E7-33A80B56014B}"/>
              </a:ext>
            </a:extLst>
          </p:cNvPr>
          <p:cNvSpPr>
            <a:spLocks noGrp="1"/>
          </p:cNvSpPr>
          <p:nvPr>
            <p:ph type="body" idx="1"/>
          </p:nvPr>
        </p:nvSpPr>
        <p:spPr/>
        <p:txBody>
          <a:bodyPr/>
          <a:lstStyle/>
          <a:p>
            <a:r>
              <a:rPr lang="en-US" b="0" i="0" dirty="0">
                <a:solidFill>
                  <a:srgbClr val="000000"/>
                </a:solidFill>
                <a:effectLst/>
                <a:latin typeface="Canva Sans"/>
              </a:rPr>
              <a:t>Photo by Alena </a:t>
            </a:r>
            <a:r>
              <a:rPr lang="en-US" b="0" i="0" dirty="0" err="1">
                <a:solidFill>
                  <a:srgbClr val="000000"/>
                </a:solidFill>
                <a:effectLst/>
                <a:latin typeface="Canva Sans"/>
              </a:rPr>
              <a:t>Darmel</a:t>
            </a:r>
            <a:r>
              <a:rPr lang="en-US" b="0" i="0" dirty="0">
                <a:solidFill>
                  <a:srgbClr val="000000"/>
                </a:solidFill>
                <a:effectLst/>
                <a:latin typeface="Canva Sans"/>
              </a:rPr>
              <a:t>: https://</a:t>
            </a:r>
            <a:r>
              <a:rPr lang="en-US" b="0" i="0" dirty="0" err="1">
                <a:solidFill>
                  <a:srgbClr val="000000"/>
                </a:solidFill>
                <a:effectLst/>
                <a:latin typeface="Canva Sans"/>
              </a:rPr>
              <a:t>www.pexels.com</a:t>
            </a:r>
            <a:r>
              <a:rPr lang="en-US" b="0" i="0" dirty="0">
                <a:solidFill>
                  <a:srgbClr val="000000"/>
                </a:solidFill>
                <a:effectLst/>
                <a:latin typeface="Canva Sans"/>
              </a:rPr>
              <a:t>/photo/keys-inserted-in-the-lock-of-a-door-7641991/</a:t>
            </a:r>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78113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err="1">
                <a:latin typeface="Open Sans" pitchFamily="2" charset="0"/>
                <a:ea typeface="Open Sans" pitchFamily="2" charset="0"/>
                <a:cs typeface="Open Sans" pitchFamily="2" charset="0"/>
              </a:rPr>
              <a:t>credits</a:t>
            </a:r>
            <a:r>
              <a:rPr lang="de-DE" dirty="0">
                <a:latin typeface="Open Sans" pitchFamily="2" charset="0"/>
                <a:ea typeface="Open Sans" pitchFamily="2" charset="0"/>
                <a:cs typeface="Open Sans" pitchFamily="2" charset="0"/>
              </a:rPr>
              <a:t>: Google CEO Eric Schmidt </a:t>
            </a:r>
            <a:r>
              <a:rPr lang="de-DE" dirty="0" err="1">
                <a:latin typeface="Open Sans" pitchFamily="2" charset="0"/>
                <a:ea typeface="Open Sans" pitchFamily="2" charset="0"/>
                <a:cs typeface="Open Sans" pitchFamily="2" charset="0"/>
              </a:rPr>
              <a:t>introduced</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the</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term</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to</a:t>
            </a:r>
            <a:r>
              <a:rPr lang="de-DE" dirty="0">
                <a:latin typeface="Open Sans" pitchFamily="2" charset="0"/>
                <a:ea typeface="Open Sans" pitchFamily="2" charset="0"/>
                <a:cs typeface="Open Sans" pitchFamily="2" charset="0"/>
              </a:rPr>
              <a:t> an </a:t>
            </a:r>
            <a:r>
              <a:rPr lang="de-DE" dirty="0" err="1">
                <a:latin typeface="Open Sans" pitchFamily="2" charset="0"/>
                <a:ea typeface="Open Sans" pitchFamily="2" charset="0"/>
                <a:cs typeface="Open Sans" pitchFamily="2" charset="0"/>
              </a:rPr>
              <a:t>industry</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conference</a:t>
            </a:r>
            <a:endParaRPr lang="de-DE" dirty="0">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E0619254-57A2-1F45-BFE9-5C062045E740}" type="slidenum">
              <a:rPr lang="de-DE" smtClean="0">
                <a:latin typeface="Open Sans" pitchFamily="2" charset="0"/>
                <a:ea typeface="Open Sans" pitchFamily="2" charset="0"/>
                <a:cs typeface="Open Sans" pitchFamily="2" charset="0"/>
              </a:rPr>
              <a:t>11</a:t>
            </a:fld>
            <a:endParaRPr lang="de-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1886451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782DB-97AE-28E2-B32C-C901112D06A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CADF7F-1DE6-E334-B155-129249BFB2AD}"/>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643BEEDB-9613-3FE1-3FE3-5F6052C43B10}"/>
              </a:ext>
            </a:extLst>
          </p:cNvPr>
          <p:cNvSpPr>
            <a:spLocks noGrp="1"/>
          </p:cNvSpPr>
          <p:nvPr>
            <p:ph type="body" idx="1"/>
          </p:nvPr>
        </p:nvSpPr>
        <p:spPr/>
        <p:txBody>
          <a:bodyPr/>
          <a:lstStyle/>
          <a:p>
            <a:r>
              <a:rPr lang="en-US" b="0" i="0" dirty="0">
                <a:solidFill>
                  <a:srgbClr val="000000"/>
                </a:solidFill>
                <a:effectLst/>
                <a:latin typeface="Canva Sans"/>
              </a:rPr>
              <a:t>Photo by Oleksandr P: https://</a:t>
            </a:r>
            <a:r>
              <a:rPr lang="en-US" b="0" i="0" dirty="0" err="1">
                <a:solidFill>
                  <a:srgbClr val="000000"/>
                </a:solidFill>
                <a:effectLst/>
                <a:latin typeface="Canva Sans"/>
              </a:rPr>
              <a:t>www.pexels.com</a:t>
            </a:r>
            <a:r>
              <a:rPr lang="en-US" b="0" i="0" dirty="0">
                <a:solidFill>
                  <a:srgbClr val="000000"/>
                </a:solidFill>
                <a:effectLst/>
                <a:latin typeface="Canva Sans"/>
              </a:rPr>
              <a:t>/photo/hand-pointing-at-computer-screen-7444597/</a:t>
            </a:r>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9407111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Canva Sans"/>
              </a:rPr>
              <a:t>Photo by RDNE Stock project: https://</a:t>
            </a:r>
            <a:r>
              <a:rPr lang="en-US" b="0" i="0" dirty="0" err="1">
                <a:solidFill>
                  <a:srgbClr val="000000"/>
                </a:solidFill>
                <a:effectLst/>
                <a:latin typeface="Canva Sans"/>
              </a:rPr>
              <a:t>www.pexels.com</a:t>
            </a:r>
            <a:r>
              <a:rPr lang="en-US" b="0" i="0" dirty="0">
                <a:solidFill>
                  <a:srgbClr val="000000"/>
                </a:solidFill>
                <a:effectLst/>
                <a:latin typeface="Canva Sans"/>
              </a:rPr>
              <a:t>/photo/medals-tied-on-a-trophy-7005693/</a:t>
            </a:r>
            <a:endParaRPr lang="en-US" dirty="0"/>
          </a:p>
        </p:txBody>
      </p:sp>
    </p:spTree>
    <p:extLst>
      <p:ext uri="{BB962C8B-B14F-4D97-AF65-F5344CB8AC3E}">
        <p14:creationId xmlns:p14="http://schemas.microsoft.com/office/powerpoint/2010/main" val="31770871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Canva Sans"/>
              </a:rPr>
              <a:t>Photo by Yifan Tang: https://</a:t>
            </a:r>
            <a:r>
              <a:rPr lang="en-US" b="0" i="0" dirty="0" err="1">
                <a:solidFill>
                  <a:srgbClr val="000000"/>
                </a:solidFill>
                <a:effectLst/>
                <a:latin typeface="Canva Sans"/>
              </a:rPr>
              <a:t>www.pexels.com</a:t>
            </a:r>
            <a:r>
              <a:rPr lang="en-US" b="0" i="0" dirty="0">
                <a:solidFill>
                  <a:srgbClr val="000000"/>
                </a:solidFill>
                <a:effectLst/>
                <a:latin typeface="Canva Sans"/>
              </a:rPr>
              <a:t>/photo/black-and-gray-camera-on-metal-post-13260043/</a:t>
            </a:r>
            <a:endParaRPr lang="en-US" dirty="0"/>
          </a:p>
        </p:txBody>
      </p:sp>
    </p:spTree>
    <p:extLst>
      <p:ext uri="{BB962C8B-B14F-4D97-AF65-F5344CB8AC3E}">
        <p14:creationId xmlns:p14="http://schemas.microsoft.com/office/powerpoint/2010/main" val="29183408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a:extLst>
            <a:ext uri="{FF2B5EF4-FFF2-40B4-BE49-F238E27FC236}">
              <a16:creationId xmlns:a16="http://schemas.microsoft.com/office/drawing/2014/main" id="{685F3304-00E9-746F-EF06-53F4950A35FB}"/>
            </a:ext>
          </a:extLst>
        </p:cNvPr>
        <p:cNvGrpSpPr/>
        <p:nvPr/>
      </p:nvGrpSpPr>
      <p:grpSpPr>
        <a:xfrm>
          <a:off x="0" y="0"/>
          <a:ext cx="0" cy="0"/>
          <a:chOff x="0" y="0"/>
          <a:chExt cx="0" cy="0"/>
        </a:xfrm>
      </p:grpSpPr>
      <p:sp>
        <p:nvSpPr>
          <p:cNvPr id="61" name="Google Shape;61;p1:notes">
            <a:extLst>
              <a:ext uri="{FF2B5EF4-FFF2-40B4-BE49-F238E27FC236}">
                <a16:creationId xmlns:a16="http://schemas.microsoft.com/office/drawing/2014/main" id="{776D0FF4-C206-1E2D-5E38-0D162FFFEA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a:extLst>
              <a:ext uri="{FF2B5EF4-FFF2-40B4-BE49-F238E27FC236}">
                <a16:creationId xmlns:a16="http://schemas.microsoft.com/office/drawing/2014/main" id="{A42B2D7D-DB06-AFF4-B9E6-7BC798833F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35281128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65150-D343-BD3D-E0C4-EAAC5450DD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C8C44C1-854C-239C-CD92-326808AA4114}"/>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6B946E76-FAD1-3A9F-CA7E-74570964EC3C}"/>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6025475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DBD5-BCC7-C53D-9614-5F430F4027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61965D1-8ECA-10D6-4C7E-0EE064AB4746}"/>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EE4954B7-2151-008A-9FF9-F4BAE72C90AA}"/>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1702557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4B36C-9397-B650-372F-A02A981D99E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FA6E3B-E8FD-C93B-09D6-9B9F8A524BCE}"/>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54DBB3F0-17EF-496E-4409-2D3027C1C0D7}"/>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7546729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6B751-8435-7E46-8C34-3F05A134423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B78394D-8292-8334-71B9-A32A9B87CF5E}"/>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85982CFD-D706-0A24-038B-5637AB89D581}"/>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4728077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73176-1D5C-A3F1-9761-7FE1EA5EF1F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67152FB-17EF-D786-CCAE-174747EE3113}"/>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1CDA0B10-084D-41C8-DBCB-41B48AB943AF}"/>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1235721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04C1-58A3-9FDF-1F62-C34CDD7AD09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7C5D68-6166-DD0F-BC57-6B7751DABE49}"/>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E9CD98D4-F110-B655-2AD0-0A3EB8F35769}"/>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22033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19098750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8BD98-51D3-DA93-B672-2E0CEC4D86D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2CFDCA1-10D3-6DD4-0E43-C338EC43909A}"/>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EEB5B01D-A56D-FEA4-9C79-B06E550B315F}"/>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6195131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a:extLst>
            <a:ext uri="{FF2B5EF4-FFF2-40B4-BE49-F238E27FC236}">
              <a16:creationId xmlns:a16="http://schemas.microsoft.com/office/drawing/2014/main" id="{6E9377D9-EDDF-7F56-9B0E-F635B34F59B2}"/>
            </a:ext>
          </a:extLst>
        </p:cNvPr>
        <p:cNvGrpSpPr/>
        <p:nvPr/>
      </p:nvGrpSpPr>
      <p:grpSpPr>
        <a:xfrm>
          <a:off x="0" y="0"/>
          <a:ext cx="0" cy="0"/>
          <a:chOff x="0" y="0"/>
          <a:chExt cx="0" cy="0"/>
        </a:xfrm>
      </p:grpSpPr>
      <p:sp>
        <p:nvSpPr>
          <p:cNvPr id="61" name="Google Shape;61;p1:notes">
            <a:extLst>
              <a:ext uri="{FF2B5EF4-FFF2-40B4-BE49-F238E27FC236}">
                <a16:creationId xmlns:a16="http://schemas.microsoft.com/office/drawing/2014/main" id="{FBC296B6-9106-B1DE-CEED-0845B7FB60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a:extLst>
              <a:ext uri="{FF2B5EF4-FFF2-40B4-BE49-F238E27FC236}">
                <a16:creationId xmlns:a16="http://schemas.microsoft.com/office/drawing/2014/main" id="{34B22E8C-F809-F89B-3CF0-A93CB03F826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225992228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33071770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2647093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C6667-D431-7579-5CC1-11025A67730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E1CA1D9-DCF5-3D33-0CE7-92838729DE9C}"/>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AFA0D667-C0D6-B782-EF61-84DF390C1A9D}"/>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4220821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340E1-97F4-50F7-4F9A-AF2158BC177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04B72E5-26FF-8544-02A6-1EB971B0736E}"/>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8F82F287-7973-28C3-67EE-15B59495B707}"/>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3078630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3860158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7977263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952059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12108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IaaS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285750" marR="0" lvl="1" indent="-2857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Infrastructure As A Service</a:t>
            </a:r>
            <a:endParaRPr dirty="0">
              <a:latin typeface="Open Sans" pitchFamily="2" charset="0"/>
              <a:ea typeface="Open Sans" pitchFamily="2" charset="0"/>
              <a:cs typeface="Open Sans" pitchFamily="2" charset="0"/>
            </a:endParaRPr>
          </a:p>
          <a:p>
            <a:pPr marL="285750" marR="0" lvl="1" indent="-2857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VMs and Docker-Container</a:t>
            </a:r>
            <a:endParaRPr dirty="0">
              <a:latin typeface="Open Sans" pitchFamily="2" charset="0"/>
              <a:ea typeface="Open Sans" pitchFamily="2" charset="0"/>
              <a:cs typeface="Open Sans" pitchFamily="2" charset="0"/>
            </a:endParaRPr>
          </a:p>
          <a:p>
            <a:pPr marL="285750" marR="0" lvl="1" indent="-2857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Automated</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Provisioning</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285750" marR="0" lvl="1" indent="-21590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PaaS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285750" marR="0" lvl="1" indent="-2857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Platform</a:t>
            </a:r>
            <a:r>
              <a:rPr lang="de" sz="1100" u="none" strike="noStrike" cap="none" dirty="0">
                <a:solidFill>
                  <a:srgbClr val="000000"/>
                </a:solidFill>
                <a:latin typeface="Open Sans" pitchFamily="2" charset="0"/>
                <a:ea typeface="Open Sans" pitchFamily="2" charset="0"/>
                <a:cs typeface="Open Sans" pitchFamily="2" charset="0"/>
                <a:sym typeface="Arial"/>
              </a:rPr>
              <a:t> As A Service</a:t>
            </a:r>
            <a:endParaRPr dirty="0">
              <a:latin typeface="Open Sans" pitchFamily="2" charset="0"/>
              <a:ea typeface="Open Sans" pitchFamily="2" charset="0"/>
              <a:cs typeface="Open Sans" pitchFamily="2" charset="0"/>
            </a:endParaRPr>
          </a:p>
          <a:p>
            <a:pPr marL="285750" marR="0" lvl="1" indent="-2857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APIs </a:t>
            </a:r>
            <a:r>
              <a:rPr lang="de" sz="1100" u="none" strike="noStrike" cap="none" dirty="0" err="1">
                <a:solidFill>
                  <a:srgbClr val="000000"/>
                </a:solidFill>
                <a:latin typeface="Open Sans" pitchFamily="2" charset="0"/>
                <a:ea typeface="Open Sans" pitchFamily="2" charset="0"/>
                <a:cs typeface="Open Sans" pitchFamily="2" charset="0"/>
                <a:sym typeface="Arial"/>
              </a:rPr>
              <a:t>for</a:t>
            </a:r>
            <a:r>
              <a:rPr lang="de" sz="1100" u="none" strike="noStrike" cap="none" dirty="0">
                <a:solidFill>
                  <a:srgbClr val="000000"/>
                </a:solidFill>
                <a:latin typeface="Open Sans" pitchFamily="2" charset="0"/>
                <a:ea typeface="Open Sans" pitchFamily="2" charset="0"/>
                <a:cs typeface="Open Sans" pitchFamily="2" charset="0"/>
                <a:sym typeface="Arial"/>
              </a:rPr>
              <a:t> Other Services</a:t>
            </a:r>
            <a:endParaRPr dirty="0">
              <a:latin typeface="Open Sans" pitchFamily="2" charset="0"/>
              <a:ea typeface="Open Sans" pitchFamily="2" charset="0"/>
              <a:cs typeface="Open Sans" pitchFamily="2" charset="0"/>
            </a:endParaRPr>
          </a:p>
          <a:p>
            <a:pPr marL="285750" marR="0" lvl="1" indent="-2857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Container and Middleware </a:t>
            </a:r>
            <a:r>
              <a:rPr lang="de" sz="1100" u="none" strike="noStrike" cap="none" dirty="0" err="1">
                <a:solidFill>
                  <a:srgbClr val="000000"/>
                </a:solidFill>
                <a:latin typeface="Open Sans" pitchFamily="2" charset="0"/>
                <a:ea typeface="Open Sans" pitchFamily="2" charset="0"/>
                <a:cs typeface="Open Sans" pitchFamily="2" charset="0"/>
                <a:sym typeface="Arial"/>
              </a:rPr>
              <a:t>for</a:t>
            </a:r>
            <a:r>
              <a:rPr lang="de" sz="1100" u="none" strike="noStrike" cap="none" dirty="0">
                <a:solidFill>
                  <a:srgbClr val="000000"/>
                </a:solidFill>
                <a:latin typeface="Open Sans" pitchFamily="2" charset="0"/>
                <a:ea typeface="Open Sans" pitchFamily="2" charset="0"/>
                <a:cs typeface="Open Sans" pitchFamily="2" charset="0"/>
                <a:sym typeface="Arial"/>
              </a:rPr>
              <a:t> Developers</a:t>
            </a:r>
            <a:endParaRPr dirty="0">
              <a:latin typeface="Open Sans" pitchFamily="2" charset="0"/>
              <a:ea typeface="Open Sans" pitchFamily="2" charset="0"/>
              <a:cs typeface="Open Sans" pitchFamily="2" charset="0"/>
            </a:endParaRPr>
          </a:p>
          <a:p>
            <a:pPr marL="285750" marR="0" lvl="1" indent="-21590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SAaS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285750" marR="0" lvl="1" indent="-2857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Software As A Service</a:t>
            </a:r>
            <a:endParaRPr dirty="0">
              <a:latin typeface="Open Sans" pitchFamily="2" charset="0"/>
              <a:ea typeface="Open Sans" pitchFamily="2" charset="0"/>
              <a:cs typeface="Open Sans" pitchFamily="2" charset="0"/>
            </a:endParaRPr>
          </a:p>
          <a:p>
            <a:pPr marL="285750" marR="0" lvl="1" indent="-2857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Complete</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Applikations</a:t>
            </a:r>
            <a:r>
              <a:rPr lang="de" sz="1100" u="none" strike="noStrike" cap="none" dirty="0">
                <a:solidFill>
                  <a:srgbClr val="000000"/>
                </a:solidFill>
                <a:latin typeface="Open Sans" pitchFamily="2" charset="0"/>
                <a:ea typeface="Open Sans" pitchFamily="2" charset="0"/>
                <a:cs typeface="Open Sans" pitchFamily="2" charset="0"/>
                <a:sym typeface="Arial"/>
              </a:rPr>
              <a:t> and Modules</a:t>
            </a:r>
            <a:endParaRPr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1621676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13768437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72217981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2015531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lnSpc>
                <a:spcPct val="200000"/>
              </a:lnSpc>
              <a:buFont typeface="Arial" panose="020B0604020202020204" pitchFamily="34" charset="0"/>
              <a:buNone/>
            </a:pPr>
            <a:r>
              <a:rPr lang="de-DE" dirty="0">
                <a:latin typeface="Open Sans" pitchFamily="2" charset="0"/>
                <a:ea typeface="Open Sans" pitchFamily="2" charset="0"/>
                <a:cs typeface="Open Sans" pitchFamily="2" charset="0"/>
              </a:rPr>
              <a:t>Nicht-Cloudfähig</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hat festverdrahtete Abhängigkeiten zu anderen Systemen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basiert auf nicht mehr unterstützten Software-Plattformen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basiert auf grafischen Oberflächen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erfordert erweiterte Privilegien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erfordert Altsysteme (Hosts, etc.)</a:t>
            </a:r>
          </a:p>
          <a:p>
            <a:pPr>
              <a:lnSpc>
                <a:spcPct val="200000"/>
              </a:lnSpc>
              <a:buFont typeface="Arial" panose="020B0604020202020204" pitchFamily="34" charset="0"/>
              <a:buChar char="•"/>
            </a:pPr>
            <a:endParaRPr lang="de-DE" sz="1100" dirty="0">
              <a:latin typeface="Open Sans" pitchFamily="2" charset="0"/>
              <a:ea typeface="Open Sans" pitchFamily="2" charset="0"/>
              <a:cs typeface="Open Sans" pitchFamily="2" charset="0"/>
            </a:endParaRPr>
          </a:p>
          <a:p>
            <a:pPr marL="158750" indent="0">
              <a:lnSpc>
                <a:spcPct val="200000"/>
              </a:lnSpc>
              <a:buFont typeface="Arial" panose="020B0604020202020204" pitchFamily="34" charset="0"/>
              <a:buNone/>
            </a:pPr>
            <a:r>
              <a:rPr lang="de-DE" sz="1100" dirty="0">
                <a:latin typeface="Open Sans" pitchFamily="2" charset="0"/>
                <a:ea typeface="Open Sans" pitchFamily="2" charset="0"/>
                <a:cs typeface="Open Sans" pitchFamily="2" charset="0"/>
              </a:rPr>
              <a:t>Cloud-Fähig</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hat externalisierte und konfigurierbare Abhängigkeiten </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kann in virtuellen Maschinen laufen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hat supporteten </a:t>
            </a:r>
            <a:r>
              <a:rPr lang="de-DE" sz="1100" dirty="0" err="1">
                <a:latin typeface="Open Sans" pitchFamily="2" charset="0"/>
                <a:ea typeface="Open Sans" pitchFamily="2" charset="0"/>
                <a:cs typeface="Open Sans" pitchFamily="2" charset="0"/>
              </a:rPr>
              <a:t>Technologiestack</a:t>
            </a:r>
            <a:endParaRPr lang="de-DE" sz="1100" dirty="0">
              <a:latin typeface="Open Sans" pitchFamily="2" charset="0"/>
              <a:ea typeface="Open Sans" pitchFamily="2" charset="0"/>
              <a:cs typeface="Open Sans" pitchFamily="2" charset="0"/>
            </a:endParaRP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erfordert keine weiterführenden Rechte</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läuft auf x64-Plattformen mit modernen Betriebssystem-Plattformen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hat aktiven Support durch Hersteller und / oder Team</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Für die Applikation existieren Maintenance- und Sicherheitsprozesse</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kann in Bezug auf Datenschutz- und -Sicherheit in Clouds betrieben werden</a:t>
            </a:r>
          </a:p>
          <a:p>
            <a:pPr marL="158750" indent="0">
              <a:lnSpc>
                <a:spcPct val="200000"/>
              </a:lnSpc>
              <a:buFont typeface="Arial" panose="020B0604020202020204" pitchFamily="34" charset="0"/>
              <a:buNone/>
            </a:pPr>
            <a:endParaRPr lang="de-DE" sz="1100" dirty="0">
              <a:latin typeface="Open Sans" pitchFamily="2" charset="0"/>
              <a:ea typeface="Open Sans" pitchFamily="2" charset="0"/>
              <a:cs typeface="Open Sans" pitchFamily="2" charset="0"/>
            </a:endParaRPr>
          </a:p>
          <a:p>
            <a:pPr marL="158750" indent="0">
              <a:lnSpc>
                <a:spcPct val="200000"/>
              </a:lnSpc>
              <a:buFont typeface="Arial" panose="020B0604020202020204" pitchFamily="34" charset="0"/>
              <a:buNone/>
            </a:pPr>
            <a:r>
              <a:rPr lang="de-DE" sz="1100" dirty="0">
                <a:latin typeface="Open Sans" pitchFamily="2" charset="0"/>
                <a:ea typeface="Open Sans" pitchFamily="2" charset="0"/>
                <a:cs typeface="Open Sans" pitchFamily="2" charset="0"/>
              </a:rPr>
              <a:t>Cloud-Gesteuert</a:t>
            </a:r>
          </a:p>
          <a:p>
            <a:pPr marL="285750" indent="-171450">
              <a:lnSpc>
                <a:spcPct val="200000"/>
              </a:lnSpc>
            </a:pPr>
            <a:r>
              <a:rPr lang="de-DE" dirty="0">
                <a:latin typeface="Open Sans" pitchFamily="2" charset="0"/>
                <a:ea typeface="Open Sans" pitchFamily="2" charset="0"/>
                <a:cs typeface="Open Sans" pitchFamily="2" charset="0"/>
              </a:rPr>
              <a:t>Aufbauend auf Reifegrad Cloud-Fähig:</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kann automatisch ausgerollt werden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kann mit automatischen Betriebstools überwacht werden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ist in unabhängige Blöcke aufgeteilt </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verfügt über aktuellen Technologie-Stack</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verfügt über auch in der Zukunft gewährleisteten Support</a:t>
            </a:r>
          </a:p>
          <a:p>
            <a:pPr marL="457200" indent="-298450">
              <a:lnSpc>
                <a:spcPct val="200000"/>
              </a:lnSpc>
            </a:pPr>
            <a:endParaRPr lang="de-DE" sz="1100" dirty="0">
              <a:latin typeface="Open Sans" pitchFamily="2" charset="0"/>
              <a:ea typeface="Open Sans" pitchFamily="2" charset="0"/>
              <a:cs typeface="Open Sans" pitchFamily="2" charset="0"/>
            </a:endParaRPr>
          </a:p>
          <a:p>
            <a:pPr marL="158750" indent="0">
              <a:lnSpc>
                <a:spcPct val="200000"/>
              </a:lnSpc>
              <a:buNone/>
            </a:pPr>
            <a:r>
              <a:rPr lang="de-DE" sz="1100" dirty="0">
                <a:latin typeface="Open Sans" pitchFamily="2" charset="0"/>
                <a:ea typeface="Open Sans" pitchFamily="2" charset="0"/>
                <a:cs typeface="Open Sans" pitchFamily="2" charset="0"/>
              </a:rPr>
              <a:t>Cloud-Definiert</a:t>
            </a:r>
          </a:p>
          <a:p>
            <a:pPr marL="114300" indent="0">
              <a:lnSpc>
                <a:spcPct val="200000"/>
              </a:lnSpc>
              <a:buNone/>
            </a:pPr>
            <a:r>
              <a:rPr lang="de-DE" dirty="0">
                <a:latin typeface="Open Sans" pitchFamily="2" charset="0"/>
                <a:ea typeface="Open Sans" pitchFamily="2" charset="0"/>
                <a:cs typeface="Open Sans" pitchFamily="2" charset="0"/>
              </a:rPr>
              <a:t>Aufbauend auf Reifegrad Cloud-Gesteuert:</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exponiert fachliche Metriken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schreibt Standard-Fehler- und Ausgabe-Logs</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kann Daten (Sitzungen, etc.) externalisiert speichern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kann in Containern laufen</a:t>
            </a:r>
          </a:p>
          <a:p>
            <a:pPr marL="158750" indent="0">
              <a:lnSpc>
                <a:spcPct val="200000"/>
              </a:lnSpc>
              <a:buNone/>
            </a:pPr>
            <a:endParaRPr lang="de-DE" sz="1100" dirty="0">
              <a:latin typeface="Open Sans" pitchFamily="2" charset="0"/>
              <a:ea typeface="Open Sans" pitchFamily="2" charset="0"/>
              <a:cs typeface="Open Sans" pitchFamily="2" charset="0"/>
            </a:endParaRPr>
          </a:p>
          <a:p>
            <a:pPr marL="158750" indent="0">
              <a:lnSpc>
                <a:spcPct val="200000"/>
              </a:lnSpc>
              <a:buNone/>
            </a:pPr>
            <a:r>
              <a:rPr lang="de-DE" sz="1100" dirty="0">
                <a:latin typeface="Open Sans" pitchFamily="2" charset="0"/>
                <a:ea typeface="Open Sans" pitchFamily="2" charset="0"/>
                <a:cs typeface="Open Sans" pitchFamily="2" charset="0"/>
              </a:rPr>
              <a:t>Cloud-Optimiert</a:t>
            </a:r>
          </a:p>
          <a:p>
            <a:pPr marL="114300" indent="0">
              <a:lnSpc>
                <a:spcPct val="200000"/>
              </a:lnSpc>
              <a:buNone/>
            </a:pPr>
            <a:r>
              <a:rPr lang="de-DE" dirty="0">
                <a:latin typeface="Open Sans" pitchFamily="2" charset="0"/>
                <a:ea typeface="Open Sans" pitchFamily="2" charset="0"/>
                <a:cs typeface="Open Sans" pitchFamily="2" charset="0"/>
              </a:rPr>
              <a:t>Aufbauend auf Reifegrad Cloud-Definiert:</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wird in Containern bereitgestellt</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kann in </a:t>
            </a:r>
            <a:r>
              <a:rPr lang="de-DE" sz="1100" dirty="0" err="1">
                <a:latin typeface="Open Sans" pitchFamily="2" charset="0"/>
                <a:ea typeface="Open Sans" pitchFamily="2" charset="0"/>
                <a:cs typeface="Open Sans" pitchFamily="2" charset="0"/>
              </a:rPr>
              <a:t>Kubernetes</a:t>
            </a:r>
            <a:r>
              <a:rPr lang="de-DE" sz="1100" dirty="0">
                <a:latin typeface="Open Sans" pitchFamily="2" charset="0"/>
                <a:ea typeface="Open Sans" pitchFamily="2" charset="0"/>
                <a:cs typeface="Open Sans" pitchFamily="2" charset="0"/>
              </a:rPr>
              <a:t> oder anderen </a:t>
            </a:r>
            <a:r>
              <a:rPr lang="de-DE" sz="1100" dirty="0" err="1">
                <a:latin typeface="Open Sans" pitchFamily="2" charset="0"/>
                <a:ea typeface="Open Sans" pitchFamily="2" charset="0"/>
                <a:cs typeface="Open Sans" pitchFamily="2" charset="0"/>
              </a:rPr>
              <a:t>Orchestratoren</a:t>
            </a:r>
            <a:r>
              <a:rPr lang="de-DE" sz="1100" dirty="0">
                <a:latin typeface="Open Sans" pitchFamily="2" charset="0"/>
                <a:ea typeface="Open Sans" pitchFamily="2" charset="0"/>
                <a:cs typeface="Open Sans" pitchFamily="2" charset="0"/>
              </a:rPr>
              <a:t> laufen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exponiert Gesundheits- und Zustandsinformationen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kann in mehreren parallelen Instanzen laufen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reagiert auf Start- und </a:t>
            </a:r>
            <a:r>
              <a:rPr lang="de-DE" sz="1100" dirty="0" err="1">
                <a:latin typeface="Open Sans" pitchFamily="2" charset="0"/>
                <a:ea typeface="Open Sans" pitchFamily="2" charset="0"/>
                <a:cs typeface="Open Sans" pitchFamily="2" charset="0"/>
              </a:rPr>
              <a:t>Stop</a:t>
            </a:r>
            <a:r>
              <a:rPr lang="de-DE" sz="1100" dirty="0">
                <a:latin typeface="Open Sans" pitchFamily="2" charset="0"/>
                <a:ea typeface="Open Sans" pitchFamily="2" charset="0"/>
                <a:cs typeface="Open Sans" pitchFamily="2" charset="0"/>
              </a:rPr>
              <a:t>-Anforderungen der Betriebsumgebung</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Applikationsanbieter sorgt für </a:t>
            </a:r>
            <a:r>
              <a:rPr lang="de-DE" sz="1100" dirty="0" err="1">
                <a:latin typeface="Open Sans" pitchFamily="2" charset="0"/>
                <a:ea typeface="Open Sans" pitchFamily="2" charset="0"/>
                <a:cs typeface="Open Sans" pitchFamily="2" charset="0"/>
              </a:rPr>
              <a:t>kontiniuerliche</a:t>
            </a:r>
            <a:r>
              <a:rPr lang="de-DE" sz="1100" dirty="0">
                <a:latin typeface="Open Sans" pitchFamily="2" charset="0"/>
                <a:ea typeface="Open Sans" pitchFamily="2" charset="0"/>
                <a:cs typeface="Open Sans" pitchFamily="2" charset="0"/>
              </a:rPr>
              <a:t> Updates von Applikation und Container-OS</a:t>
            </a:r>
          </a:p>
          <a:p>
            <a:pPr marL="158750" indent="0">
              <a:lnSpc>
                <a:spcPct val="200000"/>
              </a:lnSpc>
              <a:buNone/>
            </a:pPr>
            <a:endParaRPr lang="de-DE" sz="1100" dirty="0">
              <a:latin typeface="Open Sans" pitchFamily="2" charset="0"/>
              <a:ea typeface="Open Sans" pitchFamily="2" charset="0"/>
              <a:cs typeface="Open Sans" pitchFamily="2" charset="0"/>
            </a:endParaRPr>
          </a:p>
          <a:p>
            <a:pPr marL="158750" indent="0">
              <a:lnSpc>
                <a:spcPct val="200000"/>
              </a:lnSpc>
              <a:buNone/>
            </a:pPr>
            <a:r>
              <a:rPr lang="de-DE" sz="1100" dirty="0">
                <a:latin typeface="Open Sans" pitchFamily="2" charset="0"/>
                <a:ea typeface="Open Sans" pitchFamily="2" charset="0"/>
                <a:cs typeface="Open Sans" pitchFamily="2" charset="0"/>
              </a:rPr>
              <a:t>Cloud-Nativ</a:t>
            </a:r>
          </a:p>
          <a:p>
            <a:pPr marL="114300" indent="0">
              <a:lnSpc>
                <a:spcPct val="200000"/>
              </a:lnSpc>
              <a:buNone/>
            </a:pPr>
            <a:r>
              <a:rPr lang="de-DE" dirty="0">
                <a:latin typeface="Open Sans" pitchFamily="2" charset="0"/>
                <a:ea typeface="Open Sans" pitchFamily="2" charset="0"/>
                <a:cs typeface="Open Sans" pitchFamily="2" charset="0"/>
              </a:rPr>
              <a:t>Aufbauend auf Reifegrad Cloud-Optimiert:</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ist in kleine, unabhängige Dienste zerlegt (Microservices)</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Dienste sind fachlich voneinander getrennt</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ist resilient und kann mit Infrastruktur- und Komponentenausfällen umgehen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unterstützt automatische Skalierungen</a:t>
            </a: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unterstützt Zero-Downtime-</a:t>
            </a:r>
            <a:r>
              <a:rPr lang="de-DE" sz="1100" dirty="0" err="1">
                <a:latin typeface="Open Sans" pitchFamily="2" charset="0"/>
                <a:ea typeface="Open Sans" pitchFamily="2" charset="0"/>
                <a:cs typeface="Open Sans" pitchFamily="2" charset="0"/>
              </a:rPr>
              <a:t>Operations</a:t>
            </a:r>
            <a:r>
              <a:rPr lang="de-DE" sz="1100" dirty="0">
                <a:latin typeface="Open Sans" pitchFamily="2" charset="0"/>
                <a:ea typeface="Open Sans" pitchFamily="2" charset="0"/>
                <a:cs typeface="Open Sans" pitchFamily="2" charset="0"/>
              </a:rPr>
              <a:t> und –</a:t>
            </a:r>
            <a:r>
              <a:rPr lang="de-DE" sz="1100" dirty="0" err="1">
                <a:latin typeface="Open Sans" pitchFamily="2" charset="0"/>
                <a:ea typeface="Open Sans" pitchFamily="2" charset="0"/>
                <a:cs typeface="Open Sans" pitchFamily="2" charset="0"/>
              </a:rPr>
              <a:t>Deployments</a:t>
            </a:r>
            <a:endParaRPr lang="de-DE" sz="1100" dirty="0">
              <a:latin typeface="Open Sans" pitchFamily="2" charset="0"/>
              <a:ea typeface="Open Sans" pitchFamily="2" charset="0"/>
              <a:cs typeface="Open Sans" pitchFamily="2" charset="0"/>
            </a:endParaRPr>
          </a:p>
          <a:p>
            <a:pPr>
              <a:lnSpc>
                <a:spcPct val="200000"/>
              </a:lnSpc>
              <a:buFont typeface="Arial" panose="020B0604020202020204" pitchFamily="34" charset="0"/>
              <a:buChar char="•"/>
            </a:pPr>
            <a:r>
              <a:rPr lang="de-DE" sz="1100" dirty="0">
                <a:latin typeface="Open Sans" pitchFamily="2" charset="0"/>
                <a:ea typeface="Open Sans" pitchFamily="2" charset="0"/>
                <a:cs typeface="Open Sans" pitchFamily="2" charset="0"/>
              </a:rPr>
              <a:t>Applikation ist </a:t>
            </a:r>
            <a:r>
              <a:rPr lang="de-DE" sz="1100" dirty="0" err="1">
                <a:latin typeface="Open Sans" pitchFamily="2" charset="0"/>
                <a:ea typeface="Open Sans" pitchFamily="2" charset="0"/>
                <a:cs typeface="Open Sans" pitchFamily="2" charset="0"/>
              </a:rPr>
              <a:t>vendor</a:t>
            </a:r>
            <a:r>
              <a:rPr lang="de-DE" sz="1100" dirty="0">
                <a:latin typeface="Open Sans" pitchFamily="2" charset="0"/>
                <a:ea typeface="Open Sans" pitchFamily="2" charset="0"/>
                <a:cs typeface="Open Sans" pitchFamily="2" charset="0"/>
              </a:rPr>
              <a:t>-agnostisch aufgebaut</a:t>
            </a:r>
          </a:p>
          <a:p>
            <a:pPr marL="158750" indent="0">
              <a:lnSpc>
                <a:spcPct val="200000"/>
              </a:lnSpc>
              <a:buNone/>
            </a:pPr>
            <a:endParaRPr lang="de-DE" sz="110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5997257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9546990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6209250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err="1">
                <a:latin typeface="Open Sans" pitchFamily="2" charset="0"/>
                <a:ea typeface="Open Sans" pitchFamily="2" charset="0"/>
                <a:cs typeface="Open Sans" pitchFamily="2" charset="0"/>
              </a:rPr>
              <a:t>Vorbereitung</a:t>
            </a:r>
            <a:endParaRPr lang="en-GB" dirty="0">
              <a:latin typeface="Open Sans" pitchFamily="2" charset="0"/>
              <a:ea typeface="Open Sans" pitchFamily="2" charset="0"/>
              <a:cs typeface="Open Sans" pitchFamily="2" charset="0"/>
            </a:endParaRPr>
          </a:p>
          <a:p>
            <a:pPr>
              <a:lnSpc>
                <a:spcPct val="200000"/>
              </a:lnSpc>
            </a:pPr>
            <a:r>
              <a:rPr lang="en-DE" err="1">
                <a:latin typeface="Open Sans" pitchFamily="2" charset="0"/>
                <a:ea typeface="Open Sans" pitchFamily="2" charset="0"/>
                <a:cs typeface="Open Sans" pitchFamily="2" charset="0"/>
              </a:rPr>
              <a:t>Bestandsaufnahme</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aktueller</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Entwicklungs</a:t>
            </a:r>
            <a:r>
              <a:rPr lang="en-DE">
                <a:latin typeface="Open Sans" pitchFamily="2" charset="0"/>
                <a:ea typeface="Open Sans" pitchFamily="2" charset="0"/>
                <a:cs typeface="Open Sans" pitchFamily="2" charset="0"/>
              </a:rPr>
              <a:t>- und </a:t>
            </a:r>
            <a:r>
              <a:rPr lang="en-DE" err="1">
                <a:latin typeface="Open Sans" pitchFamily="2" charset="0"/>
                <a:ea typeface="Open Sans" pitchFamily="2" charset="0"/>
                <a:cs typeface="Open Sans" pitchFamily="2" charset="0"/>
              </a:rPr>
              <a:t>Betriebsansätze</a:t>
            </a:r>
            <a:endParaRPr lang="en-DE">
              <a:latin typeface="Open Sans" pitchFamily="2" charset="0"/>
              <a:ea typeface="Open Sans" pitchFamily="2" charset="0"/>
              <a:cs typeface="Open Sans" pitchFamily="2" charset="0"/>
            </a:endParaRPr>
          </a:p>
          <a:p>
            <a:pPr>
              <a:lnSpc>
                <a:spcPct val="200000"/>
              </a:lnSpc>
            </a:pPr>
            <a:r>
              <a:rPr lang="en-DE" err="1">
                <a:latin typeface="Open Sans" pitchFamily="2" charset="0"/>
                <a:ea typeface="Open Sans" pitchFamily="2" charset="0"/>
                <a:cs typeface="Open Sans" pitchFamily="2" charset="0"/>
              </a:rPr>
              <a:t>Weitergabe</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grundlegender</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Ansätze</a:t>
            </a:r>
            <a:r>
              <a:rPr lang="en-DE">
                <a:latin typeface="Open Sans" pitchFamily="2" charset="0"/>
                <a:ea typeface="Open Sans" pitchFamily="2" charset="0"/>
                <a:cs typeface="Open Sans" pitchFamily="2" charset="0"/>
              </a:rPr>
              <a:t> an </a:t>
            </a:r>
            <a:r>
              <a:rPr lang="en-DE" err="1">
                <a:latin typeface="Open Sans" pitchFamily="2" charset="0"/>
                <a:ea typeface="Open Sans" pitchFamily="2" charset="0"/>
                <a:cs typeface="Open Sans" pitchFamily="2" charset="0"/>
              </a:rPr>
              <a:t>Architekten</a:t>
            </a:r>
            <a:r>
              <a:rPr lang="en-DE">
                <a:latin typeface="Open Sans" pitchFamily="2" charset="0"/>
                <a:ea typeface="Open Sans" pitchFamily="2" charset="0"/>
                <a:cs typeface="Open Sans" pitchFamily="2" charset="0"/>
              </a:rPr>
              <a:t> und Lead-Developer</a:t>
            </a:r>
          </a:p>
          <a:p>
            <a:pPr>
              <a:lnSpc>
                <a:spcPct val="200000"/>
              </a:lnSpc>
            </a:pPr>
            <a:r>
              <a:rPr lang="en-DE" err="1">
                <a:latin typeface="Open Sans" pitchFamily="2" charset="0"/>
                <a:ea typeface="Open Sans" pitchFamily="2" charset="0"/>
                <a:cs typeface="Open Sans" pitchFamily="2" charset="0"/>
              </a:rPr>
              <a:t>Identifikation</a:t>
            </a:r>
            <a:r>
              <a:rPr lang="en-DE">
                <a:latin typeface="Open Sans" pitchFamily="2" charset="0"/>
                <a:ea typeface="Open Sans" pitchFamily="2" charset="0"/>
                <a:cs typeface="Open Sans" pitchFamily="2" charset="0"/>
              </a:rPr>
              <a:t> von </a:t>
            </a:r>
            <a:r>
              <a:rPr lang="en-DE" err="1">
                <a:latin typeface="Open Sans" pitchFamily="2" charset="0"/>
                <a:ea typeface="Open Sans" pitchFamily="2" charset="0"/>
                <a:cs typeface="Open Sans" pitchFamily="2" charset="0"/>
              </a:rPr>
              <a:t>Multiplikatoren</a:t>
            </a:r>
            <a:endParaRPr lang="en-DE">
              <a:latin typeface="Open Sans" pitchFamily="2" charset="0"/>
              <a:ea typeface="Open Sans" pitchFamily="2" charset="0"/>
              <a:cs typeface="Open Sans" pitchFamily="2" charset="0"/>
            </a:endParaRPr>
          </a:p>
          <a:p>
            <a:pPr>
              <a:lnSpc>
                <a:spcPct val="200000"/>
              </a:lnSpc>
            </a:pPr>
            <a:r>
              <a:rPr lang="en-DE" err="1">
                <a:latin typeface="Open Sans" pitchFamily="2" charset="0"/>
                <a:ea typeface="Open Sans" pitchFamily="2" charset="0"/>
                <a:cs typeface="Open Sans" pitchFamily="2" charset="0"/>
              </a:rPr>
              <a:t>Aufzeigen</a:t>
            </a:r>
            <a:r>
              <a:rPr lang="en-DE">
                <a:latin typeface="Open Sans" pitchFamily="2" charset="0"/>
                <a:ea typeface="Open Sans" pitchFamily="2" charset="0"/>
                <a:cs typeface="Open Sans" pitchFamily="2" charset="0"/>
              </a:rPr>
              <a:t> von </a:t>
            </a:r>
            <a:r>
              <a:rPr lang="en-DE" err="1">
                <a:latin typeface="Open Sans" pitchFamily="2" charset="0"/>
                <a:ea typeface="Open Sans" pitchFamily="2" charset="0"/>
                <a:cs typeface="Open Sans" pitchFamily="2" charset="0"/>
              </a:rPr>
              <a:t>möglichen</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Erlös</a:t>
            </a:r>
            <a:r>
              <a:rPr lang="en-DE">
                <a:latin typeface="Open Sans" pitchFamily="2" charset="0"/>
                <a:ea typeface="Open Sans" pitchFamily="2" charset="0"/>
                <a:cs typeface="Open Sans" pitchFamily="2" charset="0"/>
              </a:rPr>
              <a:t>- und </a:t>
            </a:r>
            <a:r>
              <a:rPr lang="en-DE" err="1">
                <a:latin typeface="Open Sans" pitchFamily="2" charset="0"/>
                <a:ea typeface="Open Sans" pitchFamily="2" charset="0"/>
                <a:cs typeface="Open Sans" pitchFamily="2" charset="0"/>
              </a:rPr>
              <a:t>Betriebsmodellen</a:t>
            </a:r>
            <a:endParaRPr lang="en-DE">
              <a:latin typeface="Open Sans" pitchFamily="2" charset="0"/>
              <a:ea typeface="Open Sans" pitchFamily="2" charset="0"/>
              <a:cs typeface="Open Sans" pitchFamily="2" charset="0"/>
            </a:endParaRPr>
          </a:p>
          <a:p>
            <a:pPr marL="158750" indent="0">
              <a:buNone/>
            </a:pPr>
            <a:endParaRPr lang="en-GB" dirty="0">
              <a:latin typeface="Open Sans" pitchFamily="2" charset="0"/>
              <a:ea typeface="Open Sans" pitchFamily="2" charset="0"/>
              <a:cs typeface="Open Sans" pitchFamily="2" charset="0"/>
            </a:endParaRPr>
          </a:p>
          <a:p>
            <a:pPr marL="158750" indent="0">
              <a:buNone/>
            </a:pPr>
            <a:endParaRPr lang="en-GB" dirty="0">
              <a:latin typeface="Open Sans" pitchFamily="2" charset="0"/>
              <a:ea typeface="Open Sans" pitchFamily="2" charset="0"/>
              <a:cs typeface="Open Sans" pitchFamily="2" charset="0"/>
            </a:endParaRPr>
          </a:p>
          <a:p>
            <a:pPr marL="158750" indent="0">
              <a:buNone/>
            </a:pPr>
            <a:r>
              <a:rPr lang="en-GB" dirty="0" err="1">
                <a:latin typeface="Open Sans" pitchFamily="2" charset="0"/>
                <a:ea typeface="Open Sans" pitchFamily="2" charset="0"/>
                <a:cs typeface="Open Sans" pitchFamily="2" charset="0"/>
              </a:rPr>
              <a:t>Schaffung</a:t>
            </a:r>
            <a:r>
              <a:rPr lang="en-GB" dirty="0">
                <a:latin typeface="Open Sans" pitchFamily="2" charset="0"/>
                <a:ea typeface="Open Sans" pitchFamily="2" charset="0"/>
                <a:cs typeface="Open Sans" pitchFamily="2" charset="0"/>
              </a:rPr>
              <a:t> von </a:t>
            </a:r>
            <a:r>
              <a:rPr lang="en-GB" dirty="0" err="1">
                <a:latin typeface="Open Sans" pitchFamily="2" charset="0"/>
                <a:ea typeface="Open Sans" pitchFamily="2" charset="0"/>
                <a:cs typeface="Open Sans" pitchFamily="2" charset="0"/>
              </a:rPr>
              <a:t>Grundlagen</a:t>
            </a:r>
            <a:endParaRPr lang="en-GB" dirty="0">
              <a:latin typeface="Open Sans" pitchFamily="2" charset="0"/>
              <a:ea typeface="Open Sans" pitchFamily="2" charset="0"/>
              <a:cs typeface="Open Sans" pitchFamily="2" charset="0"/>
            </a:endParaRPr>
          </a:p>
          <a:p>
            <a:pPr>
              <a:lnSpc>
                <a:spcPct val="200000"/>
              </a:lnSpc>
            </a:pPr>
            <a:r>
              <a:rPr lang="en-DE" err="1">
                <a:latin typeface="Open Sans" pitchFamily="2" charset="0"/>
                <a:ea typeface="Open Sans" pitchFamily="2" charset="0"/>
                <a:cs typeface="Open Sans" pitchFamily="2" charset="0"/>
              </a:rPr>
              <a:t>Gemeinsame</a:t>
            </a:r>
            <a:r>
              <a:rPr lang="en-DE">
                <a:latin typeface="Open Sans" pitchFamily="2" charset="0"/>
                <a:ea typeface="Open Sans" pitchFamily="2" charset="0"/>
                <a:cs typeface="Open Sans" pitchFamily="2" charset="0"/>
              </a:rPr>
              <a:t> Definition </a:t>
            </a:r>
            <a:r>
              <a:rPr lang="en-DE" err="1">
                <a:latin typeface="Open Sans" pitchFamily="2" charset="0"/>
                <a:ea typeface="Open Sans" pitchFamily="2" charset="0"/>
                <a:cs typeface="Open Sans" pitchFamily="2" charset="0"/>
              </a:rPr>
              <a:t>Zielarchitekturen</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für</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ausgewählte</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Applikationen</a:t>
            </a:r>
            <a:endParaRPr lang="en-DE">
              <a:latin typeface="Open Sans" pitchFamily="2" charset="0"/>
              <a:ea typeface="Open Sans" pitchFamily="2" charset="0"/>
              <a:cs typeface="Open Sans" pitchFamily="2" charset="0"/>
            </a:endParaRPr>
          </a:p>
          <a:p>
            <a:pPr>
              <a:lnSpc>
                <a:spcPct val="200000"/>
              </a:lnSpc>
            </a:pPr>
            <a:r>
              <a:rPr lang="en-DE" err="1">
                <a:latin typeface="Open Sans" pitchFamily="2" charset="0"/>
                <a:ea typeface="Open Sans" pitchFamily="2" charset="0"/>
                <a:cs typeface="Open Sans" pitchFamily="2" charset="0"/>
              </a:rPr>
              <a:t>Mitarbeit</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bei</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Anforderungen</a:t>
            </a:r>
            <a:r>
              <a:rPr lang="en-DE">
                <a:latin typeface="Open Sans" pitchFamily="2" charset="0"/>
                <a:ea typeface="Open Sans" pitchFamily="2" charset="0"/>
                <a:cs typeface="Open Sans" pitchFamily="2" charset="0"/>
              </a:rPr>
              <a:t> Cloud-</a:t>
            </a:r>
            <a:r>
              <a:rPr lang="en-DE" err="1">
                <a:latin typeface="Open Sans" pitchFamily="2" charset="0"/>
                <a:ea typeface="Open Sans" pitchFamily="2" charset="0"/>
                <a:cs typeface="Open Sans" pitchFamily="2" charset="0"/>
              </a:rPr>
              <a:t>Infrastrukturen</a:t>
            </a:r>
            <a:r>
              <a:rPr lang="en-DE">
                <a:latin typeface="Open Sans" pitchFamily="2" charset="0"/>
                <a:ea typeface="Open Sans" pitchFamily="2" charset="0"/>
                <a:cs typeface="Open Sans" pitchFamily="2" charset="0"/>
              </a:rPr>
              <a:t> und –Governance</a:t>
            </a:r>
          </a:p>
          <a:p>
            <a:pPr>
              <a:lnSpc>
                <a:spcPct val="200000"/>
              </a:lnSpc>
            </a:pPr>
            <a:r>
              <a:rPr lang="en-DE" err="1">
                <a:latin typeface="Open Sans" pitchFamily="2" charset="0"/>
                <a:ea typeface="Open Sans" pitchFamily="2" charset="0"/>
                <a:cs typeface="Open Sans" pitchFamily="2" charset="0"/>
              </a:rPr>
              <a:t>Erarbeitung</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Migrationsansätze</a:t>
            </a:r>
            <a:r>
              <a:rPr lang="en-DE">
                <a:latin typeface="Open Sans" pitchFamily="2" charset="0"/>
                <a:ea typeface="Open Sans" pitchFamily="2" charset="0"/>
                <a:cs typeface="Open Sans" pitchFamily="2" charset="0"/>
              </a:rPr>
              <a:t> und </a:t>
            </a:r>
            <a:r>
              <a:rPr lang="en-DE" err="1">
                <a:latin typeface="Open Sans" pitchFamily="2" charset="0"/>
                <a:ea typeface="Open Sans" pitchFamily="2" charset="0"/>
                <a:cs typeface="Open Sans" pitchFamily="2" charset="0"/>
              </a:rPr>
              <a:t>Planung</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für</a:t>
            </a:r>
            <a:r>
              <a:rPr lang="en-DE">
                <a:latin typeface="Open Sans" pitchFamily="2" charset="0"/>
                <a:ea typeface="Open Sans" pitchFamily="2" charset="0"/>
                <a:cs typeface="Open Sans" pitchFamily="2" charset="0"/>
              </a:rPr>
              <a:t> Migration auf Azure</a:t>
            </a:r>
          </a:p>
          <a:p>
            <a:pPr>
              <a:lnSpc>
                <a:spcPct val="200000"/>
              </a:lnSpc>
            </a:pPr>
            <a:r>
              <a:rPr lang="en-DE" err="1">
                <a:latin typeface="Open Sans" pitchFamily="2" charset="0"/>
                <a:ea typeface="Open Sans" pitchFamily="2" charset="0"/>
                <a:cs typeface="Open Sans" pitchFamily="2" charset="0"/>
              </a:rPr>
              <a:t>Implementierung</a:t>
            </a:r>
            <a:r>
              <a:rPr lang="en-DE">
                <a:latin typeface="Open Sans" pitchFamily="2" charset="0"/>
                <a:ea typeface="Open Sans" pitchFamily="2" charset="0"/>
                <a:cs typeface="Open Sans" pitchFamily="2" charset="0"/>
              </a:rPr>
              <a:t> PoC </a:t>
            </a:r>
            <a:r>
              <a:rPr lang="en-DE" err="1">
                <a:latin typeface="Open Sans" pitchFamily="2" charset="0"/>
                <a:ea typeface="Open Sans" pitchFamily="2" charset="0"/>
                <a:cs typeface="Open Sans" pitchFamily="2" charset="0"/>
              </a:rPr>
              <a:t>für</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Teile</a:t>
            </a:r>
            <a:r>
              <a:rPr lang="en-DE">
                <a:latin typeface="Open Sans" pitchFamily="2" charset="0"/>
                <a:ea typeface="Open Sans" pitchFamily="2" charset="0"/>
                <a:cs typeface="Open Sans" pitchFamily="2" charset="0"/>
              </a:rPr>
              <a:t> der </a:t>
            </a:r>
            <a:r>
              <a:rPr lang="en-DE" err="1">
                <a:latin typeface="Open Sans" pitchFamily="2" charset="0"/>
                <a:ea typeface="Open Sans" pitchFamily="2" charset="0"/>
                <a:cs typeface="Open Sans" pitchFamily="2" charset="0"/>
              </a:rPr>
              <a:t>Zielarchitekturen</a:t>
            </a:r>
            <a:endParaRPr lang="en-DE">
              <a:latin typeface="Open Sans" pitchFamily="2" charset="0"/>
              <a:ea typeface="Open Sans" pitchFamily="2" charset="0"/>
              <a:cs typeface="Open Sans" pitchFamily="2" charset="0"/>
            </a:endParaRPr>
          </a:p>
          <a:p>
            <a:pPr>
              <a:lnSpc>
                <a:spcPct val="200000"/>
              </a:lnSpc>
            </a:pPr>
            <a:r>
              <a:rPr lang="en-DE">
                <a:latin typeface="Open Sans" pitchFamily="2" charset="0"/>
                <a:ea typeface="Open Sans" pitchFamily="2" charset="0"/>
                <a:cs typeface="Open Sans" pitchFamily="2" charset="0"/>
              </a:rPr>
              <a:t>Skilling und Enablement </a:t>
            </a:r>
            <a:r>
              <a:rPr lang="en-DE" err="1">
                <a:latin typeface="Open Sans" pitchFamily="2" charset="0"/>
                <a:ea typeface="Open Sans" pitchFamily="2" charset="0"/>
                <a:cs typeface="Open Sans" pitchFamily="2" charset="0"/>
              </a:rPr>
              <a:t>Entwickler</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für</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Zielarchitekturen</a:t>
            </a:r>
            <a:r>
              <a:rPr lang="en-DE">
                <a:latin typeface="Open Sans" pitchFamily="2" charset="0"/>
                <a:ea typeface="Open Sans" pitchFamily="2" charset="0"/>
                <a:cs typeface="Open Sans" pitchFamily="2" charset="0"/>
              </a:rPr>
              <a:t> und </a:t>
            </a:r>
            <a:r>
              <a:rPr lang="en-DE" err="1">
                <a:latin typeface="Open Sans" pitchFamily="2" charset="0"/>
                <a:ea typeface="Open Sans" pitchFamily="2" charset="0"/>
                <a:cs typeface="Open Sans" pitchFamily="2" charset="0"/>
              </a:rPr>
              <a:t>Ansätze</a:t>
            </a:r>
            <a:endParaRPr lang="en-DE">
              <a:latin typeface="Open Sans" pitchFamily="2" charset="0"/>
              <a:ea typeface="Open Sans" pitchFamily="2" charset="0"/>
              <a:cs typeface="Open Sans" pitchFamily="2" charset="0"/>
            </a:endParaRPr>
          </a:p>
          <a:p>
            <a:pPr>
              <a:lnSpc>
                <a:spcPct val="200000"/>
              </a:lnSpc>
            </a:pPr>
            <a:r>
              <a:rPr lang="en-DE" err="1">
                <a:latin typeface="Open Sans" pitchFamily="2" charset="0"/>
                <a:ea typeface="Open Sans" pitchFamily="2" charset="0"/>
                <a:cs typeface="Open Sans" pitchFamily="2" charset="0"/>
              </a:rPr>
              <a:t>Einführung</a:t>
            </a:r>
            <a:r>
              <a:rPr lang="en-DE">
                <a:latin typeface="Open Sans" pitchFamily="2" charset="0"/>
                <a:ea typeface="Open Sans" pitchFamily="2" charset="0"/>
                <a:cs typeface="Open Sans" pitchFamily="2" charset="0"/>
              </a:rPr>
              <a:t> von DevOps-Mindsets und </a:t>
            </a:r>
            <a:r>
              <a:rPr lang="en-DE" err="1">
                <a:latin typeface="Open Sans" pitchFamily="2" charset="0"/>
                <a:ea typeface="Open Sans" pitchFamily="2" charset="0"/>
                <a:cs typeface="Open Sans" pitchFamily="2" charset="0"/>
              </a:rPr>
              <a:t>agilen</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Vorgehensweisen</a:t>
            </a:r>
            <a:endParaRPr lang="en-DE">
              <a:latin typeface="Open Sans" pitchFamily="2" charset="0"/>
              <a:ea typeface="Open Sans" pitchFamily="2" charset="0"/>
              <a:cs typeface="Open Sans" pitchFamily="2" charset="0"/>
            </a:endParaRPr>
          </a:p>
          <a:p>
            <a:pPr marL="158750" indent="0">
              <a:buNone/>
            </a:pPr>
            <a:endParaRPr lang="en-GB" dirty="0">
              <a:latin typeface="Open Sans" pitchFamily="2" charset="0"/>
              <a:ea typeface="Open Sans" pitchFamily="2" charset="0"/>
              <a:cs typeface="Open Sans" pitchFamily="2" charset="0"/>
            </a:endParaRPr>
          </a:p>
          <a:p>
            <a:pPr marL="158750" indent="0">
              <a:buNone/>
            </a:pPr>
            <a:r>
              <a:rPr lang="en-GB" dirty="0">
                <a:latin typeface="Open Sans" pitchFamily="2" charset="0"/>
                <a:ea typeface="Open Sans" pitchFamily="2" charset="0"/>
                <a:cs typeface="Open Sans" pitchFamily="2" charset="0"/>
              </a:rPr>
              <a:t>Migration </a:t>
            </a:r>
            <a:r>
              <a:rPr lang="en-GB" dirty="0" err="1">
                <a:latin typeface="Open Sans" pitchFamily="2" charset="0"/>
                <a:ea typeface="Open Sans" pitchFamily="2" charset="0"/>
                <a:cs typeface="Open Sans" pitchFamily="2" charset="0"/>
              </a:rPr>
              <a:t>Altapplikation</a:t>
            </a:r>
            <a:endParaRPr lang="en-GB" dirty="0">
              <a:latin typeface="Open Sans" pitchFamily="2" charset="0"/>
              <a:ea typeface="Open Sans" pitchFamily="2" charset="0"/>
              <a:cs typeface="Open Sans" pitchFamily="2" charset="0"/>
            </a:endParaRPr>
          </a:p>
          <a:p>
            <a:pPr>
              <a:lnSpc>
                <a:spcPct val="100000"/>
              </a:lnSpc>
            </a:pPr>
            <a:r>
              <a:rPr lang="en-DE">
                <a:latin typeface="Open Sans" pitchFamily="2" charset="0"/>
                <a:ea typeface="Open Sans" pitchFamily="2" charset="0"/>
                <a:cs typeface="Open Sans" pitchFamily="2" charset="0"/>
              </a:rPr>
              <a:t>Analyse </a:t>
            </a:r>
            <a:r>
              <a:rPr lang="en-DE" err="1">
                <a:latin typeface="Open Sans" pitchFamily="2" charset="0"/>
                <a:ea typeface="Open Sans" pitchFamily="2" charset="0"/>
                <a:cs typeface="Open Sans" pitchFamily="2" charset="0"/>
              </a:rPr>
              <a:t>Ausgangsarchitektur</a:t>
            </a:r>
            <a:br>
              <a:rPr lang="en-DE">
                <a:latin typeface="Open Sans" pitchFamily="2" charset="0"/>
                <a:ea typeface="Open Sans" pitchFamily="2" charset="0"/>
                <a:cs typeface="Open Sans" pitchFamily="2" charset="0"/>
              </a:rPr>
            </a:br>
            <a:endParaRPr lang="en-DE">
              <a:latin typeface="Open Sans" pitchFamily="2" charset="0"/>
              <a:ea typeface="Open Sans" pitchFamily="2" charset="0"/>
              <a:cs typeface="Open Sans" pitchFamily="2" charset="0"/>
            </a:endParaRPr>
          </a:p>
          <a:p>
            <a:pPr>
              <a:lnSpc>
                <a:spcPct val="100000"/>
              </a:lnSpc>
            </a:pPr>
            <a:r>
              <a:rPr lang="en-DE" err="1">
                <a:latin typeface="Open Sans" pitchFamily="2" charset="0"/>
                <a:ea typeface="Open Sans" pitchFamily="2" charset="0"/>
                <a:cs typeface="Open Sans" pitchFamily="2" charset="0"/>
              </a:rPr>
              <a:t>Erarbeitung</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konkreter</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Zielarchitekturen</a:t>
            </a:r>
            <a:r>
              <a:rPr lang="en-DE">
                <a:latin typeface="Open Sans" pitchFamily="2" charset="0"/>
                <a:ea typeface="Open Sans" pitchFamily="2" charset="0"/>
                <a:cs typeface="Open Sans" pitchFamily="2" charset="0"/>
              </a:rPr>
              <a:t> und -</a:t>
            </a:r>
            <a:r>
              <a:rPr lang="en-DE" err="1">
                <a:latin typeface="Open Sans" pitchFamily="2" charset="0"/>
                <a:ea typeface="Open Sans" pitchFamily="2" charset="0"/>
                <a:cs typeface="Open Sans" pitchFamily="2" charset="0"/>
              </a:rPr>
              <a:t>Ansätze</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für</a:t>
            </a:r>
            <a:r>
              <a:rPr lang="en-DE">
                <a:latin typeface="Open Sans" pitchFamily="2" charset="0"/>
                <a:ea typeface="Open Sans" pitchFamily="2" charset="0"/>
                <a:cs typeface="Open Sans" pitchFamily="2" charset="0"/>
              </a:rPr>
              <a:t> Software, </a:t>
            </a:r>
            <a:r>
              <a:rPr lang="en-DE" err="1">
                <a:latin typeface="Open Sans" pitchFamily="2" charset="0"/>
                <a:ea typeface="Open Sans" pitchFamily="2" charset="0"/>
                <a:cs typeface="Open Sans" pitchFamily="2" charset="0"/>
              </a:rPr>
              <a:t>Infrastruktur</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Betrieb</a:t>
            </a:r>
            <a:r>
              <a:rPr lang="en-DE">
                <a:latin typeface="Open Sans" pitchFamily="2" charset="0"/>
                <a:ea typeface="Open Sans" pitchFamily="2" charset="0"/>
                <a:cs typeface="Open Sans" pitchFamily="2" charset="0"/>
              </a:rPr>
              <a:t>, Governance</a:t>
            </a:r>
          </a:p>
          <a:p>
            <a:pPr>
              <a:lnSpc>
                <a:spcPct val="100000"/>
              </a:lnSpc>
            </a:pPr>
            <a:endParaRPr lang="en-GB" dirty="0">
              <a:latin typeface="Open Sans" pitchFamily="2" charset="0"/>
              <a:ea typeface="Open Sans" pitchFamily="2" charset="0"/>
              <a:cs typeface="Open Sans" pitchFamily="2" charset="0"/>
            </a:endParaRPr>
          </a:p>
          <a:p>
            <a:pPr>
              <a:lnSpc>
                <a:spcPct val="100000"/>
              </a:lnSpc>
            </a:pPr>
            <a:r>
              <a:rPr lang="en-GB" dirty="0" err="1">
                <a:latin typeface="Open Sans" pitchFamily="2" charset="0"/>
                <a:ea typeface="Open Sans" pitchFamily="2" charset="0"/>
                <a:cs typeface="Open Sans" pitchFamily="2" charset="0"/>
              </a:rPr>
              <a:t>Erarbeitung</a:t>
            </a:r>
            <a:r>
              <a:rPr lang="en-GB" dirty="0">
                <a:latin typeface="Open Sans" pitchFamily="2" charset="0"/>
                <a:ea typeface="Open Sans" pitchFamily="2" charset="0"/>
                <a:cs typeface="Open Sans" pitchFamily="2" charset="0"/>
              </a:rPr>
              <a:t> </a:t>
            </a:r>
            <a:r>
              <a:rPr lang="en-GB" dirty="0" err="1">
                <a:latin typeface="Open Sans" pitchFamily="2" charset="0"/>
                <a:ea typeface="Open Sans" pitchFamily="2" charset="0"/>
                <a:cs typeface="Open Sans" pitchFamily="2" charset="0"/>
              </a:rPr>
              <a:t>Anbindung</a:t>
            </a:r>
            <a:r>
              <a:rPr lang="en-GB" dirty="0">
                <a:latin typeface="Open Sans" pitchFamily="2" charset="0"/>
                <a:ea typeface="Open Sans" pitchFamily="2" charset="0"/>
                <a:cs typeface="Open Sans" pitchFamily="2" charset="0"/>
              </a:rPr>
              <a:t> Legacy-</a:t>
            </a:r>
            <a:r>
              <a:rPr lang="en-GB" dirty="0" err="1">
                <a:latin typeface="Open Sans" pitchFamily="2" charset="0"/>
                <a:ea typeface="Open Sans" pitchFamily="2" charset="0"/>
                <a:cs typeface="Open Sans" pitchFamily="2" charset="0"/>
              </a:rPr>
              <a:t>Applikationen</a:t>
            </a:r>
            <a:r>
              <a:rPr lang="en-GB" dirty="0">
                <a:latin typeface="Open Sans" pitchFamily="2" charset="0"/>
                <a:ea typeface="Open Sans" pitchFamily="2" charset="0"/>
                <a:cs typeface="Open Sans" pitchFamily="2" charset="0"/>
              </a:rPr>
              <a:t> und -</a:t>
            </a:r>
            <a:r>
              <a:rPr lang="en-GB" dirty="0" err="1">
                <a:latin typeface="Open Sans" pitchFamily="2" charset="0"/>
                <a:ea typeface="Open Sans" pitchFamily="2" charset="0"/>
                <a:cs typeface="Open Sans" pitchFamily="2" charset="0"/>
              </a:rPr>
              <a:t>Infrastrukturen</a:t>
            </a:r>
            <a:endParaRPr lang="en-DE">
              <a:latin typeface="Open Sans" pitchFamily="2" charset="0"/>
              <a:ea typeface="Open Sans" pitchFamily="2" charset="0"/>
              <a:cs typeface="Open Sans" pitchFamily="2" charset="0"/>
            </a:endParaRPr>
          </a:p>
          <a:p>
            <a:pPr>
              <a:lnSpc>
                <a:spcPct val="100000"/>
              </a:lnSpc>
            </a:pPr>
            <a:endParaRPr lang="en-GB" dirty="0">
              <a:latin typeface="Open Sans" pitchFamily="2" charset="0"/>
              <a:ea typeface="Open Sans" pitchFamily="2" charset="0"/>
              <a:cs typeface="Open Sans" pitchFamily="2" charset="0"/>
            </a:endParaRPr>
          </a:p>
          <a:p>
            <a:pPr>
              <a:lnSpc>
                <a:spcPct val="100000"/>
              </a:lnSpc>
            </a:pPr>
            <a:r>
              <a:rPr lang="en-DE" err="1">
                <a:latin typeface="Open Sans" pitchFamily="2" charset="0"/>
                <a:ea typeface="Open Sans" pitchFamily="2" charset="0"/>
                <a:cs typeface="Open Sans" pitchFamily="2" charset="0"/>
              </a:rPr>
              <a:t>Erarbeitung</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Projektplan</a:t>
            </a:r>
            <a:br>
              <a:rPr lang="en-DE">
                <a:latin typeface="Open Sans" pitchFamily="2" charset="0"/>
                <a:ea typeface="Open Sans" pitchFamily="2" charset="0"/>
                <a:cs typeface="Open Sans" pitchFamily="2" charset="0"/>
              </a:rPr>
            </a:br>
            <a:endParaRPr lang="en-DE">
              <a:latin typeface="Open Sans" pitchFamily="2" charset="0"/>
              <a:ea typeface="Open Sans" pitchFamily="2" charset="0"/>
              <a:cs typeface="Open Sans" pitchFamily="2" charset="0"/>
            </a:endParaRPr>
          </a:p>
          <a:p>
            <a:pPr>
              <a:lnSpc>
                <a:spcPct val="100000"/>
              </a:lnSpc>
            </a:pPr>
            <a:r>
              <a:rPr lang="en-DE">
                <a:latin typeface="Open Sans" pitchFamily="2" charset="0"/>
                <a:ea typeface="Open Sans" pitchFamily="2" charset="0"/>
                <a:cs typeface="Open Sans" pitchFamily="2" charset="0"/>
              </a:rPr>
              <a:t>Lead-</a:t>
            </a:r>
            <a:r>
              <a:rPr lang="en-DE" err="1">
                <a:latin typeface="Open Sans" pitchFamily="2" charset="0"/>
                <a:ea typeface="Open Sans" pitchFamily="2" charset="0"/>
                <a:cs typeface="Open Sans" pitchFamily="2" charset="0"/>
              </a:rPr>
              <a:t>Architektur</a:t>
            </a:r>
            <a:endParaRPr lang="en-DE">
              <a:latin typeface="Open Sans" pitchFamily="2" charset="0"/>
              <a:ea typeface="Open Sans" pitchFamily="2" charset="0"/>
              <a:cs typeface="Open Sans" pitchFamily="2" charset="0"/>
            </a:endParaRPr>
          </a:p>
          <a:p>
            <a:pPr>
              <a:lnSpc>
                <a:spcPct val="100000"/>
              </a:lnSpc>
            </a:pPr>
            <a:endParaRPr lang="en-DE">
              <a:latin typeface="Open Sans" pitchFamily="2" charset="0"/>
              <a:ea typeface="Open Sans" pitchFamily="2" charset="0"/>
              <a:cs typeface="Open Sans" pitchFamily="2" charset="0"/>
            </a:endParaRPr>
          </a:p>
          <a:p>
            <a:pPr>
              <a:lnSpc>
                <a:spcPct val="100000"/>
              </a:lnSpc>
            </a:pPr>
            <a:r>
              <a:rPr lang="en-DE" err="1">
                <a:latin typeface="Open Sans" pitchFamily="2" charset="0"/>
                <a:ea typeface="Open Sans" pitchFamily="2" charset="0"/>
                <a:cs typeface="Open Sans" pitchFamily="2" charset="0"/>
              </a:rPr>
              <a:t>Aufsetzen</a:t>
            </a:r>
            <a:r>
              <a:rPr lang="en-DE">
                <a:latin typeface="Open Sans" pitchFamily="2" charset="0"/>
                <a:ea typeface="Open Sans" pitchFamily="2" charset="0"/>
                <a:cs typeface="Open Sans" pitchFamily="2" charset="0"/>
              </a:rPr>
              <a:t> und Skilling </a:t>
            </a:r>
            <a:r>
              <a:rPr lang="en-DE" err="1">
                <a:latin typeface="Open Sans" pitchFamily="2" charset="0"/>
                <a:ea typeface="Open Sans" pitchFamily="2" charset="0"/>
                <a:cs typeface="Open Sans" pitchFamily="2" charset="0"/>
              </a:rPr>
              <a:t>Betriebsteam</a:t>
            </a:r>
            <a:r>
              <a:rPr lang="en-DE">
                <a:latin typeface="Open Sans" pitchFamily="2" charset="0"/>
                <a:ea typeface="Open Sans" pitchFamily="2" charset="0"/>
                <a:cs typeface="Open Sans" pitchFamily="2" charset="0"/>
              </a:rPr>
              <a:t> und Integration </a:t>
            </a:r>
            <a:r>
              <a:rPr lang="en-DE" err="1">
                <a:latin typeface="Open Sans" pitchFamily="2" charset="0"/>
                <a:ea typeface="Open Sans" pitchFamily="2" charset="0"/>
                <a:cs typeface="Open Sans" pitchFamily="2" charset="0"/>
              </a:rPr>
              <a:t>externes</a:t>
            </a:r>
            <a:r>
              <a:rPr lang="en-DE">
                <a:latin typeface="Open Sans" pitchFamily="2" charset="0"/>
                <a:ea typeface="Open Sans" pitchFamily="2" charset="0"/>
                <a:cs typeface="Open Sans" pitchFamily="2" charset="0"/>
              </a:rPr>
              <a:t> Developer-Team</a:t>
            </a:r>
          </a:p>
          <a:p>
            <a:pPr marL="158750" indent="0">
              <a:buNone/>
            </a:pPr>
            <a:endParaRPr lang="en-GB" dirty="0">
              <a:latin typeface="Open Sans" pitchFamily="2" charset="0"/>
              <a:ea typeface="Open Sans" pitchFamily="2" charset="0"/>
              <a:cs typeface="Open Sans" pitchFamily="2" charset="0"/>
            </a:endParaRPr>
          </a:p>
          <a:p>
            <a:pPr marL="158750" indent="0">
              <a:buNone/>
            </a:pPr>
            <a:endParaRPr lang="en-GB" dirty="0">
              <a:latin typeface="Open Sans" pitchFamily="2" charset="0"/>
              <a:ea typeface="Open Sans" pitchFamily="2" charset="0"/>
              <a:cs typeface="Open Sans" pitchFamily="2" charset="0"/>
            </a:endParaRPr>
          </a:p>
          <a:p>
            <a:pPr marL="158750" indent="0">
              <a:buNone/>
            </a:pPr>
            <a:r>
              <a:rPr lang="en-GB" dirty="0" err="1">
                <a:latin typeface="Open Sans" pitchFamily="2" charset="0"/>
                <a:ea typeface="Open Sans" pitchFamily="2" charset="0"/>
                <a:cs typeface="Open Sans" pitchFamily="2" charset="0"/>
              </a:rPr>
              <a:t>Implementierung</a:t>
            </a:r>
            <a:r>
              <a:rPr lang="en-GB" dirty="0">
                <a:latin typeface="Open Sans" pitchFamily="2" charset="0"/>
                <a:ea typeface="Open Sans" pitchFamily="2" charset="0"/>
                <a:cs typeface="Open Sans" pitchFamily="2" charset="0"/>
              </a:rPr>
              <a:t> </a:t>
            </a:r>
            <a:r>
              <a:rPr lang="en-GB" dirty="0" err="1">
                <a:latin typeface="Open Sans" pitchFamily="2" charset="0"/>
                <a:ea typeface="Open Sans" pitchFamily="2" charset="0"/>
                <a:cs typeface="Open Sans" pitchFamily="2" charset="0"/>
              </a:rPr>
              <a:t>Neuapplikation</a:t>
            </a:r>
            <a:endParaRPr lang="en-GB" dirty="0">
              <a:latin typeface="Open Sans" pitchFamily="2" charset="0"/>
              <a:ea typeface="Open Sans" pitchFamily="2" charset="0"/>
              <a:cs typeface="Open Sans" pitchFamily="2" charset="0"/>
            </a:endParaRPr>
          </a:p>
          <a:p>
            <a:pPr>
              <a:lnSpc>
                <a:spcPct val="100000"/>
              </a:lnSpc>
            </a:pPr>
            <a:r>
              <a:rPr lang="en-DE">
                <a:latin typeface="Open Sans" pitchFamily="2" charset="0"/>
                <a:ea typeface="Open Sans" pitchFamily="2" charset="0"/>
                <a:cs typeface="Open Sans" pitchFamily="2" charset="0"/>
              </a:rPr>
              <a:t>Requirements-Engineering</a:t>
            </a:r>
          </a:p>
          <a:p>
            <a:pPr>
              <a:lnSpc>
                <a:spcPct val="100000"/>
              </a:lnSpc>
            </a:pPr>
            <a:endParaRPr lang="en-DE">
              <a:latin typeface="Open Sans" pitchFamily="2" charset="0"/>
              <a:ea typeface="Open Sans" pitchFamily="2" charset="0"/>
              <a:cs typeface="Open Sans" pitchFamily="2" charset="0"/>
            </a:endParaRPr>
          </a:p>
          <a:p>
            <a:pPr>
              <a:lnSpc>
                <a:spcPct val="100000"/>
              </a:lnSpc>
            </a:pPr>
            <a:r>
              <a:rPr lang="en-DE" err="1">
                <a:latin typeface="Open Sans" pitchFamily="2" charset="0"/>
                <a:ea typeface="Open Sans" pitchFamily="2" charset="0"/>
                <a:cs typeface="Open Sans" pitchFamily="2" charset="0"/>
              </a:rPr>
              <a:t>Erarbeitung</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konkreter</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Zielarchitekturen</a:t>
            </a:r>
            <a:r>
              <a:rPr lang="en-DE">
                <a:latin typeface="Open Sans" pitchFamily="2" charset="0"/>
                <a:ea typeface="Open Sans" pitchFamily="2" charset="0"/>
                <a:cs typeface="Open Sans" pitchFamily="2" charset="0"/>
              </a:rPr>
              <a:t> und -</a:t>
            </a:r>
            <a:r>
              <a:rPr lang="en-DE" err="1">
                <a:latin typeface="Open Sans" pitchFamily="2" charset="0"/>
                <a:ea typeface="Open Sans" pitchFamily="2" charset="0"/>
                <a:cs typeface="Open Sans" pitchFamily="2" charset="0"/>
              </a:rPr>
              <a:t>Ansätze</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für</a:t>
            </a:r>
            <a:r>
              <a:rPr lang="en-DE">
                <a:latin typeface="Open Sans" pitchFamily="2" charset="0"/>
                <a:ea typeface="Open Sans" pitchFamily="2" charset="0"/>
                <a:cs typeface="Open Sans" pitchFamily="2" charset="0"/>
              </a:rPr>
              <a:t> Software, </a:t>
            </a:r>
            <a:r>
              <a:rPr lang="en-DE" err="1">
                <a:latin typeface="Open Sans" pitchFamily="2" charset="0"/>
                <a:ea typeface="Open Sans" pitchFamily="2" charset="0"/>
                <a:cs typeface="Open Sans" pitchFamily="2" charset="0"/>
              </a:rPr>
              <a:t>Infrastruktur</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Betrieb</a:t>
            </a:r>
            <a:r>
              <a:rPr lang="en-DE">
                <a:latin typeface="Open Sans" pitchFamily="2" charset="0"/>
                <a:ea typeface="Open Sans" pitchFamily="2" charset="0"/>
                <a:cs typeface="Open Sans" pitchFamily="2" charset="0"/>
              </a:rPr>
              <a:t>, Governance</a:t>
            </a:r>
          </a:p>
          <a:p>
            <a:pPr>
              <a:lnSpc>
                <a:spcPct val="100000"/>
              </a:lnSpc>
            </a:pPr>
            <a:endParaRPr lang="en-DE">
              <a:latin typeface="Open Sans" pitchFamily="2" charset="0"/>
              <a:ea typeface="Open Sans" pitchFamily="2" charset="0"/>
              <a:cs typeface="Open Sans" pitchFamily="2" charset="0"/>
            </a:endParaRPr>
          </a:p>
          <a:p>
            <a:pPr>
              <a:lnSpc>
                <a:spcPct val="100000"/>
              </a:lnSpc>
            </a:pPr>
            <a:r>
              <a:rPr lang="en-DE" err="1">
                <a:latin typeface="Open Sans" pitchFamily="2" charset="0"/>
                <a:ea typeface="Open Sans" pitchFamily="2" charset="0"/>
                <a:cs typeface="Open Sans" pitchFamily="2" charset="0"/>
              </a:rPr>
              <a:t>Erarbeitung</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Projektplan</a:t>
            </a:r>
            <a:br>
              <a:rPr lang="en-DE">
                <a:latin typeface="Open Sans" pitchFamily="2" charset="0"/>
                <a:ea typeface="Open Sans" pitchFamily="2" charset="0"/>
                <a:cs typeface="Open Sans" pitchFamily="2" charset="0"/>
              </a:rPr>
            </a:br>
            <a:endParaRPr lang="en-DE">
              <a:latin typeface="Open Sans" pitchFamily="2" charset="0"/>
              <a:ea typeface="Open Sans" pitchFamily="2" charset="0"/>
              <a:cs typeface="Open Sans" pitchFamily="2" charset="0"/>
            </a:endParaRPr>
          </a:p>
          <a:p>
            <a:pPr>
              <a:lnSpc>
                <a:spcPct val="100000"/>
              </a:lnSpc>
            </a:pPr>
            <a:r>
              <a:rPr lang="en-DE">
                <a:latin typeface="Open Sans" pitchFamily="2" charset="0"/>
                <a:ea typeface="Open Sans" pitchFamily="2" charset="0"/>
                <a:cs typeface="Open Sans" pitchFamily="2" charset="0"/>
              </a:rPr>
              <a:t>Lead-</a:t>
            </a:r>
            <a:r>
              <a:rPr lang="en-DE" err="1">
                <a:latin typeface="Open Sans" pitchFamily="2" charset="0"/>
                <a:ea typeface="Open Sans" pitchFamily="2" charset="0"/>
                <a:cs typeface="Open Sans" pitchFamily="2" charset="0"/>
              </a:rPr>
              <a:t>Architektur</a:t>
            </a:r>
            <a:endParaRPr lang="en-DE">
              <a:latin typeface="Open Sans" pitchFamily="2" charset="0"/>
              <a:ea typeface="Open Sans" pitchFamily="2" charset="0"/>
              <a:cs typeface="Open Sans" pitchFamily="2" charset="0"/>
            </a:endParaRPr>
          </a:p>
          <a:p>
            <a:pPr>
              <a:lnSpc>
                <a:spcPct val="100000"/>
              </a:lnSpc>
            </a:pPr>
            <a:endParaRPr lang="en-DE">
              <a:latin typeface="Open Sans" pitchFamily="2" charset="0"/>
              <a:ea typeface="Open Sans" pitchFamily="2" charset="0"/>
              <a:cs typeface="Open Sans" pitchFamily="2" charset="0"/>
            </a:endParaRPr>
          </a:p>
          <a:p>
            <a:pPr>
              <a:lnSpc>
                <a:spcPct val="100000"/>
              </a:lnSpc>
            </a:pPr>
            <a:r>
              <a:rPr lang="en-DE" err="1">
                <a:latin typeface="Open Sans" pitchFamily="2" charset="0"/>
                <a:ea typeface="Open Sans" pitchFamily="2" charset="0"/>
                <a:cs typeface="Open Sans" pitchFamily="2" charset="0"/>
              </a:rPr>
              <a:t>Einführung</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GitOps</a:t>
            </a:r>
            <a:r>
              <a:rPr lang="en-DE">
                <a:latin typeface="Open Sans" pitchFamily="2" charset="0"/>
                <a:ea typeface="Open Sans" pitchFamily="2" charset="0"/>
                <a:cs typeface="Open Sans" pitchFamily="2" charset="0"/>
              </a:rPr>
              <a:t>- und DevOps-</a:t>
            </a:r>
            <a:r>
              <a:rPr lang="en-DE" err="1">
                <a:latin typeface="Open Sans" pitchFamily="2" charset="0"/>
                <a:ea typeface="Open Sans" pitchFamily="2" charset="0"/>
                <a:cs typeface="Open Sans" pitchFamily="2" charset="0"/>
              </a:rPr>
              <a:t>Ansätze</a:t>
            </a:r>
            <a:endParaRPr lang="en-DE">
              <a:latin typeface="Open Sans" pitchFamily="2" charset="0"/>
              <a:ea typeface="Open Sans" pitchFamily="2" charset="0"/>
              <a:cs typeface="Open Sans" pitchFamily="2" charset="0"/>
            </a:endParaRPr>
          </a:p>
          <a:p>
            <a:pPr>
              <a:lnSpc>
                <a:spcPct val="100000"/>
              </a:lnSpc>
            </a:pPr>
            <a:endParaRPr lang="en-DE">
              <a:latin typeface="Open Sans" pitchFamily="2" charset="0"/>
              <a:ea typeface="Open Sans" pitchFamily="2" charset="0"/>
              <a:cs typeface="Open Sans" pitchFamily="2" charset="0"/>
            </a:endParaRPr>
          </a:p>
          <a:p>
            <a:pPr>
              <a:lnSpc>
                <a:spcPct val="100000"/>
              </a:lnSpc>
            </a:pPr>
            <a:r>
              <a:rPr lang="en-DE" err="1">
                <a:latin typeface="Open Sans" pitchFamily="2" charset="0"/>
                <a:ea typeface="Open Sans" pitchFamily="2" charset="0"/>
                <a:cs typeface="Open Sans" pitchFamily="2" charset="0"/>
              </a:rPr>
              <a:t>Inbetriebnahme</a:t>
            </a:r>
            <a:r>
              <a:rPr lang="en-DE">
                <a:latin typeface="Open Sans" pitchFamily="2" charset="0"/>
                <a:ea typeface="Open Sans" pitchFamily="2" charset="0"/>
                <a:cs typeface="Open Sans" pitchFamily="2" charset="0"/>
              </a:rPr>
              <a:t> und </a:t>
            </a:r>
            <a:r>
              <a:rPr lang="en-DE" err="1">
                <a:latin typeface="Open Sans" pitchFamily="2" charset="0"/>
                <a:ea typeface="Open Sans" pitchFamily="2" charset="0"/>
                <a:cs typeface="Open Sans" pitchFamily="2" charset="0"/>
              </a:rPr>
              <a:t>initiale</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Betriebsunterstützung</a:t>
            </a:r>
            <a:endParaRPr lang="en-DE">
              <a:latin typeface="Open Sans" pitchFamily="2" charset="0"/>
              <a:ea typeface="Open Sans" pitchFamily="2" charset="0"/>
              <a:cs typeface="Open Sans" pitchFamily="2" charset="0"/>
            </a:endParaRPr>
          </a:p>
          <a:p>
            <a:pPr marL="158750" indent="0">
              <a:buNone/>
            </a:pPr>
            <a:endParaRPr lang="en-GB" dirty="0">
              <a:latin typeface="Open Sans" pitchFamily="2" charset="0"/>
              <a:ea typeface="Open Sans" pitchFamily="2" charset="0"/>
              <a:cs typeface="Open Sans" pitchFamily="2" charset="0"/>
            </a:endParaRPr>
          </a:p>
          <a:p>
            <a:pPr marL="158750" indent="0">
              <a:buNone/>
            </a:pPr>
            <a:endParaRPr lang="en-GB" dirty="0">
              <a:latin typeface="Open Sans" pitchFamily="2" charset="0"/>
              <a:ea typeface="Open Sans" pitchFamily="2" charset="0"/>
              <a:cs typeface="Open Sans" pitchFamily="2" charset="0"/>
            </a:endParaRPr>
          </a:p>
          <a:p>
            <a:pPr marL="158750" indent="0">
              <a:buNone/>
            </a:pPr>
            <a:r>
              <a:rPr lang="en-GB" dirty="0" err="1">
                <a:latin typeface="Open Sans" pitchFamily="2" charset="0"/>
                <a:ea typeface="Open Sans" pitchFamily="2" charset="0"/>
                <a:cs typeface="Open Sans" pitchFamily="2" charset="0"/>
              </a:rPr>
              <a:t>Betrieb</a:t>
            </a:r>
            <a:r>
              <a:rPr lang="en-GB" dirty="0">
                <a:latin typeface="Open Sans" pitchFamily="2" charset="0"/>
                <a:ea typeface="Open Sans" pitchFamily="2" charset="0"/>
                <a:cs typeface="Open Sans" pitchFamily="2" charset="0"/>
              </a:rPr>
              <a:t> und </a:t>
            </a:r>
            <a:r>
              <a:rPr lang="en-GB" dirty="0" err="1">
                <a:latin typeface="Open Sans" pitchFamily="2" charset="0"/>
                <a:ea typeface="Open Sans" pitchFamily="2" charset="0"/>
                <a:cs typeface="Open Sans" pitchFamily="2" charset="0"/>
              </a:rPr>
              <a:t>Knowledgesharing</a:t>
            </a:r>
            <a:endParaRPr lang="en-GB" dirty="0">
              <a:latin typeface="Open Sans" pitchFamily="2" charset="0"/>
              <a:ea typeface="Open Sans" pitchFamily="2" charset="0"/>
              <a:cs typeface="Open Sans" pitchFamily="2" charset="0"/>
            </a:endParaRPr>
          </a:p>
          <a:p>
            <a:pPr>
              <a:lnSpc>
                <a:spcPct val="100000"/>
              </a:lnSpc>
            </a:pPr>
            <a:r>
              <a:rPr lang="en-DE">
                <a:latin typeface="Open Sans" pitchFamily="2" charset="0"/>
                <a:ea typeface="Open Sans" pitchFamily="2" charset="0"/>
                <a:cs typeface="Open Sans" pitchFamily="2" charset="0"/>
              </a:rPr>
              <a:t>Initialer </a:t>
            </a:r>
            <a:r>
              <a:rPr lang="en-DE" err="1">
                <a:latin typeface="Open Sans" pitchFamily="2" charset="0"/>
                <a:ea typeface="Open Sans" pitchFamily="2" charset="0"/>
                <a:cs typeface="Open Sans" pitchFamily="2" charset="0"/>
              </a:rPr>
              <a:t>Betrieb</a:t>
            </a:r>
            <a:r>
              <a:rPr lang="en-DE">
                <a:latin typeface="Open Sans" pitchFamily="2" charset="0"/>
                <a:ea typeface="Open Sans" pitchFamily="2" charset="0"/>
                <a:cs typeface="Open Sans" pitchFamily="2" charset="0"/>
              </a:rPr>
              <a:t> von </a:t>
            </a:r>
            <a:r>
              <a:rPr lang="en-DE" err="1">
                <a:latin typeface="Open Sans" pitchFamily="2" charset="0"/>
                <a:ea typeface="Open Sans" pitchFamily="2" charset="0"/>
                <a:cs typeface="Open Sans" pitchFamily="2" charset="0"/>
              </a:rPr>
              <a:t>Lösung</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durch</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dediziertes</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Betriebsteam</a:t>
            </a:r>
            <a:endParaRPr lang="en-DE">
              <a:latin typeface="Open Sans" pitchFamily="2" charset="0"/>
              <a:ea typeface="Open Sans" pitchFamily="2" charset="0"/>
              <a:cs typeface="Open Sans" pitchFamily="2" charset="0"/>
            </a:endParaRPr>
          </a:p>
          <a:p>
            <a:pPr>
              <a:lnSpc>
                <a:spcPct val="100000"/>
              </a:lnSpc>
            </a:pPr>
            <a:endParaRPr lang="en-DE">
              <a:latin typeface="Open Sans" pitchFamily="2" charset="0"/>
              <a:ea typeface="Open Sans" pitchFamily="2" charset="0"/>
              <a:cs typeface="Open Sans" pitchFamily="2" charset="0"/>
            </a:endParaRPr>
          </a:p>
          <a:p>
            <a:pPr>
              <a:lnSpc>
                <a:spcPct val="100000"/>
              </a:lnSpc>
            </a:pPr>
            <a:r>
              <a:rPr lang="en-DE" err="1">
                <a:latin typeface="Open Sans" pitchFamily="2" charset="0"/>
                <a:ea typeface="Open Sans" pitchFamily="2" charset="0"/>
                <a:cs typeface="Open Sans" pitchFamily="2" charset="0"/>
              </a:rPr>
              <a:t>Übernahme</a:t>
            </a:r>
            <a:r>
              <a:rPr lang="en-DE">
                <a:latin typeface="Open Sans" pitchFamily="2" charset="0"/>
                <a:ea typeface="Open Sans" pitchFamily="2" charset="0"/>
                <a:cs typeface="Open Sans" pitchFamily="2" charset="0"/>
              </a:rPr>
              <a:t> von SLAs und </a:t>
            </a:r>
            <a:r>
              <a:rPr lang="en-DE" err="1">
                <a:latin typeface="Open Sans" pitchFamily="2" charset="0"/>
                <a:ea typeface="Open Sans" pitchFamily="2" charset="0"/>
                <a:cs typeface="Open Sans" pitchFamily="2" charset="0"/>
              </a:rPr>
              <a:t>Betriebsveranwortung</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für</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Applikationen</a:t>
            </a:r>
            <a:r>
              <a:rPr lang="en-DE">
                <a:latin typeface="Open Sans" pitchFamily="2" charset="0"/>
                <a:ea typeface="Open Sans" pitchFamily="2" charset="0"/>
                <a:cs typeface="Open Sans" pitchFamily="2" charset="0"/>
              </a:rPr>
              <a:t> und </a:t>
            </a:r>
            <a:r>
              <a:rPr lang="en-DE" err="1">
                <a:latin typeface="Open Sans" pitchFamily="2" charset="0"/>
                <a:ea typeface="Open Sans" pitchFamily="2" charset="0"/>
                <a:cs typeface="Open Sans" pitchFamily="2" charset="0"/>
              </a:rPr>
              <a:t>Infrastrukturen</a:t>
            </a:r>
            <a:br>
              <a:rPr lang="en-DE">
                <a:latin typeface="Open Sans" pitchFamily="2" charset="0"/>
                <a:ea typeface="Open Sans" pitchFamily="2" charset="0"/>
                <a:cs typeface="Open Sans" pitchFamily="2" charset="0"/>
              </a:rPr>
            </a:br>
            <a:endParaRPr lang="en-DE">
              <a:latin typeface="Open Sans" pitchFamily="2" charset="0"/>
              <a:ea typeface="Open Sans" pitchFamily="2" charset="0"/>
              <a:cs typeface="Open Sans" pitchFamily="2" charset="0"/>
            </a:endParaRPr>
          </a:p>
          <a:p>
            <a:pPr>
              <a:lnSpc>
                <a:spcPct val="100000"/>
              </a:lnSpc>
            </a:pPr>
            <a:r>
              <a:rPr lang="en-DE" err="1">
                <a:latin typeface="Open Sans" pitchFamily="2" charset="0"/>
                <a:ea typeface="Open Sans" pitchFamily="2" charset="0"/>
                <a:cs typeface="Open Sans" pitchFamily="2" charset="0"/>
              </a:rPr>
              <a:t>Schulung</a:t>
            </a:r>
            <a:r>
              <a:rPr lang="en-DE">
                <a:latin typeface="Open Sans" pitchFamily="2" charset="0"/>
                <a:ea typeface="Open Sans" pitchFamily="2" charset="0"/>
                <a:cs typeface="Open Sans" pitchFamily="2" charset="0"/>
              </a:rPr>
              <a:t> von </a:t>
            </a:r>
            <a:r>
              <a:rPr lang="en-DE" err="1">
                <a:latin typeface="Open Sans" pitchFamily="2" charset="0"/>
                <a:ea typeface="Open Sans" pitchFamily="2" charset="0"/>
                <a:cs typeface="Open Sans" pitchFamily="2" charset="0"/>
              </a:rPr>
              <a:t>Mitarbeitenden</a:t>
            </a:r>
            <a:r>
              <a:rPr lang="en-DE">
                <a:latin typeface="Open Sans" pitchFamily="2" charset="0"/>
                <a:ea typeface="Open Sans" pitchFamily="2" charset="0"/>
                <a:cs typeface="Open Sans" pitchFamily="2" charset="0"/>
              </a:rPr>
              <a:t> und </a:t>
            </a:r>
            <a:r>
              <a:rPr lang="en-DE" err="1">
                <a:latin typeface="Open Sans" pitchFamily="2" charset="0"/>
                <a:ea typeface="Open Sans" pitchFamily="2" charset="0"/>
                <a:cs typeface="Open Sans" pitchFamily="2" charset="0"/>
              </a:rPr>
              <a:t>Entscheidern</a:t>
            </a:r>
            <a:endParaRPr lang="en-DE">
              <a:latin typeface="Open Sans" pitchFamily="2" charset="0"/>
              <a:ea typeface="Open Sans" pitchFamily="2" charset="0"/>
              <a:cs typeface="Open Sans" pitchFamily="2" charset="0"/>
            </a:endParaRPr>
          </a:p>
          <a:p>
            <a:pPr>
              <a:lnSpc>
                <a:spcPct val="100000"/>
              </a:lnSpc>
            </a:pPr>
            <a:endParaRPr lang="en-DE">
              <a:latin typeface="Open Sans" pitchFamily="2" charset="0"/>
              <a:ea typeface="Open Sans" pitchFamily="2" charset="0"/>
              <a:cs typeface="Open Sans" pitchFamily="2" charset="0"/>
            </a:endParaRPr>
          </a:p>
          <a:p>
            <a:pPr>
              <a:lnSpc>
                <a:spcPct val="100000"/>
              </a:lnSpc>
            </a:pPr>
            <a:r>
              <a:rPr lang="en-DE" err="1">
                <a:latin typeface="Open Sans" pitchFamily="2" charset="0"/>
                <a:ea typeface="Open Sans" pitchFamily="2" charset="0"/>
                <a:cs typeface="Open Sans" pitchFamily="2" charset="0"/>
              </a:rPr>
              <a:t>Nach</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Einführung</a:t>
            </a:r>
            <a:r>
              <a:rPr lang="en-DE">
                <a:latin typeface="Open Sans" pitchFamily="2" charset="0"/>
                <a:ea typeface="Open Sans" pitchFamily="2" charset="0"/>
                <a:cs typeface="Open Sans" pitchFamily="2" charset="0"/>
              </a:rPr>
              <a:t> von Azure </a:t>
            </a:r>
            <a:r>
              <a:rPr lang="en-DE" err="1">
                <a:latin typeface="Open Sans" pitchFamily="2" charset="0"/>
                <a:ea typeface="Open Sans" pitchFamily="2" charset="0"/>
                <a:cs typeface="Open Sans" pitchFamily="2" charset="0"/>
              </a:rPr>
              <a:t>als</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zentraler</a:t>
            </a:r>
            <a:r>
              <a:rPr lang="en-DE">
                <a:latin typeface="Open Sans" pitchFamily="2" charset="0"/>
                <a:ea typeface="Open Sans" pitchFamily="2" charset="0"/>
                <a:cs typeface="Open Sans" pitchFamily="2" charset="0"/>
              </a:rPr>
              <a:t> Cloud-</a:t>
            </a:r>
            <a:r>
              <a:rPr lang="en-DE" err="1">
                <a:latin typeface="Open Sans" pitchFamily="2" charset="0"/>
                <a:ea typeface="Open Sans" pitchFamily="2" charset="0"/>
                <a:cs typeface="Open Sans" pitchFamily="2" charset="0"/>
              </a:rPr>
              <a:t>Plattform</a:t>
            </a:r>
            <a:r>
              <a:rPr lang="en-DE">
                <a:latin typeface="Open Sans" pitchFamily="2" charset="0"/>
                <a:ea typeface="Open Sans" pitchFamily="2" charset="0"/>
                <a:cs typeface="Open Sans" pitchFamily="2" charset="0"/>
              </a:rPr>
              <a:t>: Enablement MA</a:t>
            </a:r>
          </a:p>
          <a:p>
            <a:pPr>
              <a:lnSpc>
                <a:spcPct val="100000"/>
              </a:lnSpc>
            </a:pPr>
            <a:endParaRPr lang="en-DE">
              <a:latin typeface="Open Sans" pitchFamily="2" charset="0"/>
              <a:ea typeface="Open Sans" pitchFamily="2" charset="0"/>
              <a:cs typeface="Open Sans" pitchFamily="2" charset="0"/>
            </a:endParaRPr>
          </a:p>
          <a:p>
            <a:pPr>
              <a:lnSpc>
                <a:spcPct val="100000"/>
              </a:lnSpc>
            </a:pPr>
            <a:r>
              <a:rPr lang="en-DE" err="1">
                <a:latin typeface="Open Sans" pitchFamily="2" charset="0"/>
                <a:ea typeface="Open Sans" pitchFamily="2" charset="0"/>
                <a:cs typeface="Open Sans" pitchFamily="2" charset="0"/>
              </a:rPr>
              <a:t>Zum</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Abschluss</a:t>
            </a:r>
            <a:r>
              <a:rPr lang="en-DE">
                <a:latin typeface="Open Sans" pitchFamily="2" charset="0"/>
                <a:ea typeface="Open Sans" pitchFamily="2" charset="0"/>
                <a:cs typeface="Open Sans" pitchFamily="2" charset="0"/>
              </a:rPr>
              <a:t>: </a:t>
            </a:r>
            <a:r>
              <a:rPr lang="en-DE" err="1">
                <a:latin typeface="Open Sans" pitchFamily="2" charset="0"/>
                <a:ea typeface="Open Sans" pitchFamily="2" charset="0"/>
                <a:cs typeface="Open Sans" pitchFamily="2" charset="0"/>
              </a:rPr>
              <a:t>Dokumentation</a:t>
            </a:r>
            <a:r>
              <a:rPr lang="en-DE">
                <a:latin typeface="Open Sans" pitchFamily="2" charset="0"/>
                <a:ea typeface="Open Sans" pitchFamily="2" charset="0"/>
                <a:cs typeface="Open Sans" pitchFamily="2" charset="0"/>
              </a:rPr>
              <a:t> und </a:t>
            </a:r>
            <a:r>
              <a:rPr lang="en-DE" err="1">
                <a:latin typeface="Open Sans" pitchFamily="2" charset="0"/>
                <a:ea typeface="Open Sans" pitchFamily="2" charset="0"/>
                <a:cs typeface="Open Sans" pitchFamily="2" charset="0"/>
              </a:rPr>
              <a:t>Übergabe</a:t>
            </a:r>
            <a:r>
              <a:rPr lang="en-DE">
                <a:latin typeface="Open Sans" pitchFamily="2" charset="0"/>
                <a:ea typeface="Open Sans" pitchFamily="2" charset="0"/>
                <a:cs typeface="Open Sans" pitchFamily="2" charset="0"/>
              </a:rPr>
              <a:t> an </a:t>
            </a:r>
            <a:r>
              <a:rPr lang="en-DE" err="1">
                <a:latin typeface="Open Sans" pitchFamily="2" charset="0"/>
                <a:ea typeface="Open Sans" pitchFamily="2" charset="0"/>
                <a:cs typeface="Open Sans" pitchFamily="2" charset="0"/>
              </a:rPr>
              <a:t>Kunden</a:t>
            </a:r>
            <a:endParaRPr lang="en-DE">
              <a:latin typeface="Open Sans" pitchFamily="2" charset="0"/>
              <a:ea typeface="Open Sans" pitchFamily="2" charset="0"/>
              <a:cs typeface="Open Sans" pitchFamily="2" charset="0"/>
            </a:endParaRPr>
          </a:p>
          <a:p>
            <a:pPr marL="158750" indent="0">
              <a:buNone/>
            </a:pPr>
            <a:endParaRPr lang="en-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6173664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48466328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188216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CC3F0-5D6D-8574-EB44-89623DE01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AF3C3-57FF-6276-071C-B0DB1C863F7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328ECD2-23C5-F27E-490D-1882CD70648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2399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47712333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CE90C-F086-6678-36A2-63AD1F1F60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52ADA-E3FB-DCDE-CAF7-2FFDEECD6EC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20A5FD-48E0-E76C-77B8-455222204F4A}"/>
              </a:ext>
            </a:extLst>
          </p:cNvPr>
          <p:cNvSpPr>
            <a:spLocks noGrp="1"/>
          </p:cNvSpPr>
          <p:nvPr>
            <p:ph type="body" idx="1"/>
          </p:nvPr>
        </p:nvSpPr>
        <p:spPr/>
        <p:txBody>
          <a:bodyPr/>
          <a:lstStyle/>
          <a:p>
            <a:endParaRPr lang="en-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7623983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4FB1E-A595-1B99-D705-41BEC0548B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0070C-FAB5-5BEC-FC2B-E47AACEB51D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14AFABD-B686-8D29-7463-E934A016DE2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04581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C820C-40F7-13F9-945B-7E56B9A34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3271D-4DC5-185C-F88C-0AEA4077A2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AF1A23-000B-BBA8-BAD4-84F10032B436}"/>
              </a:ext>
            </a:extLst>
          </p:cNvPr>
          <p:cNvSpPr>
            <a:spLocks noGrp="1"/>
          </p:cNvSpPr>
          <p:nvPr>
            <p:ph type="body" idx="1"/>
          </p:nvPr>
        </p:nvSpPr>
        <p:spPr/>
        <p:txBody>
          <a:bodyPr/>
          <a:lstStyle/>
          <a:p>
            <a:endParaRPr lang="en-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8774779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5D127-94EA-5052-F515-8533BC339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B9FE61-57D4-A7E9-6510-CCCF7EFF11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839D5B1-2F42-50E6-A663-54FDDB9C252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82141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7030884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80B4-7A43-2319-F7A2-2121ADDD3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1C48D-4DEA-4055-D719-728A491A30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352CAB2-9449-F75B-ECEB-1B5FA1FF5712}"/>
              </a:ext>
            </a:extLst>
          </p:cNvPr>
          <p:cNvSpPr>
            <a:spLocks noGrp="1"/>
          </p:cNvSpPr>
          <p:nvPr>
            <p:ph type="body" idx="1"/>
          </p:nvPr>
        </p:nvSpPr>
        <p:spPr/>
        <p:txBody>
          <a:bodyPr/>
          <a:lstStyle/>
          <a:p>
            <a:endParaRPr lang="en-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9248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138959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120906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551475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114944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2934841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a:latin typeface="Open Sans" pitchFamily="2" charset="0"/>
                <a:ea typeface="Open Sans" pitchFamily="2" charset="0"/>
                <a:cs typeface="Open Sans" pitchFamily="2" charset="0"/>
              </a:rPr>
              <a:t>https://</a:t>
            </a:r>
            <a:r>
              <a:rPr lang="de-DE" dirty="0" err="1">
                <a:latin typeface="Open Sans" pitchFamily="2" charset="0"/>
                <a:ea typeface="Open Sans" pitchFamily="2" charset="0"/>
                <a:cs typeface="Open Sans" pitchFamily="2" charset="0"/>
              </a:rPr>
              <a:t>pixabay.com</a:t>
            </a:r>
            <a:r>
              <a:rPr lang="de-DE" dirty="0">
                <a:latin typeface="Open Sans" pitchFamily="2" charset="0"/>
                <a:ea typeface="Open Sans" pitchFamily="2" charset="0"/>
                <a:cs typeface="Open Sans" pitchFamily="2" charset="0"/>
              </a:rPr>
              <a:t>/</a:t>
            </a:r>
            <a:r>
              <a:rPr lang="de-DE" dirty="0" err="1">
                <a:latin typeface="Open Sans" pitchFamily="2" charset="0"/>
                <a:ea typeface="Open Sans" pitchFamily="2" charset="0"/>
                <a:cs typeface="Open Sans" pitchFamily="2" charset="0"/>
              </a:rPr>
              <a:t>photos</a:t>
            </a:r>
            <a:r>
              <a:rPr lang="de-DE" dirty="0">
                <a:latin typeface="Open Sans" pitchFamily="2" charset="0"/>
                <a:ea typeface="Open Sans" pitchFamily="2" charset="0"/>
                <a:cs typeface="Open Sans" pitchFamily="2" charset="0"/>
              </a:rPr>
              <a:t>/forklift-warehouse-machine-worker-835340/</a:t>
            </a:r>
          </a:p>
          <a:p>
            <a:endParaRPr lang="de-DE" dirty="0">
              <a:latin typeface="Open Sans" pitchFamily="2" charset="0"/>
              <a:ea typeface="Open Sans" pitchFamily="2" charset="0"/>
              <a:cs typeface="Open Sans" pitchFamily="2" charset="0"/>
            </a:endParaRPr>
          </a:p>
          <a:p>
            <a:r>
              <a:rPr lang="de-DE" dirty="0">
                <a:latin typeface="Open Sans" pitchFamily="2" charset="0"/>
                <a:ea typeface="Open Sans" pitchFamily="2" charset="0"/>
                <a:cs typeface="Open Sans" pitchFamily="2" charset="0"/>
              </a:rPr>
              <a:t>Erklärung Lift &amp; Shift-Ansatz als Door-Opener</a:t>
            </a:r>
          </a:p>
          <a:p>
            <a:r>
              <a:rPr lang="de-DE" dirty="0">
                <a:latin typeface="Open Sans" pitchFamily="2" charset="0"/>
                <a:ea typeface="Open Sans" pitchFamily="2" charset="0"/>
                <a:cs typeface="Open Sans" pitchFamily="2" charset="0"/>
              </a:rPr>
              <a:t>Limitierungen ansprechen</a:t>
            </a:r>
          </a:p>
        </p:txBody>
      </p:sp>
    </p:spTree>
    <p:extLst>
      <p:ext uri="{BB962C8B-B14F-4D97-AF65-F5344CB8AC3E}">
        <p14:creationId xmlns:p14="http://schemas.microsoft.com/office/powerpoint/2010/main" val="3905475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476842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a:latin typeface="Open Sans" pitchFamily="2" charset="0"/>
                <a:ea typeface="Open Sans" pitchFamily="2" charset="0"/>
                <a:cs typeface="Open Sans" pitchFamily="2" charset="0"/>
              </a:rPr>
              <a:t>95% aller AWS-Kunden beklagen lt. einer Gartner-Studie zu hohe Infrastrukturkosten nach einem Jahr...</a:t>
            </a:r>
          </a:p>
        </p:txBody>
      </p:sp>
    </p:spTree>
    <p:extLst>
      <p:ext uri="{BB962C8B-B14F-4D97-AF65-F5344CB8AC3E}">
        <p14:creationId xmlns:p14="http://schemas.microsoft.com/office/powerpoint/2010/main" val="2110278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258569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a:extLst>
            <a:ext uri="{FF2B5EF4-FFF2-40B4-BE49-F238E27FC236}">
              <a16:creationId xmlns:a16="http://schemas.microsoft.com/office/drawing/2014/main" id="{F91C4671-790B-A768-3356-1247BC27DF6C}"/>
            </a:ext>
          </a:extLst>
        </p:cNvPr>
        <p:cNvGrpSpPr/>
        <p:nvPr/>
      </p:nvGrpSpPr>
      <p:grpSpPr>
        <a:xfrm>
          <a:off x="0" y="0"/>
          <a:ext cx="0" cy="0"/>
          <a:chOff x="0" y="0"/>
          <a:chExt cx="0" cy="0"/>
        </a:xfrm>
      </p:grpSpPr>
      <p:sp>
        <p:nvSpPr>
          <p:cNvPr id="61" name="Google Shape;61;p1:notes">
            <a:extLst>
              <a:ext uri="{FF2B5EF4-FFF2-40B4-BE49-F238E27FC236}">
                <a16:creationId xmlns:a16="http://schemas.microsoft.com/office/drawing/2014/main" id="{A3C43098-8EDB-E04B-B025-ACAEDF6DD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a:extLst>
              <a:ext uri="{FF2B5EF4-FFF2-40B4-BE49-F238E27FC236}">
                <a16:creationId xmlns:a16="http://schemas.microsoft.com/office/drawing/2014/main" id="{F1F83110-E783-9796-2517-27D611EB891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2416768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2F47F-6013-A2BB-1FBB-E6C1A6F3E1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B3750C1-E254-AE03-E9DF-198B8B9DC78B}"/>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AB853629-CECC-4873-910C-1CE20187975A}"/>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577714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B919-2781-DC47-783D-AC87497ECB7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2049E8-F256-AC4F-789E-F3716F1BA441}"/>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DC5CCD30-2D57-4556-D43E-5B57B10771D1}"/>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525116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2CCB2-5060-1D73-A84C-DDE625CE420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1ED79FE-2BFC-005A-F36A-2BBF2B9C0045}"/>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1A598D71-3493-90A7-6290-3A79AF52D21E}"/>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147687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a:extLst>
            <a:ext uri="{FF2B5EF4-FFF2-40B4-BE49-F238E27FC236}">
              <a16:creationId xmlns:a16="http://schemas.microsoft.com/office/drawing/2014/main" id="{50E2C24B-31B3-41DF-D891-1E2C3F77A80D}"/>
            </a:ext>
          </a:extLst>
        </p:cNvPr>
        <p:cNvGrpSpPr/>
        <p:nvPr/>
      </p:nvGrpSpPr>
      <p:grpSpPr>
        <a:xfrm>
          <a:off x="0" y="0"/>
          <a:ext cx="0" cy="0"/>
          <a:chOff x="0" y="0"/>
          <a:chExt cx="0" cy="0"/>
        </a:xfrm>
      </p:grpSpPr>
      <p:sp>
        <p:nvSpPr>
          <p:cNvPr id="61" name="Google Shape;61;p1:notes">
            <a:extLst>
              <a:ext uri="{FF2B5EF4-FFF2-40B4-BE49-F238E27FC236}">
                <a16:creationId xmlns:a16="http://schemas.microsoft.com/office/drawing/2014/main" id="{A7D760A2-F61F-044C-CAF1-857C78CC19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a:extLst>
              <a:ext uri="{FF2B5EF4-FFF2-40B4-BE49-F238E27FC236}">
                <a16:creationId xmlns:a16="http://schemas.microsoft.com/office/drawing/2014/main" id="{42E9641B-8EC8-441E-EC25-D82CAA66B77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2018412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a:latin typeface="Open Sans" pitchFamily="2" charset="0"/>
                <a:ea typeface="Open Sans" pitchFamily="2" charset="0"/>
                <a:cs typeface="Open Sans" pitchFamily="2" charset="0"/>
              </a:rPr>
              <a:t>30% des Erfolgs im Cloud-Umfeld ist Technologie</a:t>
            </a:r>
          </a:p>
        </p:txBody>
      </p:sp>
    </p:spTree>
    <p:extLst>
      <p:ext uri="{BB962C8B-B14F-4D97-AF65-F5344CB8AC3E}">
        <p14:creationId xmlns:p14="http://schemas.microsoft.com/office/powerpoint/2010/main" val="178701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Trebuchet MS"/>
              <a:buChar char="●"/>
            </a:pPr>
            <a:r>
              <a:rPr lang="de" sz="1800" u="none" strike="noStrike" cap="none" dirty="0" err="1">
                <a:solidFill>
                  <a:schemeClr val="dk2"/>
                </a:solidFill>
                <a:latin typeface="Open Sans" pitchFamily="2" charset="0"/>
                <a:ea typeface="Open Sans" pitchFamily="2" charset="0"/>
                <a:cs typeface="Open Sans" pitchFamily="2" charset="0"/>
                <a:sym typeface="Trebuchet MS"/>
              </a:rPr>
              <a:t>Faster</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deployment</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15000"/>
              </a:lnSpc>
              <a:spcBef>
                <a:spcPts val="0"/>
              </a:spcBef>
              <a:spcAft>
                <a:spcPts val="0"/>
              </a:spcAft>
              <a:buClr>
                <a:schemeClr val="dk2"/>
              </a:buClr>
              <a:buSzPts val="1800"/>
              <a:buFont typeface="Trebuchet MS"/>
              <a:buChar char="●"/>
            </a:pPr>
            <a:r>
              <a:rPr lang="de" sz="1800" u="none" strike="noStrike" cap="none" dirty="0" err="1">
                <a:solidFill>
                  <a:schemeClr val="dk2"/>
                </a:solidFill>
                <a:latin typeface="Open Sans" pitchFamily="2" charset="0"/>
                <a:ea typeface="Open Sans" pitchFamily="2" charset="0"/>
                <a:cs typeface="Open Sans" pitchFamily="2" charset="0"/>
                <a:sym typeface="Trebuchet MS"/>
              </a:rPr>
              <a:t>Faster</a:t>
            </a:r>
            <a:r>
              <a:rPr lang="de" sz="1800" u="none" strike="noStrike" cap="none" dirty="0">
                <a:solidFill>
                  <a:schemeClr val="dk2"/>
                </a:solidFill>
                <a:latin typeface="Open Sans" pitchFamily="2" charset="0"/>
                <a:ea typeface="Open Sans" pitchFamily="2" charset="0"/>
                <a:cs typeface="Open Sans" pitchFamily="2" charset="0"/>
                <a:sym typeface="Trebuchet MS"/>
              </a:rPr>
              <a:t> time-</a:t>
            </a:r>
            <a:r>
              <a:rPr lang="de" sz="1800" u="none" strike="noStrike" cap="none" dirty="0" err="1">
                <a:solidFill>
                  <a:schemeClr val="dk2"/>
                </a:solidFill>
                <a:latin typeface="Open Sans" pitchFamily="2" charset="0"/>
                <a:ea typeface="Open Sans" pitchFamily="2" charset="0"/>
                <a:cs typeface="Open Sans" pitchFamily="2" charset="0"/>
                <a:sym typeface="Trebuchet MS"/>
              </a:rPr>
              <a:t>to</a:t>
            </a:r>
            <a:r>
              <a:rPr lang="de" sz="1800" u="none" strike="noStrike" cap="none" dirty="0">
                <a:solidFill>
                  <a:schemeClr val="dk2"/>
                </a:solidFill>
                <a:latin typeface="Open Sans" pitchFamily="2" charset="0"/>
                <a:ea typeface="Open Sans" pitchFamily="2" charset="0"/>
                <a:cs typeface="Open Sans" pitchFamily="2" charset="0"/>
                <a:sym typeface="Trebuchet MS"/>
              </a:rPr>
              <a:t>-</a:t>
            </a:r>
            <a:r>
              <a:rPr lang="de" sz="1800" u="none" strike="noStrike" cap="none" dirty="0" err="1">
                <a:solidFill>
                  <a:schemeClr val="dk2"/>
                </a:solidFill>
                <a:latin typeface="Open Sans" pitchFamily="2" charset="0"/>
                <a:ea typeface="Open Sans" pitchFamily="2" charset="0"/>
                <a:cs typeface="Open Sans" pitchFamily="2" charset="0"/>
                <a:sym typeface="Trebuchet MS"/>
              </a:rPr>
              <a:t>market</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15000"/>
              </a:lnSpc>
              <a:spcBef>
                <a:spcPts val="0"/>
              </a:spcBef>
              <a:spcAft>
                <a:spcPts val="0"/>
              </a:spcAft>
              <a:buClr>
                <a:schemeClr val="dk2"/>
              </a:buClr>
              <a:buSzPts val="1800"/>
              <a:buFont typeface="Trebuchet MS"/>
              <a:buChar char="●"/>
            </a:pPr>
            <a:r>
              <a:rPr lang="de" sz="1800" u="none" strike="noStrike" cap="none" dirty="0" err="1">
                <a:solidFill>
                  <a:schemeClr val="dk2"/>
                </a:solidFill>
                <a:latin typeface="Open Sans" pitchFamily="2" charset="0"/>
                <a:ea typeface="Open Sans" pitchFamily="2" charset="0"/>
                <a:cs typeface="Open Sans" pitchFamily="2" charset="0"/>
                <a:sym typeface="Trebuchet MS"/>
              </a:rPr>
              <a:t>Faster</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reaction</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times</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15000"/>
              </a:lnSpc>
              <a:spcBef>
                <a:spcPts val="0"/>
              </a:spcBef>
              <a:spcAft>
                <a:spcPts val="0"/>
              </a:spcAft>
              <a:buClr>
                <a:schemeClr val="dk2"/>
              </a:buClr>
              <a:buSzPts val="1800"/>
              <a:buFont typeface="Trebuchet MS"/>
              <a:buChar char="●"/>
            </a:pPr>
            <a:r>
              <a:rPr lang="de" sz="1800" u="none" strike="noStrike" cap="none" dirty="0" err="1">
                <a:solidFill>
                  <a:schemeClr val="dk2"/>
                </a:solidFill>
                <a:latin typeface="Open Sans" pitchFamily="2" charset="0"/>
                <a:ea typeface="Open Sans" pitchFamily="2" charset="0"/>
                <a:cs typeface="Open Sans" pitchFamily="2" charset="0"/>
                <a:sym typeface="Trebuchet MS"/>
              </a:rPr>
              <a:t>Better</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scalability</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15000"/>
              </a:lnSpc>
              <a:spcBef>
                <a:spcPts val="0"/>
              </a:spcBef>
              <a:spcAft>
                <a:spcPts val="0"/>
              </a:spcAft>
              <a:buClr>
                <a:schemeClr val="dk2"/>
              </a:buClr>
              <a:buSzPts val="1800"/>
              <a:buFont typeface="Trebuchet MS"/>
              <a:buChar char="●"/>
            </a:pPr>
            <a:r>
              <a:rPr lang="de" sz="1800" u="none" strike="noStrike" cap="none" dirty="0">
                <a:solidFill>
                  <a:schemeClr val="dk2"/>
                </a:solidFill>
                <a:latin typeface="Open Sans" pitchFamily="2" charset="0"/>
                <a:ea typeface="Open Sans" pitchFamily="2" charset="0"/>
                <a:cs typeface="Open Sans" pitchFamily="2" charset="0"/>
                <a:sym typeface="Trebuchet MS"/>
              </a:rPr>
              <a:t>24/7 </a:t>
            </a:r>
            <a:r>
              <a:rPr lang="de" sz="1800" u="none" strike="noStrike" cap="none" dirty="0" err="1">
                <a:solidFill>
                  <a:schemeClr val="dk2"/>
                </a:solidFill>
                <a:latin typeface="Open Sans" pitchFamily="2" charset="0"/>
                <a:ea typeface="Open Sans" pitchFamily="2" charset="0"/>
                <a:cs typeface="Open Sans" pitchFamily="2" charset="0"/>
                <a:sym typeface="Trebuchet MS"/>
              </a:rPr>
              <a:t>availability</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15000"/>
              </a:lnSpc>
              <a:spcBef>
                <a:spcPts val="0"/>
              </a:spcBef>
              <a:spcAft>
                <a:spcPts val="0"/>
              </a:spcAft>
              <a:buClr>
                <a:schemeClr val="dk2"/>
              </a:buClr>
              <a:buSzPts val="1800"/>
              <a:buFont typeface="Trebuchet MS"/>
              <a:buChar char="●"/>
            </a:pPr>
            <a:r>
              <a:rPr lang="de" sz="1800" u="none" strike="noStrike" cap="none" dirty="0">
                <a:solidFill>
                  <a:schemeClr val="dk2"/>
                </a:solidFill>
                <a:latin typeface="Open Sans" pitchFamily="2" charset="0"/>
                <a:ea typeface="Open Sans" pitchFamily="2" charset="0"/>
                <a:cs typeface="Open Sans" pitchFamily="2" charset="0"/>
                <a:sym typeface="Trebuchet MS"/>
              </a:rPr>
              <a:t>More </a:t>
            </a:r>
            <a:r>
              <a:rPr lang="de" sz="1800" u="none" strike="noStrike" cap="none" dirty="0" err="1">
                <a:solidFill>
                  <a:schemeClr val="dk2"/>
                </a:solidFill>
                <a:latin typeface="Open Sans" pitchFamily="2" charset="0"/>
                <a:ea typeface="Open Sans" pitchFamily="2" charset="0"/>
                <a:cs typeface="Open Sans" pitchFamily="2" charset="0"/>
                <a:sym typeface="Trebuchet MS"/>
              </a:rPr>
              <a:t>automatization</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15000"/>
              </a:lnSpc>
              <a:spcBef>
                <a:spcPts val="0"/>
              </a:spcBef>
              <a:spcAft>
                <a:spcPts val="0"/>
              </a:spcAft>
              <a:buClr>
                <a:schemeClr val="dk2"/>
              </a:buClr>
              <a:buSzPts val="1800"/>
              <a:buFont typeface="Trebuchet MS"/>
              <a:buChar char="●"/>
            </a:pPr>
            <a:r>
              <a:rPr lang="de" sz="1800" u="none" strike="noStrike" cap="none" dirty="0">
                <a:solidFill>
                  <a:schemeClr val="dk2"/>
                </a:solidFill>
                <a:latin typeface="Open Sans" pitchFamily="2" charset="0"/>
                <a:ea typeface="Open Sans" pitchFamily="2" charset="0"/>
                <a:cs typeface="Open Sans" pitchFamily="2" charset="0"/>
                <a:sym typeface="Trebuchet MS"/>
              </a:rPr>
              <a:t>Rollbacks and Quality </a:t>
            </a:r>
            <a:r>
              <a:rPr lang="de" sz="1800" u="none" strike="noStrike" cap="none" dirty="0" err="1">
                <a:solidFill>
                  <a:schemeClr val="dk2"/>
                </a:solidFill>
                <a:latin typeface="Open Sans" pitchFamily="2" charset="0"/>
                <a:ea typeface="Open Sans" pitchFamily="2" charset="0"/>
                <a:cs typeface="Open Sans" pitchFamily="2" charset="0"/>
                <a:sym typeface="Trebuchet MS"/>
              </a:rPr>
              <a:t>of</a:t>
            </a:r>
            <a:r>
              <a:rPr lang="de" sz="1800" u="none" strike="noStrike" cap="none" dirty="0">
                <a:solidFill>
                  <a:schemeClr val="dk2"/>
                </a:solidFill>
                <a:latin typeface="Open Sans" pitchFamily="2" charset="0"/>
                <a:ea typeface="Open Sans" pitchFamily="2" charset="0"/>
                <a:cs typeface="Open Sans" pitchFamily="2" charset="0"/>
                <a:sym typeface="Trebuchet MS"/>
              </a:rPr>
              <a:t> Service</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15000"/>
              </a:lnSpc>
              <a:spcBef>
                <a:spcPts val="0"/>
              </a:spcBef>
              <a:spcAft>
                <a:spcPts val="0"/>
              </a:spcAft>
              <a:buClr>
                <a:schemeClr val="dk2"/>
              </a:buClr>
              <a:buSzPts val="1800"/>
              <a:buFont typeface="Trebuchet MS"/>
              <a:buChar char="●"/>
            </a:pPr>
            <a:r>
              <a:rPr lang="de" sz="1800" u="none" strike="noStrike" cap="none" dirty="0">
                <a:solidFill>
                  <a:schemeClr val="dk2"/>
                </a:solidFill>
                <a:latin typeface="Open Sans" pitchFamily="2" charset="0"/>
                <a:ea typeface="Open Sans" pitchFamily="2" charset="0"/>
                <a:cs typeface="Open Sans" pitchFamily="2" charset="0"/>
                <a:sym typeface="Trebuchet MS"/>
              </a:rPr>
              <a:t>Lower </a:t>
            </a:r>
            <a:r>
              <a:rPr lang="de" sz="1800" u="none" strike="noStrike" cap="none" dirty="0" err="1">
                <a:solidFill>
                  <a:schemeClr val="dk2"/>
                </a:solidFill>
                <a:latin typeface="Open Sans" pitchFamily="2" charset="0"/>
                <a:ea typeface="Open Sans" pitchFamily="2" charset="0"/>
                <a:cs typeface="Open Sans" pitchFamily="2" charset="0"/>
                <a:sym typeface="Trebuchet MS"/>
              </a:rPr>
              <a:t>costs</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15000"/>
              </a:lnSpc>
              <a:spcBef>
                <a:spcPts val="0"/>
              </a:spcBef>
              <a:spcAft>
                <a:spcPts val="0"/>
              </a:spcAft>
              <a:buClr>
                <a:schemeClr val="dk2"/>
              </a:buClr>
              <a:buSzPts val="1800"/>
              <a:buFont typeface="Trebuchet MS"/>
              <a:buChar char="●"/>
            </a:pPr>
            <a:r>
              <a:rPr lang="de" sz="1800" u="none" strike="noStrike" cap="none" dirty="0">
                <a:solidFill>
                  <a:schemeClr val="dk2"/>
                </a:solidFill>
                <a:latin typeface="Open Sans" pitchFamily="2" charset="0"/>
                <a:ea typeface="Open Sans" pitchFamily="2" charset="0"/>
                <a:cs typeface="Open Sans" pitchFamily="2" charset="0"/>
                <a:sym typeface="Trebuchet MS"/>
              </a:rPr>
              <a:t>...</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0" marR="0" lvl="0" indent="0" algn="l" rtl="0">
              <a:lnSpc>
                <a:spcPct val="100000"/>
              </a:lnSpc>
              <a:spcBef>
                <a:spcPts val="160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007095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a:latin typeface="Open Sans" pitchFamily="2" charset="0"/>
                <a:ea typeface="Open Sans" pitchFamily="2" charset="0"/>
                <a:cs typeface="Open Sans" pitchFamily="2" charset="0"/>
              </a:rPr>
              <a:t>70% und mehr Betriebskostenersparnis möglich</a:t>
            </a:r>
          </a:p>
        </p:txBody>
      </p:sp>
    </p:spTree>
    <p:extLst>
      <p:ext uri="{BB962C8B-B14F-4D97-AF65-F5344CB8AC3E}">
        <p14:creationId xmlns:p14="http://schemas.microsoft.com/office/powerpoint/2010/main" val="4224645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2081241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 sz="1100" u="none" strike="noStrike" cap="none" dirty="0" err="1">
                <a:solidFill>
                  <a:srgbClr val="000000"/>
                </a:solidFill>
                <a:latin typeface="Open Sans" pitchFamily="2" charset="0"/>
                <a:ea typeface="Open Sans" pitchFamily="2" charset="0"/>
                <a:cs typeface="Open Sans" pitchFamily="2" charset="0"/>
                <a:sym typeface="Arial"/>
              </a:rPr>
              <a:t>DevOps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technical</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approach</a:t>
            </a:r>
            <a:r>
              <a:rPr lang="de" sz="1100" u="none" strike="noStrike" cap="none" dirty="0">
                <a:solidFill>
                  <a:srgbClr val="000000"/>
                </a:solidFill>
                <a:latin typeface="Open Sans" pitchFamily="2" charset="0"/>
                <a:ea typeface="Open Sans" pitchFamily="2" charset="0"/>
                <a:cs typeface="Open Sans" pitchFamily="2" charset="0"/>
                <a:sym typeface="Arial"/>
              </a:rPr>
              <a:t>:</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Technical Approach </a:t>
            </a:r>
            <a:r>
              <a:rPr lang="de" sz="1100" u="none" strike="noStrike" cap="none" dirty="0" err="1">
                <a:solidFill>
                  <a:srgbClr val="000000"/>
                </a:solidFill>
                <a:latin typeface="Open Sans" pitchFamily="2" charset="0"/>
                <a:ea typeface="Open Sans" pitchFamily="2" charset="0"/>
                <a:cs typeface="Open Sans" pitchFamily="2" charset="0"/>
                <a:sym typeface="Arial"/>
              </a:rPr>
              <a:t>using</a:t>
            </a:r>
            <a:r>
              <a:rPr lang="de" sz="1100" u="none" strike="noStrike" cap="none" dirty="0">
                <a:solidFill>
                  <a:srgbClr val="000000"/>
                </a:solidFill>
                <a:latin typeface="Open Sans" pitchFamily="2" charset="0"/>
                <a:ea typeface="Open Sans" pitchFamily="2" charset="0"/>
                <a:cs typeface="Open Sans" pitchFamily="2" charset="0"/>
                <a:sym typeface="Arial"/>
              </a:rPr>
              <a:t> CI/CD</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Automated</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build</a:t>
            </a:r>
            <a:r>
              <a:rPr lang="de" sz="1100" u="none" strike="noStrike" cap="none" dirty="0">
                <a:solidFill>
                  <a:srgbClr val="000000"/>
                </a:solidFill>
                <a:latin typeface="Open Sans" pitchFamily="2" charset="0"/>
                <a:ea typeface="Open Sans" pitchFamily="2" charset="0"/>
                <a:cs typeface="Open Sans" pitchFamily="2" charset="0"/>
                <a:sym typeface="Arial"/>
              </a:rPr>
              <a:t>- and </a:t>
            </a:r>
            <a:r>
              <a:rPr lang="de" sz="1100" u="none" strike="noStrike" cap="none" dirty="0" err="1">
                <a:solidFill>
                  <a:srgbClr val="000000"/>
                </a:solidFill>
                <a:latin typeface="Open Sans" pitchFamily="2" charset="0"/>
                <a:ea typeface="Open Sans" pitchFamily="2" charset="0"/>
                <a:cs typeface="Open Sans" pitchFamily="2" charset="0"/>
                <a:sym typeface="Arial"/>
              </a:rPr>
              <a:t>deployment</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pipeline</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a:p>
            <a:pPr marL="0" marR="0" lvl="0" indent="0" algn="l" rtl="0">
              <a:lnSpc>
                <a:spcPct val="100000"/>
              </a:lnSpc>
              <a:spcBef>
                <a:spcPts val="0"/>
              </a:spcBef>
              <a:spcAft>
                <a:spcPts val="0"/>
              </a:spcAft>
              <a:buClr>
                <a:srgbClr val="000000"/>
              </a:buClr>
              <a:buSzPts val="1100"/>
              <a:buFont typeface="Arial"/>
              <a:buNone/>
            </a:pPr>
            <a:r>
              <a:rPr lang="de" sz="1100" u="none" strike="noStrike" cap="none" dirty="0" err="1">
                <a:solidFill>
                  <a:srgbClr val="000000"/>
                </a:solidFill>
                <a:latin typeface="Open Sans" pitchFamily="2" charset="0"/>
                <a:ea typeface="Open Sans" pitchFamily="2" charset="0"/>
                <a:cs typeface="Open Sans" pitchFamily="2" charset="0"/>
                <a:sym typeface="Arial"/>
              </a:rPr>
              <a:t>DevOps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cultural</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approach</a:t>
            </a:r>
            <a:r>
              <a:rPr lang="de" sz="1100" u="none" strike="noStrike" cap="none" dirty="0">
                <a:solidFill>
                  <a:srgbClr val="000000"/>
                </a:solidFill>
                <a:latin typeface="Open Sans" pitchFamily="2" charset="0"/>
                <a:ea typeface="Open Sans" pitchFamily="2" charset="0"/>
                <a:cs typeface="Open Sans" pitchFamily="2" charset="0"/>
                <a:sym typeface="Arial"/>
              </a:rPr>
              <a:t>:</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Bringing</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together</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development</a:t>
            </a:r>
            <a:r>
              <a:rPr lang="de" sz="1100" u="none" strike="noStrike" cap="none" dirty="0">
                <a:solidFill>
                  <a:srgbClr val="000000"/>
                </a:solidFill>
                <a:latin typeface="Open Sans" pitchFamily="2" charset="0"/>
                <a:ea typeface="Open Sans" pitchFamily="2" charset="0"/>
                <a:cs typeface="Open Sans" pitchFamily="2" charset="0"/>
                <a:sym typeface="Arial"/>
              </a:rPr>
              <a:t> and </a:t>
            </a:r>
            <a:r>
              <a:rPr lang="de" sz="1100" u="none" strike="noStrike" cap="none" dirty="0" err="1">
                <a:solidFill>
                  <a:srgbClr val="000000"/>
                </a:solidFill>
                <a:latin typeface="Open Sans" pitchFamily="2" charset="0"/>
                <a:ea typeface="Open Sans" pitchFamily="2" charset="0"/>
                <a:cs typeface="Open Sans" pitchFamily="2" charset="0"/>
                <a:sym typeface="Arial"/>
              </a:rPr>
              <a:t>operations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Understanding </a:t>
            </a:r>
            <a:r>
              <a:rPr lang="de" sz="1100" u="none" strike="noStrike" cap="none" dirty="0" err="1">
                <a:solidFill>
                  <a:srgbClr val="000000"/>
                </a:solidFill>
                <a:latin typeface="Open Sans" pitchFamily="2" charset="0"/>
                <a:ea typeface="Open Sans" pitchFamily="2" charset="0"/>
                <a:cs typeface="Open Sans" pitchFamily="2" charset="0"/>
                <a:sym typeface="Arial"/>
              </a:rPr>
              <a:t>the</a:t>
            </a:r>
            <a:r>
              <a:rPr lang="de" sz="1100" u="none" strike="noStrike" cap="none" dirty="0">
                <a:solidFill>
                  <a:srgbClr val="000000"/>
                </a:solidFill>
                <a:latin typeface="Open Sans" pitchFamily="2" charset="0"/>
                <a:ea typeface="Open Sans" pitchFamily="2" charset="0"/>
                <a:cs typeface="Open Sans" pitchFamily="2" charset="0"/>
                <a:sym typeface="Arial"/>
              </a:rPr>
              <a:t> different </a:t>
            </a:r>
            <a:r>
              <a:rPr lang="de" sz="1100" u="none" strike="noStrike" cap="none" dirty="0" err="1">
                <a:solidFill>
                  <a:srgbClr val="000000"/>
                </a:solidFill>
                <a:latin typeface="Open Sans" pitchFamily="2" charset="0"/>
                <a:ea typeface="Open Sans" pitchFamily="2" charset="0"/>
                <a:cs typeface="Open Sans" pitchFamily="2" charset="0"/>
                <a:sym typeface="Arial"/>
              </a:rPr>
              <a:t>needs</a:t>
            </a:r>
            <a:r>
              <a:rPr lang="de" sz="1100" u="none" strike="noStrike" cap="none" dirty="0">
                <a:solidFill>
                  <a:srgbClr val="000000"/>
                </a:solidFill>
                <a:latin typeface="Open Sans" pitchFamily="2" charset="0"/>
                <a:ea typeface="Open Sans" pitchFamily="2" charset="0"/>
                <a:cs typeface="Open Sans" pitchFamily="2" charset="0"/>
                <a:sym typeface="Arial"/>
              </a:rPr>
              <a:t> and </a:t>
            </a:r>
            <a:r>
              <a:rPr lang="de" sz="1100" u="none" strike="noStrike" cap="none" dirty="0" err="1">
                <a:solidFill>
                  <a:srgbClr val="000000"/>
                </a:solidFill>
                <a:latin typeface="Open Sans" pitchFamily="2" charset="0"/>
                <a:ea typeface="Open Sans" pitchFamily="2" charset="0"/>
                <a:cs typeface="Open Sans" pitchFamily="2" charset="0"/>
                <a:sym typeface="Arial"/>
              </a:rPr>
              <a:t>approaches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Interacting</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early</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as</a:t>
            </a:r>
            <a:r>
              <a:rPr lang="de" sz="1100" u="none" strike="noStrike" cap="none" dirty="0">
                <a:solidFill>
                  <a:srgbClr val="000000"/>
                </a:solidFill>
                <a:latin typeface="Open Sans" pitchFamily="2" charset="0"/>
                <a:ea typeface="Open Sans" pitchFamily="2" charset="0"/>
                <a:cs typeface="Open Sans" pitchFamily="2" charset="0"/>
                <a:sym typeface="Arial"/>
              </a:rPr>
              <a:t> possible</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Integrating</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with</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each</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other</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Integrating</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with</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technical</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components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No</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more</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Throwing-over-the-fence</a:t>
            </a:r>
            <a:r>
              <a:rPr lang="de" sz="1100" u="none" strike="noStrike" cap="none" dirty="0">
                <a:solidFill>
                  <a:srgbClr val="000000"/>
                </a:solidFill>
                <a:latin typeface="Open Sans" pitchFamily="2" charset="0"/>
                <a:ea typeface="Open Sans" pitchFamily="2" charset="0"/>
                <a:cs typeface="Open Sans" pitchFamily="2" charset="0"/>
                <a:sym typeface="Arial"/>
              </a:rPr>
              <a:t>”-</a:t>
            </a:r>
            <a:r>
              <a:rPr lang="de" sz="1100" u="none" strike="noStrike" cap="none" dirty="0" err="1">
                <a:solidFill>
                  <a:srgbClr val="000000"/>
                </a:solidFill>
                <a:latin typeface="Open Sans" pitchFamily="2" charset="0"/>
                <a:ea typeface="Open Sans" pitchFamily="2" charset="0"/>
                <a:cs typeface="Open Sans" pitchFamily="2" charset="0"/>
                <a:sym typeface="Arial"/>
              </a:rPr>
              <a:t>approaches</a:t>
            </a:r>
            <a:r>
              <a:rPr lang="de" sz="1100" u="none" strike="noStrike" cap="none" dirty="0">
                <a:solidFill>
                  <a:srgbClr val="000000"/>
                </a:solidFill>
                <a:latin typeface="Open Sans" pitchFamily="2" charset="0"/>
                <a:ea typeface="Open Sans" pitchFamily="2" charset="0"/>
                <a:cs typeface="Open Sans" pitchFamily="2" charset="0"/>
                <a:sym typeface="Arial"/>
              </a:rPr>
              <a:t>!</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Communication!</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Culture </a:t>
            </a:r>
            <a:r>
              <a:rPr lang="de" sz="1100" u="none" strike="noStrike" cap="none" dirty="0" err="1">
                <a:solidFill>
                  <a:srgbClr val="000000"/>
                </a:solidFill>
                <a:latin typeface="Open Sans" pitchFamily="2" charset="0"/>
                <a:ea typeface="Open Sans" pitchFamily="2" charset="0"/>
                <a:cs typeface="Open Sans" pitchFamily="2" charset="0"/>
                <a:sym typeface="Arial"/>
              </a:rPr>
              <a:t>of</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understanding</a:t>
            </a:r>
            <a:r>
              <a:rPr lang="de" sz="1100" u="none" strike="noStrike" cap="none" dirty="0">
                <a:solidFill>
                  <a:srgbClr val="000000"/>
                </a:solidFill>
                <a:latin typeface="Open Sans" pitchFamily="2" charset="0"/>
                <a:ea typeface="Open Sans" pitchFamily="2" charset="0"/>
                <a:cs typeface="Open Sans" pitchFamily="2" charset="0"/>
                <a:sym typeface="Arial"/>
              </a:rPr>
              <a:t> and </a:t>
            </a:r>
            <a:r>
              <a:rPr lang="de" sz="1100" u="none" strike="noStrike" cap="none" dirty="0" err="1">
                <a:solidFill>
                  <a:srgbClr val="000000"/>
                </a:solidFill>
                <a:latin typeface="Open Sans" pitchFamily="2" charset="0"/>
                <a:ea typeface="Open Sans" pitchFamily="2" charset="0"/>
                <a:cs typeface="Open Sans" pitchFamily="2" charset="0"/>
                <a:sym typeface="Arial"/>
              </a:rPr>
              <a:t>taking</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each</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other</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seriously</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a:t>
            </a:r>
            <a:r>
              <a:rPr lang="de" sz="1100" u="none" strike="noStrike" cap="none" dirty="0" err="1">
                <a:solidFill>
                  <a:srgbClr val="000000"/>
                </a:solidFill>
                <a:latin typeface="Open Sans" pitchFamily="2" charset="0"/>
                <a:ea typeface="Open Sans" pitchFamily="2" charset="0"/>
                <a:cs typeface="Open Sans" pitchFamily="2" charset="0"/>
                <a:sym typeface="Arial"/>
              </a:rPr>
              <a:t>You</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build</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it</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you</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run</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it</a:t>
            </a:r>
            <a:r>
              <a:rPr lang="de" sz="1100" u="none" strike="noStrike" cap="none" dirty="0">
                <a:solidFill>
                  <a:srgbClr val="000000"/>
                </a:solidFill>
                <a:latin typeface="Open Sans" pitchFamily="2" charset="0"/>
                <a:ea typeface="Open Sans" pitchFamily="2" charset="0"/>
                <a:cs typeface="Open Sans" pitchFamily="2" charset="0"/>
                <a:sym typeface="Arial"/>
              </a:rPr>
              <a:t>”-</a:t>
            </a:r>
            <a:r>
              <a:rPr lang="de" sz="1100" u="none" strike="noStrike" cap="none" dirty="0" err="1">
                <a:solidFill>
                  <a:srgbClr val="000000"/>
                </a:solidFill>
                <a:latin typeface="Open Sans" pitchFamily="2" charset="0"/>
                <a:ea typeface="Open Sans" pitchFamily="2" charset="0"/>
                <a:cs typeface="Open Sans" pitchFamily="2" charset="0"/>
                <a:sym typeface="Arial"/>
              </a:rPr>
              <a:t>mentality</a:t>
            </a:r>
            <a:r>
              <a:rPr lang="de" sz="1100" u="none" strike="noStrike" cap="none" dirty="0">
                <a:solidFill>
                  <a:srgbClr val="000000"/>
                </a:solidFill>
                <a:latin typeface="Open Sans" pitchFamily="2" charset="0"/>
                <a:ea typeface="Open Sans" pitchFamily="2" charset="0"/>
                <a:cs typeface="Open Sans" pitchFamily="2" charset="0"/>
                <a:sym typeface="Arial"/>
              </a:rPr>
              <a:t> (Joint </a:t>
            </a:r>
            <a:r>
              <a:rPr lang="de" sz="1100" u="none" strike="noStrike" cap="none" dirty="0" err="1">
                <a:solidFill>
                  <a:srgbClr val="000000"/>
                </a:solidFill>
                <a:latin typeface="Open Sans" pitchFamily="2" charset="0"/>
                <a:ea typeface="Open Sans" pitchFamily="2" charset="0"/>
                <a:cs typeface="Open Sans" pitchFamily="2" charset="0"/>
                <a:sym typeface="Arial"/>
              </a:rPr>
              <a:t>approach</a:t>
            </a:r>
            <a:r>
              <a:rPr lang="de" sz="1100" u="none" strike="noStrike" cap="none" dirty="0">
                <a:solidFill>
                  <a:srgbClr val="000000"/>
                </a:solidFill>
                <a:latin typeface="Open Sans" pitchFamily="2" charset="0"/>
                <a:ea typeface="Open Sans" pitchFamily="2" charset="0"/>
                <a:cs typeface="Open Sans" pitchFamily="2" charset="0"/>
                <a:sym typeface="Arial"/>
              </a:rPr>
              <a:t>) </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Preservation</a:t>
            </a:r>
            <a:r>
              <a:rPr lang="de" sz="1100" u="none" strike="noStrike" cap="none" dirty="0">
                <a:solidFill>
                  <a:srgbClr val="000000"/>
                </a:solidFill>
                <a:latin typeface="Open Sans" pitchFamily="2" charset="0"/>
                <a:ea typeface="Open Sans" pitchFamily="2" charset="0"/>
                <a:cs typeface="Open Sans" pitchFamily="2" charset="0"/>
                <a:sym typeface="Arial"/>
              </a:rPr>
              <a:t> and </a:t>
            </a:r>
            <a:r>
              <a:rPr lang="de" sz="1100" u="none" strike="noStrike" cap="none" dirty="0" err="1">
                <a:solidFill>
                  <a:srgbClr val="000000"/>
                </a:solidFill>
                <a:latin typeface="Open Sans" pitchFamily="2" charset="0"/>
                <a:ea typeface="Open Sans" pitchFamily="2" charset="0"/>
                <a:cs typeface="Open Sans" pitchFamily="2" charset="0"/>
                <a:sym typeface="Arial"/>
              </a:rPr>
              <a:t>transformation</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of</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knowledge</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Deep </a:t>
            </a:r>
            <a:r>
              <a:rPr lang="de" sz="1100" u="none" strike="noStrike" cap="none" dirty="0" err="1">
                <a:solidFill>
                  <a:srgbClr val="000000"/>
                </a:solidFill>
                <a:latin typeface="Open Sans" pitchFamily="2" charset="0"/>
                <a:ea typeface="Open Sans" pitchFamily="2" charset="0"/>
                <a:cs typeface="Open Sans" pitchFamily="2" charset="0"/>
                <a:sym typeface="Arial"/>
              </a:rPr>
              <a:t>integration</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of</a:t>
            </a:r>
            <a:r>
              <a:rPr lang="de" sz="1100" u="none" strike="noStrike" cap="none" dirty="0">
                <a:solidFill>
                  <a:srgbClr val="000000"/>
                </a:solidFill>
                <a:latin typeface="Open Sans" pitchFamily="2" charset="0"/>
                <a:ea typeface="Open Sans" pitchFamily="2" charset="0"/>
                <a:cs typeface="Open Sans" pitchFamily="2" charset="0"/>
                <a:sym typeface="Arial"/>
              </a:rPr>
              <a:t> Software, Middleware and Infrastructure</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a:p>
            <a:pPr marL="0" marR="0" lvl="0" indent="0" algn="l" rtl="0">
              <a:lnSpc>
                <a:spcPct val="100000"/>
              </a:lnSpc>
              <a:spcBef>
                <a:spcPts val="0"/>
              </a:spcBef>
              <a:spcAft>
                <a:spcPts val="0"/>
              </a:spcAft>
              <a:buClr>
                <a:srgbClr val="000000"/>
              </a:buClr>
              <a:buSzPts val="1100"/>
              <a:buFont typeface="Arial"/>
              <a:buNone/>
            </a:pPr>
            <a:r>
              <a:rPr lang="de" sz="1100" u="none" strike="noStrike" cap="none" dirty="0">
                <a:solidFill>
                  <a:srgbClr val="000000"/>
                </a:solidFill>
                <a:latin typeface="Open Sans" pitchFamily="2" charset="0"/>
                <a:ea typeface="Open Sans" pitchFamily="2" charset="0"/>
                <a:cs typeface="Open Sans" pitchFamily="2" charset="0"/>
                <a:sym typeface="Arial"/>
              </a:rPr>
              <a:t>The </a:t>
            </a:r>
            <a:r>
              <a:rPr lang="de" sz="1100" u="none" strike="noStrike" cap="none" dirty="0" err="1">
                <a:solidFill>
                  <a:srgbClr val="000000"/>
                </a:solidFill>
                <a:latin typeface="Open Sans" pitchFamily="2" charset="0"/>
                <a:ea typeface="Open Sans" pitchFamily="2" charset="0"/>
                <a:cs typeface="Open Sans" pitchFamily="2" charset="0"/>
                <a:sym typeface="Arial"/>
              </a:rPr>
              <a:t>cultural</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aspect</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is</a:t>
            </a:r>
            <a:r>
              <a:rPr lang="de" sz="1100" u="none" strike="noStrike" cap="none" dirty="0">
                <a:solidFill>
                  <a:srgbClr val="000000"/>
                </a:solidFill>
                <a:latin typeface="Open Sans" pitchFamily="2" charset="0"/>
                <a:ea typeface="Open Sans" pitchFamily="2" charset="0"/>
                <a:cs typeface="Open Sans" pitchFamily="2" charset="0"/>
                <a:sym typeface="Arial"/>
              </a:rPr>
              <a:t> at least </a:t>
            </a:r>
            <a:r>
              <a:rPr lang="de" sz="1100" u="none" strike="noStrike" cap="none" dirty="0" err="1">
                <a:solidFill>
                  <a:srgbClr val="000000"/>
                </a:solidFill>
                <a:latin typeface="Open Sans" pitchFamily="2" charset="0"/>
                <a:ea typeface="Open Sans" pitchFamily="2" charset="0"/>
                <a:cs typeface="Open Sans" pitchFamily="2" charset="0"/>
                <a:sym typeface="Arial"/>
              </a:rPr>
              <a:t>as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important</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the</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technical</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aspect</a:t>
            </a:r>
            <a:r>
              <a:rPr lang="de" sz="1100" u="none" strike="noStrike" cap="none" dirty="0">
                <a:solidFill>
                  <a:srgbClr val="000000"/>
                </a:solidFill>
                <a:latin typeface="Open Sans" pitchFamily="2" charset="0"/>
                <a:ea typeface="Open Sans" pitchFamily="2" charset="0"/>
                <a:cs typeface="Open Sans" pitchFamily="2" charset="0"/>
                <a:sym typeface="Arial"/>
              </a:rPr>
              <a:t>!</a:t>
            </a: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384136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 sz="1100" u="none" strike="noStrike" cap="none" dirty="0" err="1">
                <a:solidFill>
                  <a:srgbClr val="000000"/>
                </a:solidFill>
                <a:latin typeface="Open Sans" pitchFamily="2" charset="0"/>
                <a:ea typeface="Open Sans" pitchFamily="2" charset="0"/>
                <a:cs typeface="Open Sans" pitchFamily="2" charset="0"/>
                <a:sym typeface="Arial"/>
              </a:rPr>
              <a:t>Automatization</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No</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SSHing</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anymore</a:t>
            </a:r>
            <a:r>
              <a:rPr lang="de" sz="1100" u="none" strike="noStrike" cap="none" dirty="0">
                <a:solidFill>
                  <a:srgbClr val="000000"/>
                </a:solidFill>
                <a:latin typeface="Open Sans" pitchFamily="2" charset="0"/>
                <a:ea typeface="Open Sans" pitchFamily="2" charset="0"/>
                <a:cs typeface="Open Sans" pitchFamily="2" charset="0"/>
                <a:sym typeface="Arial"/>
              </a:rPr>
              <a:t>!</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No</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manual</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approaches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to</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problems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Ansible</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Teraform</a:t>
            </a:r>
            <a:r>
              <a:rPr lang="de" sz="1100" u="none" strike="noStrike" cap="none" dirty="0">
                <a:solidFill>
                  <a:srgbClr val="000000"/>
                </a:solidFill>
                <a:latin typeface="Open Sans" pitchFamily="2" charset="0"/>
                <a:ea typeface="Open Sans" pitchFamily="2" charset="0"/>
                <a:cs typeface="Open Sans" pitchFamily="2" charset="0"/>
                <a:sym typeface="Arial"/>
              </a:rPr>
              <a:t> and Scripting </a:t>
            </a:r>
            <a:r>
              <a:rPr lang="de" sz="1100" u="none" strike="noStrike" cap="none" dirty="0" err="1">
                <a:solidFill>
                  <a:srgbClr val="000000"/>
                </a:solidFill>
                <a:latin typeface="Open Sans" pitchFamily="2" charset="0"/>
                <a:ea typeface="Open Sans" pitchFamily="2" charset="0"/>
                <a:cs typeface="Open Sans" pitchFamily="2" charset="0"/>
                <a:sym typeface="Arial"/>
              </a:rPr>
              <a:t>instead</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of</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classical</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administrational</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approaches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If</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something</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goes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wrong</a:t>
            </a:r>
            <a:r>
              <a:rPr lang="de" sz="1100" u="none" strike="noStrike" cap="none" dirty="0">
                <a:solidFill>
                  <a:srgbClr val="000000"/>
                </a:solidFill>
                <a:latin typeface="Open Sans" pitchFamily="2" charset="0"/>
                <a:ea typeface="Open Sans" pitchFamily="2" charset="0"/>
                <a:cs typeface="Open Sans" pitchFamily="2" charset="0"/>
                <a:sym typeface="Arial"/>
              </a:rPr>
              <a:t>: </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914400" marR="0" lvl="1"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Rollback </a:t>
            </a:r>
            <a:r>
              <a:rPr lang="de" sz="1100" u="none" strike="noStrike" cap="none" dirty="0" err="1">
                <a:solidFill>
                  <a:srgbClr val="000000"/>
                </a:solidFill>
                <a:latin typeface="Open Sans" pitchFamily="2" charset="0"/>
                <a:ea typeface="Open Sans" pitchFamily="2" charset="0"/>
                <a:cs typeface="Open Sans" pitchFamily="2" charset="0"/>
                <a:sym typeface="Arial"/>
              </a:rPr>
              <a:t>to</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the</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previous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version</a:t>
            </a:r>
            <a:r>
              <a:rPr lang="de" sz="1100" u="none" strike="noStrike" cap="none" dirty="0">
                <a:solidFill>
                  <a:srgbClr val="000000"/>
                </a:solidFill>
                <a:latin typeface="Open Sans" pitchFamily="2" charset="0"/>
                <a:ea typeface="Open Sans" pitchFamily="2" charset="0"/>
                <a:cs typeface="Open Sans" pitchFamily="2" charset="0"/>
                <a:sym typeface="Arial"/>
              </a:rPr>
              <a:t> - </a:t>
            </a:r>
            <a:r>
              <a:rPr lang="de" sz="1100" u="none" strike="noStrike" cap="none" dirty="0" err="1">
                <a:solidFill>
                  <a:srgbClr val="000000"/>
                </a:solidFill>
                <a:latin typeface="Open Sans" pitchFamily="2" charset="0"/>
                <a:ea typeface="Open Sans" pitchFamily="2" charset="0"/>
                <a:cs typeface="Open Sans" pitchFamily="2" charset="0"/>
                <a:sym typeface="Arial"/>
              </a:rPr>
              <a:t>for</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software</a:t>
            </a:r>
            <a:r>
              <a:rPr lang="de" sz="1100" u="none" strike="noStrike" cap="none" dirty="0">
                <a:solidFill>
                  <a:srgbClr val="000000"/>
                </a:solidFill>
                <a:latin typeface="Open Sans" pitchFamily="2" charset="0"/>
                <a:ea typeface="Open Sans" pitchFamily="2" charset="0"/>
                <a:cs typeface="Open Sans" pitchFamily="2" charset="0"/>
                <a:sym typeface="Arial"/>
              </a:rPr>
              <a:t> and </a:t>
            </a:r>
            <a:r>
              <a:rPr lang="de" sz="1100" u="none" strike="noStrike" cap="none" dirty="0" err="1">
                <a:solidFill>
                  <a:srgbClr val="000000"/>
                </a:solidFill>
                <a:latin typeface="Open Sans" pitchFamily="2" charset="0"/>
                <a:ea typeface="Open Sans" pitchFamily="2" charset="0"/>
                <a:cs typeface="Open Sans" pitchFamily="2" charset="0"/>
                <a:sym typeface="Arial"/>
              </a:rPr>
              <a:t>infrastructure</a:t>
            </a:r>
            <a:r>
              <a:rPr lang="de" sz="1100" u="none" strike="noStrike" cap="none" dirty="0">
                <a:solidFill>
                  <a:srgbClr val="000000"/>
                </a:solidFill>
                <a:latin typeface="Open Sans" pitchFamily="2" charset="0"/>
                <a:ea typeface="Open Sans" pitchFamily="2" charset="0"/>
                <a:cs typeface="Open Sans" pitchFamily="2" charset="0"/>
                <a:sym typeface="Arial"/>
              </a:rPr>
              <a:t>!</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914400" marR="0" lvl="1"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Download and </a:t>
            </a:r>
            <a:r>
              <a:rPr lang="de" sz="1100" u="none" strike="noStrike" cap="none" dirty="0" err="1">
                <a:solidFill>
                  <a:srgbClr val="000000"/>
                </a:solidFill>
                <a:latin typeface="Open Sans" pitchFamily="2" charset="0"/>
                <a:ea typeface="Open Sans" pitchFamily="2" charset="0"/>
                <a:cs typeface="Open Sans" pitchFamily="2" charset="0"/>
                <a:sym typeface="Arial"/>
              </a:rPr>
              <a:t>analyze</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the</a:t>
            </a:r>
            <a:r>
              <a:rPr lang="de" sz="1100" u="none" strike="noStrike" cap="none" dirty="0">
                <a:solidFill>
                  <a:srgbClr val="000000"/>
                </a:solidFill>
                <a:latin typeface="Open Sans" pitchFamily="2" charset="0"/>
                <a:ea typeface="Open Sans" pitchFamily="2" charset="0"/>
                <a:cs typeface="Open Sans" pitchFamily="2" charset="0"/>
                <a:sym typeface="Arial"/>
              </a:rPr>
              <a:t> logs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914400" marR="0" lvl="1"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Create a </a:t>
            </a:r>
            <a:r>
              <a:rPr lang="de" sz="1100" u="none" strike="noStrike" cap="none" dirty="0" err="1">
                <a:solidFill>
                  <a:srgbClr val="000000"/>
                </a:solidFill>
                <a:latin typeface="Open Sans" pitchFamily="2" charset="0"/>
                <a:ea typeface="Open Sans" pitchFamily="2" charset="0"/>
                <a:cs typeface="Open Sans" pitchFamily="2" charset="0"/>
                <a:sym typeface="Arial"/>
              </a:rPr>
              <a:t>new</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version</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914400" marR="0" lvl="1"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Deploy </a:t>
            </a:r>
            <a:r>
              <a:rPr lang="de" sz="1100" u="none" strike="noStrike" cap="none" dirty="0" err="1">
                <a:solidFill>
                  <a:srgbClr val="000000"/>
                </a:solidFill>
                <a:latin typeface="Open Sans" pitchFamily="2" charset="0"/>
                <a:ea typeface="Open Sans" pitchFamily="2" charset="0"/>
                <a:cs typeface="Open Sans" pitchFamily="2" charset="0"/>
                <a:sym typeface="Arial"/>
              </a:rPr>
              <a:t>automatically</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Reusability</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instead</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of</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one</a:t>
            </a:r>
            <a:r>
              <a:rPr lang="de" sz="1100" u="none" strike="noStrike" cap="none" dirty="0">
                <a:solidFill>
                  <a:srgbClr val="000000"/>
                </a:solidFill>
                <a:latin typeface="Open Sans" pitchFamily="2" charset="0"/>
                <a:ea typeface="Open Sans" pitchFamily="2" charset="0"/>
                <a:cs typeface="Open Sans" pitchFamily="2" charset="0"/>
                <a:sym typeface="Arial"/>
              </a:rPr>
              <a:t>-time </a:t>
            </a:r>
            <a:r>
              <a:rPr lang="de" sz="1100" u="none" strike="noStrike" cap="none" dirty="0" err="1">
                <a:solidFill>
                  <a:srgbClr val="000000"/>
                </a:solidFill>
                <a:latin typeface="Open Sans" pitchFamily="2" charset="0"/>
                <a:ea typeface="Open Sans" pitchFamily="2" charset="0"/>
                <a:cs typeface="Open Sans" pitchFamily="2" charset="0"/>
                <a:sym typeface="Arial"/>
              </a:rPr>
              <a:t>changes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Automatic</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deployments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instead</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of</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manual</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ones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Proactivity</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instead</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of</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reactivity</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Goal: </a:t>
            </a:r>
            <a:r>
              <a:rPr lang="de" sz="1100" u="none" strike="noStrike" cap="none" dirty="0" err="1">
                <a:solidFill>
                  <a:srgbClr val="000000"/>
                </a:solidFill>
                <a:latin typeface="Open Sans" pitchFamily="2" charset="0"/>
                <a:ea typeface="Open Sans" pitchFamily="2" charset="0"/>
                <a:cs typeface="Open Sans" pitchFamily="2" charset="0"/>
                <a:sym typeface="Arial"/>
              </a:rPr>
              <a:t>Automated</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Deployment</a:t>
            </a:r>
            <a:r>
              <a:rPr lang="de" sz="1100" u="none" strike="noStrike" cap="none" dirty="0">
                <a:solidFill>
                  <a:srgbClr val="000000"/>
                </a:solidFill>
                <a:latin typeface="Open Sans" pitchFamily="2" charset="0"/>
                <a:ea typeface="Open Sans" pitchFamily="2" charset="0"/>
                <a:cs typeface="Open Sans" pitchFamily="2" charset="0"/>
                <a:sym typeface="Arial"/>
              </a:rPr>
              <a:t> &amp; </a:t>
            </a:r>
            <a:r>
              <a:rPr lang="de" sz="1100" u="none" strike="noStrike" cap="none" dirty="0" err="1">
                <a:solidFill>
                  <a:srgbClr val="000000"/>
                </a:solidFill>
                <a:latin typeface="Open Sans" pitchFamily="2" charset="0"/>
                <a:ea typeface="Open Sans" pitchFamily="2" charset="0"/>
                <a:cs typeface="Open Sans" pitchFamily="2" charset="0"/>
                <a:sym typeface="Arial"/>
              </a:rPr>
              <a:t>Automated</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Operations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err="1">
                <a:solidFill>
                  <a:srgbClr val="000000"/>
                </a:solidFill>
                <a:latin typeface="Open Sans" pitchFamily="2" charset="0"/>
                <a:ea typeface="Open Sans" pitchFamily="2" charset="0"/>
                <a:cs typeface="Open Sans" pitchFamily="2" charset="0"/>
                <a:sym typeface="Arial"/>
              </a:rPr>
              <a:t>Experts</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instead</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of</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engineers</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Imagine a Robot plant </a:t>
            </a:r>
            <a:r>
              <a:rPr lang="de" sz="1100" u="none" strike="noStrike" cap="none" dirty="0" err="1">
                <a:solidFill>
                  <a:srgbClr val="000000"/>
                </a:solidFill>
                <a:latin typeface="Open Sans" pitchFamily="2" charset="0"/>
                <a:ea typeface="Open Sans" pitchFamily="2" charset="0"/>
                <a:cs typeface="Open Sans" pitchFamily="2" charset="0"/>
                <a:sym typeface="Arial"/>
              </a:rPr>
              <a:t>instead</a:t>
            </a:r>
            <a:r>
              <a:rPr lang="de" sz="1100" u="none" strike="noStrike" cap="none" dirty="0">
                <a:solidFill>
                  <a:srgbClr val="000000"/>
                </a:solidFill>
                <a:latin typeface="Open Sans" pitchFamily="2" charset="0"/>
                <a:ea typeface="Open Sans" pitchFamily="2" charset="0"/>
                <a:cs typeface="Open Sans" pitchFamily="2" charset="0"/>
                <a:sym typeface="Arial"/>
              </a:rPr>
              <a:t> a </a:t>
            </a:r>
            <a:r>
              <a:rPr lang="de" sz="1100" u="none" strike="noStrike" cap="none" dirty="0" err="1">
                <a:solidFill>
                  <a:srgbClr val="000000"/>
                </a:solidFill>
                <a:latin typeface="Open Sans" pitchFamily="2" charset="0"/>
                <a:ea typeface="Open Sans" pitchFamily="2" charset="0"/>
                <a:cs typeface="Open Sans" pitchFamily="2" charset="0"/>
                <a:sym typeface="Arial"/>
              </a:rPr>
              <a:t>manufactury</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or</a:t>
            </a:r>
            <a:r>
              <a:rPr lang="de" sz="1100" u="none" strike="noStrike" cap="none" dirty="0">
                <a:solidFill>
                  <a:srgbClr val="000000"/>
                </a:solidFill>
                <a:latin typeface="Open Sans" pitchFamily="2" charset="0"/>
                <a:ea typeface="Open Sans" pitchFamily="2" charset="0"/>
                <a:cs typeface="Open Sans" pitchFamily="2" charset="0"/>
                <a:sym typeface="Arial"/>
              </a:rPr>
              <a:t> an Assembly </a:t>
            </a:r>
            <a:r>
              <a:rPr lang="de" sz="1100" u="none" strike="noStrike" cap="none" dirty="0" err="1">
                <a:solidFill>
                  <a:srgbClr val="000000"/>
                </a:solidFill>
                <a:latin typeface="Open Sans" pitchFamily="2" charset="0"/>
                <a:ea typeface="Open Sans" pitchFamily="2" charset="0"/>
                <a:cs typeface="Open Sans" pitchFamily="2" charset="0"/>
                <a:sym typeface="Arial"/>
              </a:rPr>
              <a:t>line</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The </a:t>
            </a:r>
            <a:r>
              <a:rPr lang="de" sz="1100" u="none" strike="noStrike" cap="none" dirty="0" err="1">
                <a:solidFill>
                  <a:srgbClr val="000000"/>
                </a:solidFill>
                <a:latin typeface="Open Sans" pitchFamily="2" charset="0"/>
                <a:ea typeface="Open Sans" pitchFamily="2" charset="0"/>
                <a:cs typeface="Open Sans" pitchFamily="2" charset="0"/>
                <a:sym typeface="Arial"/>
              </a:rPr>
              <a:t>less</a:t>
            </a:r>
            <a:r>
              <a:rPr lang="de" sz="1100" u="none" strike="noStrike" cap="none" dirty="0">
                <a:solidFill>
                  <a:srgbClr val="000000"/>
                </a:solidFill>
                <a:latin typeface="Open Sans" pitchFamily="2" charset="0"/>
                <a:ea typeface="Open Sans" pitchFamily="2" charset="0"/>
                <a:cs typeface="Open Sans" pitchFamily="2" charset="0"/>
                <a:sym typeface="Arial"/>
              </a:rPr>
              <a:t> human </a:t>
            </a:r>
            <a:r>
              <a:rPr lang="de" sz="1100" u="none" strike="noStrike" cap="none" dirty="0" err="1">
                <a:solidFill>
                  <a:srgbClr val="000000"/>
                </a:solidFill>
                <a:latin typeface="Open Sans" pitchFamily="2" charset="0"/>
                <a:ea typeface="Open Sans" pitchFamily="2" charset="0"/>
                <a:cs typeface="Open Sans" pitchFamily="2" charset="0"/>
                <a:sym typeface="Arial"/>
              </a:rPr>
              <a:t>interaction</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the</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faster</a:t>
            </a:r>
            <a:r>
              <a:rPr lang="de" sz="1100" u="none" strike="noStrike" cap="none" dirty="0">
                <a:solidFill>
                  <a:srgbClr val="000000"/>
                </a:solidFill>
                <a:latin typeface="Open Sans" pitchFamily="2" charset="0"/>
                <a:ea typeface="Open Sans" pitchFamily="2" charset="0"/>
                <a:cs typeface="Open Sans" pitchFamily="2" charset="0"/>
                <a:sym typeface="Arial"/>
              </a:rPr>
              <a:t> and </a:t>
            </a:r>
            <a:r>
              <a:rPr lang="de" sz="1100" u="none" strike="noStrike" cap="none" dirty="0" err="1">
                <a:solidFill>
                  <a:srgbClr val="000000"/>
                </a:solidFill>
                <a:latin typeface="Open Sans" pitchFamily="2" charset="0"/>
                <a:ea typeface="Open Sans" pitchFamily="2" charset="0"/>
                <a:cs typeface="Open Sans" pitchFamily="2" charset="0"/>
                <a:sym typeface="Arial"/>
              </a:rPr>
              <a:t>cheaper</a:t>
            </a:r>
            <a:r>
              <a:rPr lang="de" sz="1100" u="none" strike="noStrike" cap="none" dirty="0">
                <a:solidFill>
                  <a:srgbClr val="000000"/>
                </a:solidFill>
                <a:latin typeface="Open Sans" pitchFamily="2" charset="0"/>
                <a:ea typeface="Open Sans" pitchFamily="2" charset="0"/>
                <a:cs typeface="Open Sans" pitchFamily="2" charset="0"/>
                <a:sym typeface="Arial"/>
              </a:rPr>
              <a:t> an </a:t>
            </a:r>
            <a:r>
              <a:rPr lang="de" sz="1100" u="none" strike="noStrike" cap="none" dirty="0" err="1">
                <a:solidFill>
                  <a:srgbClr val="000000"/>
                </a:solidFill>
                <a:latin typeface="Open Sans" pitchFamily="2" charset="0"/>
                <a:ea typeface="Open Sans" pitchFamily="2" charset="0"/>
                <a:cs typeface="Open Sans" pitchFamily="2" charset="0"/>
                <a:sym typeface="Arial"/>
              </a:rPr>
              <a:t>operation</a:t>
            </a:r>
            <a:r>
              <a:rPr lang="de" sz="1100" u="none" strike="noStrike" cap="none" dirty="0">
                <a:solidFill>
                  <a:srgbClr val="000000"/>
                </a:solidFill>
                <a:latin typeface="Open Sans" pitchFamily="2" charset="0"/>
                <a:ea typeface="Open Sans" pitchFamily="2" charset="0"/>
                <a:cs typeface="Open Sans" pitchFamily="2" charset="0"/>
                <a:sym typeface="Arial"/>
              </a:rPr>
              <a:t> will </a:t>
            </a:r>
            <a:r>
              <a:rPr lang="de" sz="1100" u="none" strike="noStrike" cap="none" dirty="0" err="1">
                <a:solidFill>
                  <a:srgbClr val="000000"/>
                </a:solidFill>
                <a:latin typeface="Open Sans" pitchFamily="2" charset="0"/>
                <a:ea typeface="Open Sans" pitchFamily="2" charset="0"/>
                <a:cs typeface="Open Sans" pitchFamily="2" charset="0"/>
                <a:sym typeface="Arial"/>
              </a:rPr>
              <a:t>be</a:t>
            </a:r>
            <a:endParaRPr sz="1100" u="none" strike="noStrike" cap="none" dirty="0">
              <a:solidFill>
                <a:srgbClr val="000000"/>
              </a:solidFill>
              <a:latin typeface="Open Sans" pitchFamily="2" charset="0"/>
              <a:ea typeface="Open Sans" pitchFamily="2" charset="0"/>
              <a:cs typeface="Open Sans" pitchFamily="2" charset="0"/>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de" sz="1100" u="none" strike="noStrike" cap="none" dirty="0">
                <a:solidFill>
                  <a:srgbClr val="000000"/>
                </a:solidFill>
                <a:latin typeface="Open Sans" pitchFamily="2" charset="0"/>
                <a:ea typeface="Open Sans" pitchFamily="2" charset="0"/>
                <a:cs typeface="Open Sans" pitchFamily="2" charset="0"/>
                <a:sym typeface="Arial"/>
              </a:rPr>
              <a:t>Save </a:t>
            </a:r>
            <a:r>
              <a:rPr lang="de" sz="1100" u="none" strike="noStrike" cap="none" dirty="0" err="1">
                <a:solidFill>
                  <a:srgbClr val="000000"/>
                </a:solidFill>
                <a:latin typeface="Open Sans" pitchFamily="2" charset="0"/>
                <a:ea typeface="Open Sans" pitchFamily="2" charset="0"/>
                <a:cs typeface="Open Sans" pitchFamily="2" charset="0"/>
                <a:sym typeface="Arial"/>
              </a:rPr>
              <a:t>up</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to</a:t>
            </a:r>
            <a:r>
              <a:rPr lang="de" sz="1100" u="none" strike="noStrike" cap="none" dirty="0">
                <a:solidFill>
                  <a:srgbClr val="000000"/>
                </a:solidFill>
                <a:latin typeface="Open Sans" pitchFamily="2" charset="0"/>
                <a:ea typeface="Open Sans" pitchFamily="2" charset="0"/>
                <a:cs typeface="Open Sans" pitchFamily="2" charset="0"/>
                <a:sym typeface="Arial"/>
              </a:rPr>
              <a:t> 70% </a:t>
            </a:r>
            <a:r>
              <a:rPr lang="de" sz="1100" u="none" strike="noStrike" cap="none" dirty="0" err="1">
                <a:solidFill>
                  <a:srgbClr val="000000"/>
                </a:solidFill>
                <a:latin typeface="Open Sans" pitchFamily="2" charset="0"/>
                <a:ea typeface="Open Sans" pitchFamily="2" charset="0"/>
                <a:cs typeface="Open Sans" pitchFamily="2" charset="0"/>
                <a:sym typeface="Arial"/>
              </a:rPr>
              <a:t>of</a:t>
            </a:r>
            <a:r>
              <a:rPr lang="de" sz="1100" u="none" strike="noStrike" cap="none" dirty="0">
                <a:solidFill>
                  <a:srgbClr val="000000"/>
                </a:solidFill>
                <a:latin typeface="Open Sans" pitchFamily="2" charset="0"/>
                <a:ea typeface="Open Sans" pitchFamily="2" charset="0"/>
                <a:cs typeface="Open Sans" pitchFamily="2" charset="0"/>
                <a:sym typeface="Arial"/>
              </a:rPr>
              <a:t> </a:t>
            </a:r>
            <a:r>
              <a:rPr lang="de" sz="1100" u="none" strike="noStrike" cap="none" dirty="0" err="1">
                <a:solidFill>
                  <a:srgbClr val="000000"/>
                </a:solidFill>
                <a:latin typeface="Open Sans" pitchFamily="2" charset="0"/>
                <a:ea typeface="Open Sans" pitchFamily="2" charset="0"/>
                <a:cs typeface="Open Sans" pitchFamily="2" charset="0"/>
                <a:sym typeface="Arial"/>
              </a:rPr>
              <a:t>costs</a:t>
            </a:r>
            <a:r>
              <a:rPr lang="de" sz="1100" u="none" strike="noStrike" cap="none" dirty="0">
                <a:solidFill>
                  <a:srgbClr val="000000"/>
                </a:solidFill>
                <a:latin typeface="Open Sans" pitchFamily="2" charset="0"/>
                <a:ea typeface="Open Sans" pitchFamily="2" charset="0"/>
                <a:cs typeface="Open Sans" pitchFamily="2" charset="0"/>
                <a:sym typeface="Arial"/>
              </a:rPr>
              <a:t>!</a:t>
            </a: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3802697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C12B3-849A-3FD1-A9D4-729DDB10C1C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25E784E-9CC2-8E91-E66A-9FE1AF52B642}"/>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56C4D520-C687-4387-BF61-909AC8DAD3EB}"/>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622204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655CD-78EC-6E38-4893-D9893884513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22E961E-4531-917B-4B39-13BDCE9D6668}"/>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94421939-BEA2-A363-7762-DD3DA7465C96}"/>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216447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C33E9-8B4A-EA05-2E20-90E5662A159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1799155-C002-8EAC-23AA-6E2A7B45C6D6}"/>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9B0D9B62-76AB-D592-8A0E-3CA0B09FE211}"/>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311254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a:extLst>
            <a:ext uri="{FF2B5EF4-FFF2-40B4-BE49-F238E27FC236}">
              <a16:creationId xmlns:a16="http://schemas.microsoft.com/office/drawing/2014/main" id="{A0207112-6407-5984-AA38-99937FDA6ACD}"/>
            </a:ext>
          </a:extLst>
        </p:cNvPr>
        <p:cNvGrpSpPr/>
        <p:nvPr/>
      </p:nvGrpSpPr>
      <p:grpSpPr>
        <a:xfrm>
          <a:off x="0" y="0"/>
          <a:ext cx="0" cy="0"/>
          <a:chOff x="0" y="0"/>
          <a:chExt cx="0" cy="0"/>
        </a:xfrm>
      </p:grpSpPr>
      <p:sp>
        <p:nvSpPr>
          <p:cNvPr id="61" name="Google Shape;61;p1:notes">
            <a:extLst>
              <a:ext uri="{FF2B5EF4-FFF2-40B4-BE49-F238E27FC236}">
                <a16:creationId xmlns:a16="http://schemas.microsoft.com/office/drawing/2014/main" id="{85365F2D-AA18-3CBD-4AF0-D3AA594DB9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a:extLst>
              <a:ext uri="{FF2B5EF4-FFF2-40B4-BE49-F238E27FC236}">
                <a16:creationId xmlns:a16="http://schemas.microsoft.com/office/drawing/2014/main" id="{3BFB9B58-0F08-41EA-33D6-903B1DB50ED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4267683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3987421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01E5D-54EE-6C47-A510-5398D796557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0BF33E8-E73B-4743-C38A-E3FCF0C6FA66}"/>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30D6F9A9-1FF3-2F8A-AD4A-319514F1F5DC}"/>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160006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E5F9-E948-DE97-93EB-82D7B6310F8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2DD993-61C8-FCD4-3D7F-3AACDAE6E586}"/>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E4072BBD-EF51-FF32-7294-3B558904A9A2}"/>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01631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AE1A1-13DB-F609-CED4-C54307DB17F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375E1C5-4DC5-CE1B-A03D-29598E892394}"/>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CA4124EA-823E-43A9-5A84-DBBFB50B5219}"/>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875449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92579-7E0B-BA42-67BF-410820B78A9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2B83DA8-D7E5-7574-D172-7963560E68AD}"/>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DFA7D3C8-2984-2E82-603E-9A6BF59C386C}"/>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820888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a:extLst>
            <a:ext uri="{FF2B5EF4-FFF2-40B4-BE49-F238E27FC236}">
              <a16:creationId xmlns:a16="http://schemas.microsoft.com/office/drawing/2014/main" id="{6504799A-A455-C01D-8066-16A57FB28C34}"/>
            </a:ext>
          </a:extLst>
        </p:cNvPr>
        <p:cNvGrpSpPr/>
        <p:nvPr/>
      </p:nvGrpSpPr>
      <p:grpSpPr>
        <a:xfrm>
          <a:off x="0" y="0"/>
          <a:ext cx="0" cy="0"/>
          <a:chOff x="0" y="0"/>
          <a:chExt cx="0" cy="0"/>
        </a:xfrm>
      </p:grpSpPr>
      <p:sp>
        <p:nvSpPr>
          <p:cNvPr id="61" name="Google Shape;61;p1:notes">
            <a:extLst>
              <a:ext uri="{FF2B5EF4-FFF2-40B4-BE49-F238E27FC236}">
                <a16:creationId xmlns:a16="http://schemas.microsoft.com/office/drawing/2014/main" id="{1E7C5EA9-B0F3-5AA5-1FCD-8BC86D9A2E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a:extLst>
              <a:ext uri="{FF2B5EF4-FFF2-40B4-BE49-F238E27FC236}">
                <a16:creationId xmlns:a16="http://schemas.microsoft.com/office/drawing/2014/main" id="{9DB7481C-3264-6281-E373-A9BDE925BB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215763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25A9D-507D-2291-3381-7D4E38352CE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F76B18-9E22-B73E-4456-514D88EECB44}"/>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A2300E87-E23F-F844-C400-537CF2231E1F}"/>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088914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C8E85-B8F9-E6BC-02F1-0189E4ACAA1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1D06917-F10D-09EC-0C4F-1A78EA8FA617}"/>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19731E78-A148-B059-4541-13C612AE1728}"/>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7306662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2B8E5-22B5-52F0-E810-75F108726F0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2E07061-E57D-5E8F-ACCB-58397FFE7D27}"/>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E1AF5B4B-00E0-CF02-F49B-0E3114D7EE2F}"/>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2374606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A66CD-6A3D-C6C2-F800-30EE8E8F52D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0771303-9BF9-A965-0258-037C64EC7BFE}"/>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903BD127-62EB-9217-44FB-9AB0A5F2C001}"/>
              </a:ext>
            </a:extLst>
          </p:cNvPr>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502348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16CD7-DB66-9AEF-CC56-1CB303A72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20D8B-9E65-1E8F-4462-3B33441F35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9A282A1-8D81-35BB-3D3F-942AFE2A7919}"/>
              </a:ext>
            </a:extLst>
          </p:cNvPr>
          <p:cNvSpPr>
            <a:spLocks noGrp="1"/>
          </p:cNvSpPr>
          <p:nvPr>
            <p:ph type="body" idx="1"/>
          </p:nvPr>
        </p:nvSpPr>
        <p:spPr/>
        <p:txBody>
          <a:bodyPr/>
          <a:lstStyle/>
          <a:p>
            <a:r>
              <a:rPr lang="de-DE" dirty="0" err="1">
                <a:latin typeface="Open Sans" pitchFamily="2" charset="0"/>
                <a:ea typeface="Open Sans" pitchFamily="2" charset="0"/>
                <a:cs typeface="Open Sans" pitchFamily="2" charset="0"/>
              </a:rPr>
              <a:t>credits</a:t>
            </a:r>
            <a:r>
              <a:rPr lang="de-DE" dirty="0">
                <a:latin typeface="Open Sans" pitchFamily="2" charset="0"/>
                <a:ea typeface="Open Sans" pitchFamily="2" charset="0"/>
                <a:cs typeface="Open Sans" pitchFamily="2" charset="0"/>
              </a:rPr>
              <a:t>: Google CEO Eric Schmidt </a:t>
            </a:r>
            <a:r>
              <a:rPr lang="de-DE" dirty="0" err="1">
                <a:latin typeface="Open Sans" pitchFamily="2" charset="0"/>
                <a:ea typeface="Open Sans" pitchFamily="2" charset="0"/>
                <a:cs typeface="Open Sans" pitchFamily="2" charset="0"/>
              </a:rPr>
              <a:t>introduced</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the</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term</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to</a:t>
            </a:r>
            <a:r>
              <a:rPr lang="de-DE" dirty="0">
                <a:latin typeface="Open Sans" pitchFamily="2" charset="0"/>
                <a:ea typeface="Open Sans" pitchFamily="2" charset="0"/>
                <a:cs typeface="Open Sans" pitchFamily="2" charset="0"/>
              </a:rPr>
              <a:t> an </a:t>
            </a:r>
            <a:r>
              <a:rPr lang="de-DE" dirty="0" err="1">
                <a:latin typeface="Open Sans" pitchFamily="2" charset="0"/>
                <a:ea typeface="Open Sans" pitchFamily="2" charset="0"/>
                <a:cs typeface="Open Sans" pitchFamily="2" charset="0"/>
              </a:rPr>
              <a:t>industry</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conference</a:t>
            </a:r>
            <a:endParaRPr lang="de-DE" dirty="0">
              <a:latin typeface="Open Sans" pitchFamily="2"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9E24FDA2-3F6D-80F6-619D-856F7218ACE0}"/>
              </a:ext>
            </a:extLst>
          </p:cNvPr>
          <p:cNvSpPr>
            <a:spLocks noGrp="1"/>
          </p:cNvSpPr>
          <p:nvPr>
            <p:ph type="sldNum" sz="quarter" idx="5"/>
          </p:nvPr>
        </p:nvSpPr>
        <p:spPr/>
        <p:txBody>
          <a:bodyPr/>
          <a:lstStyle/>
          <a:p>
            <a:fld id="{E0619254-57A2-1F45-BFE9-5C062045E740}" type="slidenum">
              <a:rPr lang="de-DE" smtClean="0">
                <a:latin typeface="Open Sans" pitchFamily="2" charset="0"/>
                <a:ea typeface="Open Sans" pitchFamily="2" charset="0"/>
                <a:cs typeface="Open Sans" pitchFamily="2" charset="0"/>
              </a:rPr>
              <a:t>50</a:t>
            </a:fld>
            <a:endParaRPr lang="de-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248488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a:latin typeface="Open Sans" pitchFamily="2" charset="0"/>
                <a:ea typeface="Open Sans" pitchFamily="2" charset="0"/>
                <a:cs typeface="Open Sans" pitchFamily="2" charset="0"/>
              </a:rPr>
              <a:t>95% aller AWS-Kunden beklagen lt. einer Gartner-Studie zu hohe Infrastrukturkosten nach einem Jahr...</a:t>
            </a:r>
          </a:p>
        </p:txBody>
      </p:sp>
    </p:spTree>
    <p:extLst>
      <p:ext uri="{BB962C8B-B14F-4D97-AF65-F5344CB8AC3E}">
        <p14:creationId xmlns:p14="http://schemas.microsoft.com/office/powerpoint/2010/main" val="4280681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a:extLst>
            <a:ext uri="{FF2B5EF4-FFF2-40B4-BE49-F238E27FC236}">
              <a16:creationId xmlns:a16="http://schemas.microsoft.com/office/drawing/2014/main" id="{593D0866-B5A0-9F13-6E6C-6C98A50E0821}"/>
            </a:ext>
          </a:extLst>
        </p:cNvPr>
        <p:cNvGrpSpPr/>
        <p:nvPr/>
      </p:nvGrpSpPr>
      <p:grpSpPr>
        <a:xfrm>
          <a:off x="0" y="0"/>
          <a:ext cx="0" cy="0"/>
          <a:chOff x="0" y="0"/>
          <a:chExt cx="0" cy="0"/>
        </a:xfrm>
      </p:grpSpPr>
      <p:sp>
        <p:nvSpPr>
          <p:cNvPr id="61" name="Google Shape;61;p1:notes">
            <a:extLst>
              <a:ext uri="{FF2B5EF4-FFF2-40B4-BE49-F238E27FC236}">
                <a16:creationId xmlns:a16="http://schemas.microsoft.com/office/drawing/2014/main" id="{230BF518-115B-D6C1-CFCA-E22B72D8FE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a:extLst>
              <a:ext uri="{FF2B5EF4-FFF2-40B4-BE49-F238E27FC236}">
                <a16:creationId xmlns:a16="http://schemas.microsoft.com/office/drawing/2014/main" id="{126484F3-CB59-E489-EB04-6C15DC29E0D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633199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de" sz="1100" u="none" strike="noStrike" cap="none" dirty="0" err="1">
                <a:solidFill>
                  <a:srgbClr val="00519E"/>
                </a:solidFill>
                <a:latin typeface="Open Sans" pitchFamily="2" charset="0"/>
                <a:ea typeface="Open Sans" pitchFamily="2" charset="0"/>
                <a:cs typeface="Open Sans" pitchFamily="2" charset="0"/>
                <a:sym typeface="Arial"/>
              </a:rPr>
              <a:t>Historically</a:t>
            </a:r>
            <a:r>
              <a:rPr lang="de" sz="1100" u="none" strike="noStrike" cap="none" dirty="0">
                <a:solidFill>
                  <a:srgbClr val="00519E"/>
                </a:solidFill>
                <a:latin typeface="Open Sans" pitchFamily="2" charset="0"/>
                <a:ea typeface="Open Sans" pitchFamily="2" charset="0"/>
                <a:cs typeface="Open Sans" pitchFamily="2" charset="0"/>
                <a:sym typeface="Arial"/>
              </a:rPr>
              <a:t> </a:t>
            </a:r>
            <a:r>
              <a:rPr lang="de" sz="1100" u="none" strike="noStrike" cap="none" dirty="0" err="1">
                <a:solidFill>
                  <a:srgbClr val="00519E"/>
                </a:solidFill>
                <a:latin typeface="Open Sans" pitchFamily="2" charset="0"/>
                <a:ea typeface="Open Sans" pitchFamily="2" charset="0"/>
                <a:cs typeface="Open Sans" pitchFamily="2" charset="0"/>
                <a:sym typeface="Arial"/>
              </a:rPr>
              <a:t>grown</a:t>
            </a:r>
            <a:endParaRPr sz="1100" u="none" strike="noStrike" cap="none" dirty="0">
              <a:solidFill>
                <a:srgbClr val="00519E"/>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400"/>
              </a:spcBef>
              <a:spcAft>
                <a:spcPts val="0"/>
              </a:spcAft>
              <a:buClr>
                <a:schemeClr val="dk2"/>
              </a:buClr>
              <a:buSzPts val="1800"/>
              <a:buFont typeface="Trebuchet MS"/>
              <a:buChar char="●"/>
            </a:pPr>
            <a:r>
              <a:rPr lang="de" sz="1100" u="none" strike="noStrike" cap="none" dirty="0">
                <a:solidFill>
                  <a:srgbClr val="4B4B4B"/>
                </a:solidFill>
                <a:latin typeface="Open Sans" pitchFamily="2" charset="0"/>
                <a:ea typeface="Open Sans" pitchFamily="2" charset="0"/>
                <a:cs typeface="Open Sans" pitchFamily="2" charset="0"/>
                <a:sym typeface="Arial"/>
              </a:rPr>
              <a:t>Old Technologies</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0"/>
              </a:spcBef>
              <a:spcAft>
                <a:spcPts val="0"/>
              </a:spcAft>
              <a:buClr>
                <a:srgbClr val="4B4B4B"/>
              </a:buClr>
              <a:buSzPts val="1800"/>
              <a:buFont typeface="Trebuchet MS"/>
              <a:buChar char="●"/>
            </a:pPr>
            <a:r>
              <a:rPr lang="de" sz="1100" u="none" strike="noStrike" cap="none" dirty="0">
                <a:solidFill>
                  <a:srgbClr val="4B4B4B"/>
                </a:solidFill>
                <a:latin typeface="Open Sans" pitchFamily="2" charset="0"/>
                <a:ea typeface="Open Sans" pitchFamily="2" charset="0"/>
                <a:cs typeface="Open Sans" pitchFamily="2" charset="0"/>
                <a:sym typeface="Arial"/>
              </a:rPr>
              <a:t>Old </a:t>
            </a:r>
            <a:r>
              <a:rPr lang="de" sz="1100" u="none" strike="noStrike" cap="none" dirty="0" err="1">
                <a:solidFill>
                  <a:srgbClr val="4B4B4B"/>
                </a:solidFill>
                <a:latin typeface="Open Sans" pitchFamily="2" charset="0"/>
                <a:ea typeface="Open Sans" pitchFamily="2" charset="0"/>
                <a:cs typeface="Open Sans" pitchFamily="2" charset="0"/>
                <a:sym typeface="Arial"/>
              </a:rPr>
              <a:t>Approaches</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0"/>
              </a:spcBef>
              <a:spcAft>
                <a:spcPts val="0"/>
              </a:spcAft>
              <a:buClr>
                <a:schemeClr val="dk2"/>
              </a:buClr>
              <a:buSzPts val="1800"/>
              <a:buFont typeface="Trebuchet MS"/>
              <a:buChar char="●"/>
            </a:pPr>
            <a:r>
              <a:rPr lang="de" sz="1100" u="none" strike="noStrike" cap="none" dirty="0">
                <a:solidFill>
                  <a:schemeClr val="dk1"/>
                </a:solidFill>
                <a:latin typeface="Open Sans" pitchFamily="2" charset="0"/>
                <a:ea typeface="Open Sans" pitchFamily="2" charset="0"/>
                <a:cs typeface="Open Sans" pitchFamily="2" charset="0"/>
                <a:sym typeface="Arial"/>
              </a:rPr>
              <a:t>Hard </a:t>
            </a:r>
            <a:r>
              <a:rPr lang="de" sz="1100" u="none" strike="noStrike" cap="none" dirty="0" err="1">
                <a:solidFill>
                  <a:schemeClr val="dk1"/>
                </a:solidFill>
                <a:latin typeface="Open Sans" pitchFamily="2" charset="0"/>
                <a:ea typeface="Open Sans" pitchFamily="2" charset="0"/>
                <a:cs typeface="Open Sans" pitchFamily="2" charset="0"/>
                <a:sym typeface="Arial"/>
              </a:rPr>
              <a:t>to</a:t>
            </a:r>
            <a:r>
              <a:rPr lang="de" sz="1100" u="none" strike="noStrike" cap="none" dirty="0">
                <a:solidFill>
                  <a:schemeClr val="dk1"/>
                </a:solidFill>
                <a:latin typeface="Open Sans" pitchFamily="2" charset="0"/>
                <a:ea typeface="Open Sans" pitchFamily="2" charset="0"/>
                <a:cs typeface="Open Sans" pitchFamily="2" charset="0"/>
                <a:sym typeface="Arial"/>
              </a:rPr>
              <a:t> </a:t>
            </a:r>
            <a:r>
              <a:rPr lang="de" sz="1100" u="none" strike="noStrike" cap="none" dirty="0" err="1">
                <a:solidFill>
                  <a:schemeClr val="dk1"/>
                </a:solidFill>
                <a:latin typeface="Open Sans" pitchFamily="2" charset="0"/>
                <a:ea typeface="Open Sans" pitchFamily="2" charset="0"/>
                <a:cs typeface="Open Sans" pitchFamily="2" charset="0"/>
                <a:sym typeface="Arial"/>
              </a:rPr>
              <a:t>modernize</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0"/>
              </a:spcBef>
              <a:spcAft>
                <a:spcPts val="0"/>
              </a:spcAft>
              <a:buClr>
                <a:schemeClr val="dk2"/>
              </a:buClr>
              <a:buSzPts val="1800"/>
              <a:buFont typeface="Trebuchet MS"/>
              <a:buChar char="●"/>
            </a:pPr>
            <a:r>
              <a:rPr lang="de" sz="1100" u="none" strike="noStrike" cap="none" dirty="0" err="1">
                <a:solidFill>
                  <a:schemeClr val="dk1"/>
                </a:solidFill>
                <a:latin typeface="Open Sans" pitchFamily="2" charset="0"/>
                <a:ea typeface="Open Sans" pitchFamily="2" charset="0"/>
                <a:cs typeface="Open Sans" pitchFamily="2" charset="0"/>
                <a:sym typeface="Arial"/>
              </a:rPr>
              <a:t>Maintainability</a:t>
            </a:r>
            <a:r>
              <a:rPr lang="de" sz="1100" u="none" strike="noStrike" cap="none" dirty="0">
                <a:solidFill>
                  <a:schemeClr val="dk1"/>
                </a:solidFill>
                <a:latin typeface="Open Sans" pitchFamily="2" charset="0"/>
                <a:ea typeface="Open Sans" pitchFamily="2" charset="0"/>
                <a:cs typeface="Open Sans" pitchFamily="2" charset="0"/>
                <a:sym typeface="Arial"/>
              </a:rPr>
              <a:t>?</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0"/>
              </a:spcBef>
              <a:spcAft>
                <a:spcPts val="0"/>
              </a:spcAft>
              <a:buClr>
                <a:schemeClr val="dk2"/>
              </a:buClr>
              <a:buSzPts val="1800"/>
              <a:buFont typeface="Trebuchet MS"/>
              <a:buChar char="●"/>
            </a:pPr>
            <a:r>
              <a:rPr lang="de" sz="1100" u="none" strike="noStrike" cap="none" dirty="0" err="1">
                <a:solidFill>
                  <a:schemeClr val="dk1"/>
                </a:solidFill>
                <a:latin typeface="Open Sans" pitchFamily="2" charset="0"/>
                <a:ea typeface="Open Sans" pitchFamily="2" charset="0"/>
                <a:cs typeface="Open Sans" pitchFamily="2" charset="0"/>
                <a:sym typeface="Arial"/>
              </a:rPr>
              <a:t>Scalability</a:t>
            </a:r>
            <a:r>
              <a:rPr lang="de" sz="1100" u="none" strike="noStrike" cap="none" dirty="0">
                <a:solidFill>
                  <a:srgbClr val="4B4B4B"/>
                </a:solidFill>
                <a:latin typeface="Open Sans" pitchFamily="2" charset="0"/>
                <a:ea typeface="Open Sans" pitchFamily="2" charset="0"/>
                <a:cs typeface="Open Sans" pitchFamily="2" charset="0"/>
                <a:sym typeface="Arial"/>
              </a:rPr>
              <a:t>?</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0" marR="0" lvl="0" indent="0" algn="l" rtl="0">
              <a:lnSpc>
                <a:spcPct val="115000"/>
              </a:lnSpc>
              <a:spcBef>
                <a:spcPts val="400"/>
              </a:spcBef>
              <a:spcAft>
                <a:spcPts val="0"/>
              </a:spcAft>
              <a:buClr>
                <a:srgbClr val="000000"/>
              </a:buClr>
              <a:buSzPts val="1100"/>
              <a:buFont typeface="Arial"/>
              <a:buNone/>
            </a:pPr>
            <a:endParaRPr sz="1100" u="none" strike="noStrike" cap="none" dirty="0">
              <a:solidFill>
                <a:srgbClr val="00519E"/>
              </a:solidFill>
              <a:latin typeface="Open Sans" pitchFamily="2" charset="0"/>
              <a:ea typeface="Open Sans" pitchFamily="2" charset="0"/>
              <a:cs typeface="Open Sans" pitchFamily="2" charset="0"/>
              <a:sym typeface="Arial"/>
            </a:endParaRPr>
          </a:p>
          <a:p>
            <a:pPr marL="0" marR="0" lvl="0" indent="0" algn="l" rtl="0">
              <a:lnSpc>
                <a:spcPct val="115000"/>
              </a:lnSpc>
              <a:spcBef>
                <a:spcPts val="400"/>
              </a:spcBef>
              <a:spcAft>
                <a:spcPts val="0"/>
              </a:spcAft>
              <a:buClr>
                <a:srgbClr val="000000"/>
              </a:buClr>
              <a:buSzPts val="1100"/>
              <a:buFont typeface="Arial"/>
              <a:buNone/>
            </a:pPr>
            <a:r>
              <a:rPr lang="de" sz="1100" u="none" strike="noStrike" cap="none" dirty="0" err="1">
                <a:solidFill>
                  <a:srgbClr val="00519E"/>
                </a:solidFill>
                <a:latin typeface="Open Sans" pitchFamily="2" charset="0"/>
                <a:ea typeface="Open Sans" pitchFamily="2" charset="0"/>
                <a:cs typeface="Open Sans" pitchFamily="2" charset="0"/>
                <a:sym typeface="Arial"/>
              </a:rPr>
              <a:t>Typical</a:t>
            </a:r>
            <a:r>
              <a:rPr lang="de" sz="1100" u="none" strike="noStrike" cap="none" dirty="0">
                <a:solidFill>
                  <a:srgbClr val="00519E"/>
                </a:solidFill>
                <a:latin typeface="Open Sans" pitchFamily="2" charset="0"/>
                <a:ea typeface="Open Sans" pitchFamily="2" charset="0"/>
                <a:cs typeface="Open Sans" pitchFamily="2" charset="0"/>
                <a:sym typeface="Arial"/>
              </a:rPr>
              <a:t> </a:t>
            </a:r>
            <a:r>
              <a:rPr lang="de" sz="1100" u="none" strike="noStrike" cap="none" dirty="0" err="1">
                <a:solidFill>
                  <a:srgbClr val="00519E"/>
                </a:solidFill>
                <a:latin typeface="Open Sans" pitchFamily="2" charset="0"/>
                <a:ea typeface="Open Sans" pitchFamily="2" charset="0"/>
                <a:cs typeface="Open Sans" pitchFamily="2" charset="0"/>
                <a:sym typeface="Arial"/>
              </a:rPr>
              <a:t>approaches</a:t>
            </a:r>
            <a:endParaRPr sz="1100" u="none" strike="noStrike" cap="none" dirty="0">
              <a:solidFill>
                <a:srgbClr val="00519E"/>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400"/>
              </a:spcBef>
              <a:spcAft>
                <a:spcPts val="0"/>
              </a:spcAft>
              <a:buClr>
                <a:schemeClr val="dk2"/>
              </a:buClr>
              <a:buSzPts val="1800"/>
              <a:buFont typeface="Trebuchet MS"/>
              <a:buChar char="●"/>
            </a:pPr>
            <a:r>
              <a:rPr lang="de" sz="1100" u="none" strike="noStrike" cap="none" dirty="0">
                <a:solidFill>
                  <a:schemeClr val="dk1"/>
                </a:solidFill>
                <a:latin typeface="Open Sans" pitchFamily="2" charset="0"/>
                <a:ea typeface="Open Sans" pitchFamily="2" charset="0"/>
                <a:cs typeface="Open Sans" pitchFamily="2" charset="0"/>
                <a:sym typeface="Arial"/>
              </a:rPr>
              <a:t>Hard </a:t>
            </a:r>
            <a:r>
              <a:rPr lang="de" sz="1100" u="none" strike="noStrike" cap="none" dirty="0" err="1">
                <a:solidFill>
                  <a:schemeClr val="dk1"/>
                </a:solidFill>
                <a:latin typeface="Open Sans" pitchFamily="2" charset="0"/>
                <a:ea typeface="Open Sans" pitchFamily="2" charset="0"/>
                <a:cs typeface="Open Sans" pitchFamily="2" charset="0"/>
                <a:sym typeface="Arial"/>
              </a:rPr>
              <a:t>coded</a:t>
            </a:r>
            <a:r>
              <a:rPr lang="de" sz="1100" u="none" strike="noStrike" cap="none" dirty="0">
                <a:solidFill>
                  <a:schemeClr val="dk1"/>
                </a:solidFill>
                <a:latin typeface="Open Sans" pitchFamily="2" charset="0"/>
                <a:ea typeface="Open Sans" pitchFamily="2" charset="0"/>
                <a:cs typeface="Open Sans" pitchFamily="2" charset="0"/>
                <a:sym typeface="Arial"/>
              </a:rPr>
              <a:t> </a:t>
            </a:r>
            <a:r>
              <a:rPr lang="de" sz="1100" u="none" strike="noStrike" cap="none" dirty="0" err="1">
                <a:solidFill>
                  <a:schemeClr val="dk1"/>
                </a:solidFill>
                <a:latin typeface="Open Sans" pitchFamily="2" charset="0"/>
                <a:ea typeface="Open Sans" pitchFamily="2" charset="0"/>
                <a:cs typeface="Open Sans" pitchFamily="2" charset="0"/>
                <a:sym typeface="Arial"/>
              </a:rPr>
              <a:t>relationships</a:t>
            </a:r>
            <a:r>
              <a:rPr lang="de" sz="1100" u="none" strike="noStrike" cap="none" dirty="0">
                <a:solidFill>
                  <a:schemeClr val="dk1"/>
                </a:solidFill>
                <a:latin typeface="Open Sans" pitchFamily="2" charset="0"/>
                <a:ea typeface="Open Sans" pitchFamily="2" charset="0"/>
                <a:cs typeface="Open Sans" pitchFamily="2" charset="0"/>
                <a:sym typeface="Arial"/>
              </a:rPr>
              <a:t> </a:t>
            </a:r>
            <a:r>
              <a:rPr lang="de" sz="1100" u="none" strike="noStrike" cap="none" dirty="0" err="1">
                <a:solidFill>
                  <a:schemeClr val="dk1"/>
                </a:solidFill>
                <a:latin typeface="Open Sans" pitchFamily="2" charset="0"/>
                <a:ea typeface="Open Sans" pitchFamily="2" charset="0"/>
                <a:cs typeface="Open Sans" pitchFamily="2" charset="0"/>
                <a:sym typeface="Arial"/>
              </a:rPr>
              <a:t>between</a:t>
            </a:r>
            <a:r>
              <a:rPr lang="de" sz="1100" u="none" strike="noStrike" cap="none" dirty="0">
                <a:solidFill>
                  <a:schemeClr val="dk1"/>
                </a:solidFill>
                <a:latin typeface="Open Sans" pitchFamily="2" charset="0"/>
                <a:ea typeface="Open Sans" pitchFamily="2" charset="0"/>
                <a:cs typeface="Open Sans" pitchFamily="2" charset="0"/>
                <a:sym typeface="Arial"/>
              </a:rPr>
              <a:t> </a:t>
            </a:r>
            <a:r>
              <a:rPr lang="de" sz="1100" u="none" strike="noStrike" cap="none" dirty="0" err="1">
                <a:solidFill>
                  <a:schemeClr val="dk1"/>
                </a:solidFill>
                <a:latin typeface="Open Sans" pitchFamily="2" charset="0"/>
                <a:ea typeface="Open Sans" pitchFamily="2" charset="0"/>
                <a:cs typeface="Open Sans" pitchFamily="2" charset="0"/>
                <a:sym typeface="Arial"/>
              </a:rPr>
              <a:t>components</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0"/>
              </a:spcBef>
              <a:spcAft>
                <a:spcPts val="0"/>
              </a:spcAft>
              <a:buClr>
                <a:schemeClr val="dk2"/>
              </a:buClr>
              <a:buSzPts val="1800"/>
              <a:buFont typeface="Trebuchet MS"/>
              <a:buChar char="●"/>
            </a:pPr>
            <a:r>
              <a:rPr lang="de" sz="1100" u="none" strike="noStrike" cap="none" dirty="0" err="1">
                <a:solidFill>
                  <a:schemeClr val="dk1"/>
                </a:solidFill>
                <a:latin typeface="Open Sans" pitchFamily="2" charset="0"/>
                <a:ea typeface="Open Sans" pitchFamily="2" charset="0"/>
                <a:cs typeface="Open Sans" pitchFamily="2" charset="0"/>
                <a:sym typeface="Arial"/>
              </a:rPr>
              <a:t>No</a:t>
            </a:r>
            <a:r>
              <a:rPr lang="de" sz="1100" u="none" strike="noStrike" cap="none" dirty="0">
                <a:solidFill>
                  <a:schemeClr val="dk1"/>
                </a:solidFill>
                <a:latin typeface="Open Sans" pitchFamily="2" charset="0"/>
                <a:ea typeface="Open Sans" pitchFamily="2" charset="0"/>
                <a:cs typeface="Open Sans" pitchFamily="2" charset="0"/>
                <a:sym typeface="Arial"/>
              </a:rPr>
              <a:t> </a:t>
            </a:r>
            <a:r>
              <a:rPr lang="de" sz="1100" u="none" strike="noStrike" cap="none" dirty="0" err="1">
                <a:solidFill>
                  <a:schemeClr val="dk1"/>
                </a:solidFill>
                <a:latin typeface="Open Sans" pitchFamily="2" charset="0"/>
                <a:ea typeface="Open Sans" pitchFamily="2" charset="0"/>
                <a:cs typeface="Open Sans" pitchFamily="2" charset="0"/>
                <a:sym typeface="Arial"/>
              </a:rPr>
              <a:t>borders</a:t>
            </a:r>
            <a:r>
              <a:rPr lang="de" sz="1100" u="none" strike="noStrike" cap="none" dirty="0">
                <a:solidFill>
                  <a:schemeClr val="dk1"/>
                </a:solidFill>
                <a:latin typeface="Open Sans" pitchFamily="2" charset="0"/>
                <a:ea typeface="Open Sans" pitchFamily="2" charset="0"/>
                <a:cs typeface="Open Sans" pitchFamily="2" charset="0"/>
                <a:sym typeface="Arial"/>
              </a:rPr>
              <a:t> </a:t>
            </a:r>
            <a:r>
              <a:rPr lang="de" sz="1100" u="none" strike="noStrike" cap="none" dirty="0" err="1">
                <a:solidFill>
                  <a:schemeClr val="dk1"/>
                </a:solidFill>
                <a:latin typeface="Open Sans" pitchFamily="2" charset="0"/>
                <a:ea typeface="Open Sans" pitchFamily="2" charset="0"/>
                <a:cs typeface="Open Sans" pitchFamily="2" charset="0"/>
                <a:sym typeface="Arial"/>
              </a:rPr>
              <a:t>between</a:t>
            </a:r>
            <a:r>
              <a:rPr lang="de" sz="1100" u="none" strike="noStrike" cap="none" dirty="0">
                <a:solidFill>
                  <a:schemeClr val="dk1"/>
                </a:solidFill>
                <a:latin typeface="Open Sans" pitchFamily="2" charset="0"/>
                <a:ea typeface="Open Sans" pitchFamily="2" charset="0"/>
                <a:cs typeface="Open Sans" pitchFamily="2" charset="0"/>
                <a:sym typeface="Arial"/>
              </a:rPr>
              <a:t> </a:t>
            </a:r>
            <a:r>
              <a:rPr lang="de" sz="1100" u="none" strike="noStrike" cap="none" dirty="0" err="1">
                <a:solidFill>
                  <a:schemeClr val="dk1"/>
                </a:solidFill>
                <a:latin typeface="Open Sans" pitchFamily="2" charset="0"/>
                <a:ea typeface="Open Sans" pitchFamily="2" charset="0"/>
                <a:cs typeface="Open Sans" pitchFamily="2" charset="0"/>
                <a:sym typeface="Arial"/>
              </a:rPr>
              <a:t>domains</a:t>
            </a:r>
            <a:r>
              <a:rPr lang="de" sz="1100" u="none" strike="noStrike" cap="none" dirty="0">
                <a:solidFill>
                  <a:schemeClr val="dk1"/>
                </a:solidFill>
                <a:latin typeface="Open Sans" pitchFamily="2" charset="0"/>
                <a:ea typeface="Open Sans" pitchFamily="2" charset="0"/>
                <a:cs typeface="Open Sans" pitchFamily="2" charset="0"/>
                <a:sym typeface="Arial"/>
              </a:rPr>
              <a:t> and </a:t>
            </a:r>
            <a:r>
              <a:rPr lang="de" sz="1100" u="none" strike="noStrike" cap="none" dirty="0" err="1">
                <a:solidFill>
                  <a:schemeClr val="dk1"/>
                </a:solidFill>
                <a:latin typeface="Open Sans" pitchFamily="2" charset="0"/>
                <a:ea typeface="Open Sans" pitchFamily="2" charset="0"/>
                <a:cs typeface="Open Sans" pitchFamily="2" charset="0"/>
                <a:sym typeface="Arial"/>
              </a:rPr>
              <a:t>functionalities</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0"/>
              </a:spcBef>
              <a:spcAft>
                <a:spcPts val="0"/>
              </a:spcAft>
              <a:buClr>
                <a:schemeClr val="dk2"/>
              </a:buClr>
              <a:buSzPts val="1800"/>
              <a:buFont typeface="Trebuchet MS"/>
              <a:buChar char="●"/>
            </a:pPr>
            <a:r>
              <a:rPr lang="de" sz="1100" u="none" strike="noStrike" cap="none" dirty="0">
                <a:solidFill>
                  <a:srgbClr val="4B4B4B"/>
                </a:solidFill>
                <a:latin typeface="Open Sans" pitchFamily="2" charset="0"/>
                <a:ea typeface="Open Sans" pitchFamily="2" charset="0"/>
                <a:cs typeface="Open Sans" pitchFamily="2" charset="0"/>
                <a:sym typeface="Arial"/>
              </a:rPr>
              <a:t>„All in </a:t>
            </a:r>
            <a:r>
              <a:rPr lang="de" sz="1100" u="none" strike="noStrike" cap="none" dirty="0" err="1">
                <a:solidFill>
                  <a:srgbClr val="4B4B4B"/>
                </a:solidFill>
                <a:latin typeface="Open Sans" pitchFamily="2" charset="0"/>
                <a:ea typeface="Open Sans" pitchFamily="2" charset="0"/>
                <a:cs typeface="Open Sans" pitchFamily="2" charset="0"/>
                <a:sym typeface="Arial"/>
              </a:rPr>
              <a:t>One</a:t>
            </a:r>
            <a:r>
              <a:rPr lang="de" sz="1100" u="none" strike="noStrike" cap="none" dirty="0">
                <a:solidFill>
                  <a:srgbClr val="4B4B4B"/>
                </a:solidFill>
                <a:latin typeface="Open Sans" pitchFamily="2" charset="0"/>
                <a:ea typeface="Open Sans" pitchFamily="2" charset="0"/>
                <a:cs typeface="Open Sans" pitchFamily="2" charset="0"/>
                <a:sym typeface="Arial"/>
              </a:rPr>
              <a:t>“-Approach</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0" marR="0" lvl="0" indent="0" algn="l" rtl="0">
              <a:lnSpc>
                <a:spcPct val="115000"/>
              </a:lnSpc>
              <a:spcBef>
                <a:spcPts val="400"/>
              </a:spcBef>
              <a:spcAft>
                <a:spcPts val="0"/>
              </a:spcAft>
              <a:buClr>
                <a:srgbClr val="000000"/>
              </a:buClr>
              <a:buSzPts val="1100"/>
              <a:buFont typeface="Arial"/>
              <a:buNone/>
            </a:pPr>
            <a:endParaRPr sz="1100" u="none" strike="noStrike" cap="none" dirty="0">
              <a:solidFill>
                <a:schemeClr val="dk1"/>
              </a:solidFill>
              <a:latin typeface="Open Sans" pitchFamily="2" charset="0"/>
              <a:ea typeface="Open Sans" pitchFamily="2" charset="0"/>
              <a:cs typeface="Open Sans" pitchFamily="2" charset="0"/>
              <a:sym typeface="Arial"/>
            </a:endParaRPr>
          </a:p>
          <a:p>
            <a:pPr marL="0" marR="0" lvl="0" indent="0" algn="l" rtl="0">
              <a:lnSpc>
                <a:spcPct val="115000"/>
              </a:lnSpc>
              <a:spcBef>
                <a:spcPts val="400"/>
              </a:spcBef>
              <a:spcAft>
                <a:spcPts val="0"/>
              </a:spcAft>
              <a:buClr>
                <a:srgbClr val="000000"/>
              </a:buClr>
              <a:buSzPts val="1100"/>
              <a:buFont typeface="Arial"/>
              <a:buNone/>
            </a:pPr>
            <a:r>
              <a:rPr lang="de" sz="1100" u="none" strike="noStrike" cap="none" dirty="0" err="1">
                <a:solidFill>
                  <a:schemeClr val="dk1"/>
                </a:solidFill>
                <a:latin typeface="Open Sans" pitchFamily="2" charset="0"/>
                <a:ea typeface="Open Sans" pitchFamily="2" charset="0"/>
                <a:cs typeface="Open Sans" pitchFamily="2" charset="0"/>
                <a:sym typeface="Arial"/>
              </a:rPr>
              <a:t>Usually</a:t>
            </a:r>
            <a:r>
              <a:rPr lang="de" sz="1100" u="none" strike="noStrike" cap="none" dirty="0">
                <a:solidFill>
                  <a:schemeClr val="dk1"/>
                </a:solidFill>
                <a:latin typeface="Open Sans" pitchFamily="2" charset="0"/>
                <a:ea typeface="Open Sans" pitchFamily="2" charset="0"/>
                <a:cs typeface="Open Sans" pitchFamily="2" charset="0"/>
                <a:sym typeface="Arial"/>
              </a:rPr>
              <a:t>...</a:t>
            </a:r>
            <a:endParaRPr sz="1100" u="none" strike="noStrike" cap="none" dirty="0">
              <a:solidFill>
                <a:schemeClr val="dk1"/>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400"/>
              </a:spcBef>
              <a:spcAft>
                <a:spcPts val="0"/>
              </a:spcAft>
              <a:buClr>
                <a:schemeClr val="dk2"/>
              </a:buClr>
              <a:buSzPts val="1800"/>
              <a:buFont typeface="Trebuchet MS"/>
              <a:buChar char="●"/>
            </a:pPr>
            <a:r>
              <a:rPr lang="de" sz="1100" u="none" strike="noStrike" cap="none" dirty="0" err="1">
                <a:solidFill>
                  <a:srgbClr val="4B4B4B"/>
                </a:solidFill>
                <a:latin typeface="Open Sans" pitchFamily="2" charset="0"/>
                <a:ea typeface="Open Sans" pitchFamily="2" charset="0"/>
                <a:cs typeface="Open Sans" pitchFamily="2" charset="0"/>
                <a:sym typeface="Arial"/>
              </a:rPr>
              <a:t>Huge</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0"/>
              </a:spcBef>
              <a:spcAft>
                <a:spcPts val="0"/>
              </a:spcAft>
              <a:buClr>
                <a:schemeClr val="dk2"/>
              </a:buClr>
              <a:buSzPts val="1800"/>
              <a:buFont typeface="Trebuchet MS"/>
              <a:buChar char="●"/>
            </a:pPr>
            <a:r>
              <a:rPr lang="de" sz="1100" u="none" strike="noStrike" cap="none" dirty="0" err="1">
                <a:solidFill>
                  <a:schemeClr val="dk1"/>
                </a:solidFill>
                <a:latin typeface="Open Sans" pitchFamily="2" charset="0"/>
                <a:ea typeface="Open Sans" pitchFamily="2" charset="0"/>
                <a:cs typeface="Open Sans" pitchFamily="2" charset="0"/>
                <a:sym typeface="Arial"/>
              </a:rPr>
              <a:t>Monolithic</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0"/>
              </a:spcBef>
              <a:spcAft>
                <a:spcPts val="0"/>
              </a:spcAft>
              <a:buClr>
                <a:schemeClr val="dk2"/>
              </a:buClr>
              <a:buSzPts val="1800"/>
              <a:buFont typeface="Trebuchet MS"/>
              <a:buChar char="●"/>
            </a:pPr>
            <a:r>
              <a:rPr lang="de" sz="1100" u="none" strike="noStrike" cap="none" dirty="0">
                <a:solidFill>
                  <a:schemeClr val="dk1"/>
                </a:solidFill>
                <a:latin typeface="Open Sans" pitchFamily="2" charset="0"/>
                <a:ea typeface="Open Sans" pitchFamily="2" charset="0"/>
                <a:cs typeface="Open Sans" pitchFamily="2" charset="0"/>
                <a:sym typeface="Arial"/>
              </a:rPr>
              <a:t>Run on </a:t>
            </a:r>
            <a:r>
              <a:rPr lang="de" sz="1100" u="none" strike="noStrike" cap="none" dirty="0" err="1">
                <a:solidFill>
                  <a:schemeClr val="dk1"/>
                </a:solidFill>
                <a:latin typeface="Open Sans" pitchFamily="2" charset="0"/>
                <a:ea typeface="Open Sans" pitchFamily="2" charset="0"/>
                <a:cs typeface="Open Sans" pitchFamily="2" charset="0"/>
                <a:sym typeface="Arial"/>
              </a:rPr>
              <a:t>generic</a:t>
            </a:r>
            <a:r>
              <a:rPr lang="de" sz="1100" u="none" strike="noStrike" cap="none" dirty="0">
                <a:solidFill>
                  <a:schemeClr val="dk1"/>
                </a:solidFill>
                <a:latin typeface="Open Sans" pitchFamily="2" charset="0"/>
                <a:ea typeface="Open Sans" pitchFamily="2" charset="0"/>
                <a:cs typeface="Open Sans" pitchFamily="2" charset="0"/>
                <a:sym typeface="Arial"/>
              </a:rPr>
              <a:t> </a:t>
            </a:r>
            <a:r>
              <a:rPr lang="de" sz="1100" u="none" strike="noStrike" cap="none" dirty="0" err="1">
                <a:solidFill>
                  <a:schemeClr val="dk1"/>
                </a:solidFill>
                <a:latin typeface="Open Sans" pitchFamily="2" charset="0"/>
                <a:ea typeface="Open Sans" pitchFamily="2" charset="0"/>
                <a:cs typeface="Open Sans" pitchFamily="2" charset="0"/>
                <a:sym typeface="Arial"/>
              </a:rPr>
              <a:t>platforms</a:t>
            </a:r>
            <a:r>
              <a:rPr lang="de" sz="1100" u="none" strike="noStrike" cap="none" dirty="0">
                <a:solidFill>
                  <a:schemeClr val="dk1"/>
                </a:solidFill>
                <a:latin typeface="Open Sans" pitchFamily="2" charset="0"/>
                <a:ea typeface="Open Sans" pitchFamily="2" charset="0"/>
                <a:cs typeface="Open Sans" pitchFamily="2" charset="0"/>
                <a:sym typeface="Arial"/>
              </a:rPr>
              <a:t> (Java EE, MS IIS)</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0"/>
              </a:spcBef>
              <a:spcAft>
                <a:spcPts val="0"/>
              </a:spcAft>
              <a:buClr>
                <a:schemeClr val="dk2"/>
              </a:buClr>
              <a:buSzPts val="1800"/>
              <a:buFont typeface="Trebuchet MS"/>
              <a:buChar char="●"/>
            </a:pPr>
            <a:r>
              <a:rPr lang="de" sz="1100" u="none" strike="noStrike" cap="none" dirty="0">
                <a:solidFill>
                  <a:schemeClr val="dk1"/>
                </a:solidFill>
                <a:latin typeface="Open Sans" pitchFamily="2" charset="0"/>
                <a:ea typeface="Open Sans" pitchFamily="2" charset="0"/>
                <a:cs typeface="Open Sans" pitchFamily="2" charset="0"/>
                <a:sym typeface="Arial"/>
              </a:rPr>
              <a:t>Expensive</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Deployment</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0"/>
              </a:spcBef>
              <a:spcAft>
                <a:spcPts val="0"/>
              </a:spcAft>
              <a:buClr>
                <a:srgbClr val="4B4B4B"/>
              </a:buClr>
              <a:buSzPts val="1800"/>
              <a:buFont typeface="Trebuchet MS"/>
              <a:buChar char="●"/>
            </a:pPr>
            <a:r>
              <a:rPr lang="de" sz="1100" u="none" strike="noStrike" cap="none" dirty="0">
                <a:solidFill>
                  <a:srgbClr val="4B4B4B"/>
                </a:solidFill>
                <a:latin typeface="Open Sans" pitchFamily="2" charset="0"/>
                <a:ea typeface="Open Sans" pitchFamily="2" charset="0"/>
                <a:cs typeface="Open Sans" pitchFamily="2" charset="0"/>
                <a:sym typeface="Arial"/>
              </a:rPr>
              <a:t>Expensive </a:t>
            </a:r>
            <a:r>
              <a:rPr lang="de" sz="1100" u="none" strike="noStrike" cap="none" dirty="0" err="1">
                <a:solidFill>
                  <a:srgbClr val="4B4B4B"/>
                </a:solidFill>
                <a:latin typeface="Open Sans" pitchFamily="2" charset="0"/>
                <a:ea typeface="Open Sans" pitchFamily="2" charset="0"/>
                <a:cs typeface="Open Sans" pitchFamily="2" charset="0"/>
                <a:sym typeface="Arial"/>
              </a:rPr>
              <a:t>Operations</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342900" algn="l" rtl="0">
              <a:lnSpc>
                <a:spcPct val="115000"/>
              </a:lnSpc>
              <a:spcBef>
                <a:spcPts val="0"/>
              </a:spcBef>
              <a:spcAft>
                <a:spcPts val="0"/>
              </a:spcAft>
              <a:buClr>
                <a:srgbClr val="4B4B4B"/>
              </a:buClr>
              <a:buSzPts val="1800"/>
              <a:buFont typeface="Trebuchet MS"/>
              <a:buChar char="●"/>
            </a:pPr>
            <a:r>
              <a:rPr lang="de" sz="1100" u="none" strike="noStrike" cap="none" dirty="0">
                <a:solidFill>
                  <a:srgbClr val="4B4B4B"/>
                </a:solidFill>
                <a:latin typeface="Open Sans" pitchFamily="2" charset="0"/>
                <a:ea typeface="Open Sans" pitchFamily="2" charset="0"/>
                <a:cs typeface="Open Sans" pitchFamily="2" charset="0"/>
                <a:sym typeface="Arial"/>
              </a:rPr>
              <a:t>Change-</a:t>
            </a:r>
            <a:r>
              <a:rPr lang="de" sz="1100" u="none" strike="noStrike" cap="none" dirty="0" err="1">
                <a:solidFill>
                  <a:srgbClr val="4B4B4B"/>
                </a:solidFill>
                <a:latin typeface="Open Sans" pitchFamily="2" charset="0"/>
                <a:ea typeface="Open Sans" pitchFamily="2" charset="0"/>
                <a:cs typeface="Open Sans" pitchFamily="2" charset="0"/>
                <a:sym typeface="Arial"/>
              </a:rPr>
              <a:t>Prevention</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instead</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of</a:t>
            </a:r>
            <a:r>
              <a:rPr lang="de" sz="1100" u="none" strike="noStrike" cap="none" dirty="0">
                <a:solidFill>
                  <a:srgbClr val="4B4B4B"/>
                </a:solidFill>
                <a:latin typeface="Open Sans" pitchFamily="2" charset="0"/>
                <a:ea typeface="Open Sans" pitchFamily="2" charset="0"/>
                <a:cs typeface="Open Sans" pitchFamily="2" charset="0"/>
                <a:sym typeface="Arial"/>
              </a:rPr>
              <a:t> Change-Affirmation</a:t>
            </a:r>
            <a:endParaRPr sz="1100" u="none" strike="noStrike" cap="none" dirty="0">
              <a:solidFill>
                <a:srgbClr val="4B4B4B"/>
              </a:solidFill>
              <a:latin typeface="Open Sans" pitchFamily="2" charset="0"/>
              <a:ea typeface="Open Sans" pitchFamily="2" charset="0"/>
              <a:cs typeface="Open Sans" pitchFamily="2" charset="0"/>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de" sz="1100" u="none" strike="noStrike" cap="none" dirty="0" err="1">
                <a:solidFill>
                  <a:srgbClr val="00519E"/>
                </a:solidFill>
                <a:latin typeface="Open Sans" pitchFamily="2" charset="0"/>
                <a:ea typeface="Open Sans" pitchFamily="2" charset="0"/>
                <a:cs typeface="Open Sans" pitchFamily="2" charset="0"/>
                <a:sym typeface="Arial"/>
              </a:rPr>
              <a:t>Verticals</a:t>
            </a:r>
            <a:endParaRPr sz="1100" u="none" strike="noStrike" cap="none" dirty="0">
              <a:solidFill>
                <a:srgbClr val="00519E"/>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400"/>
              </a:spcBef>
              <a:spcAft>
                <a:spcPts val="0"/>
              </a:spcAft>
              <a:buClr>
                <a:schemeClr val="dk1"/>
              </a:buClr>
              <a:buSzPts val="1100"/>
              <a:buFont typeface="Arial"/>
              <a:buChar char="●"/>
            </a:pPr>
            <a:r>
              <a:rPr lang="de" sz="1100" u="none" strike="noStrike" cap="none" dirty="0">
                <a:solidFill>
                  <a:schemeClr val="dk1"/>
                </a:solidFill>
                <a:latin typeface="Open Sans" pitchFamily="2" charset="0"/>
                <a:ea typeface="Open Sans" pitchFamily="2" charset="0"/>
                <a:cs typeface="Open Sans" pitchFamily="2" charset="0"/>
                <a:sym typeface="Arial"/>
              </a:rPr>
              <a:t>Separation </a:t>
            </a:r>
            <a:r>
              <a:rPr lang="de" sz="1100" u="none" strike="noStrike" cap="none" dirty="0" err="1">
                <a:solidFill>
                  <a:schemeClr val="dk1"/>
                </a:solidFill>
                <a:latin typeface="Open Sans" pitchFamily="2" charset="0"/>
                <a:ea typeface="Open Sans" pitchFamily="2" charset="0"/>
                <a:cs typeface="Open Sans" pitchFamily="2" charset="0"/>
                <a:sym typeface="Arial"/>
              </a:rPr>
              <a:t>of</a:t>
            </a:r>
            <a:r>
              <a:rPr lang="de" sz="1100" u="none" strike="noStrike" cap="none" dirty="0">
                <a:solidFill>
                  <a:schemeClr val="dk1"/>
                </a:solidFill>
                <a:latin typeface="Open Sans" pitchFamily="2" charset="0"/>
                <a:ea typeface="Open Sans" pitchFamily="2" charset="0"/>
                <a:cs typeface="Open Sans" pitchFamily="2" charset="0"/>
                <a:sym typeface="Arial"/>
              </a:rPr>
              <a:t> </a:t>
            </a:r>
            <a:r>
              <a:rPr lang="de" sz="1100" u="none" strike="noStrike" cap="none" dirty="0" err="1">
                <a:solidFill>
                  <a:schemeClr val="dk1"/>
                </a:solidFill>
                <a:latin typeface="Open Sans" pitchFamily="2" charset="0"/>
                <a:ea typeface="Open Sans" pitchFamily="2" charset="0"/>
                <a:cs typeface="Open Sans" pitchFamily="2" charset="0"/>
                <a:sym typeface="Arial"/>
              </a:rPr>
              <a:t>systems</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chemeClr val="dk1"/>
              </a:buClr>
              <a:buSzPts val="1100"/>
              <a:buFont typeface="Arial"/>
              <a:buChar char="●"/>
            </a:pPr>
            <a:r>
              <a:rPr lang="de" sz="1100" u="none" strike="noStrike" cap="none" dirty="0" err="1">
                <a:solidFill>
                  <a:srgbClr val="4B4B4B"/>
                </a:solidFill>
                <a:latin typeface="Open Sans" pitchFamily="2" charset="0"/>
                <a:ea typeface="Open Sans" pitchFamily="2" charset="0"/>
                <a:cs typeface="Open Sans" pitchFamily="2" charset="0"/>
                <a:sym typeface="Arial"/>
              </a:rPr>
              <a:t>Separated</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parts</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to</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be</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developed</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independently</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chemeClr val="dk1"/>
              </a:buClr>
              <a:buSzPts val="1100"/>
              <a:buFont typeface="Arial"/>
              <a:buChar char="●"/>
            </a:pPr>
            <a:r>
              <a:rPr lang="de" sz="1100" u="none" strike="noStrike" cap="none" dirty="0" err="1">
                <a:solidFill>
                  <a:srgbClr val="4B4B4B"/>
                </a:solidFill>
                <a:latin typeface="Open Sans" pitchFamily="2" charset="0"/>
                <a:ea typeface="Open Sans" pitchFamily="2" charset="0"/>
                <a:cs typeface="Open Sans" pitchFamily="2" charset="0"/>
                <a:sym typeface="Arial"/>
              </a:rPr>
              <a:t>Modularity</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allows</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for</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simplified</a:t>
            </a:r>
            <a:r>
              <a:rPr lang="de" sz="1100" u="none" strike="noStrike" cap="none" dirty="0">
                <a:solidFill>
                  <a:srgbClr val="4B4B4B"/>
                </a:solidFill>
                <a:latin typeface="Open Sans" pitchFamily="2" charset="0"/>
                <a:ea typeface="Open Sans" pitchFamily="2" charset="0"/>
                <a:cs typeface="Open Sans" pitchFamily="2" charset="0"/>
                <a:sym typeface="Arial"/>
              </a:rPr>
              <a:t> Development, </a:t>
            </a:r>
            <a:r>
              <a:rPr lang="de" sz="1100" u="none" strike="noStrike" cap="none" dirty="0" err="1">
                <a:solidFill>
                  <a:srgbClr val="4B4B4B"/>
                </a:solidFill>
                <a:latin typeface="Open Sans" pitchFamily="2" charset="0"/>
                <a:ea typeface="Open Sans" pitchFamily="2" charset="0"/>
                <a:cs typeface="Open Sans" pitchFamily="2" charset="0"/>
                <a:sym typeface="Arial"/>
              </a:rPr>
              <a:t>Deployment</a:t>
            </a:r>
            <a:r>
              <a:rPr lang="de" sz="1100" u="none" strike="noStrike" cap="none" dirty="0">
                <a:solidFill>
                  <a:srgbClr val="4B4B4B"/>
                </a:solidFill>
                <a:latin typeface="Open Sans" pitchFamily="2" charset="0"/>
                <a:ea typeface="Open Sans" pitchFamily="2" charset="0"/>
                <a:cs typeface="Open Sans" pitchFamily="2" charset="0"/>
                <a:sym typeface="Arial"/>
              </a:rPr>
              <a:t> and </a:t>
            </a:r>
            <a:r>
              <a:rPr lang="de" sz="1100" u="none" strike="noStrike" cap="none" dirty="0" err="1">
                <a:solidFill>
                  <a:srgbClr val="4B4B4B"/>
                </a:solidFill>
                <a:latin typeface="Open Sans" pitchFamily="2" charset="0"/>
                <a:ea typeface="Open Sans" pitchFamily="2" charset="0"/>
                <a:cs typeface="Open Sans" pitchFamily="2" charset="0"/>
                <a:sym typeface="Arial"/>
              </a:rPr>
              <a:t>Operations</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a:solidFill>
                  <a:srgbClr val="4B4B4B"/>
                </a:solidFill>
                <a:latin typeface="Open Sans" pitchFamily="2" charset="0"/>
                <a:ea typeface="Open Sans" pitchFamily="2" charset="0"/>
                <a:cs typeface="Open Sans" pitchFamily="2" charset="0"/>
                <a:sym typeface="Arial"/>
              </a:rPr>
              <a:t>Still </a:t>
            </a:r>
            <a:r>
              <a:rPr lang="de" sz="1100" u="none" strike="noStrike" cap="none" dirty="0" err="1">
                <a:solidFill>
                  <a:srgbClr val="4B4B4B"/>
                </a:solidFill>
                <a:latin typeface="Open Sans" pitchFamily="2" charset="0"/>
                <a:ea typeface="Open Sans" pitchFamily="2" charset="0"/>
                <a:cs typeface="Open Sans" pitchFamily="2" charset="0"/>
                <a:sym typeface="Arial"/>
              </a:rPr>
              <a:t>huge</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blocks</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a:solidFill>
                  <a:srgbClr val="4B4B4B"/>
                </a:solidFill>
                <a:latin typeface="Open Sans" pitchFamily="2" charset="0"/>
                <a:ea typeface="Open Sans" pitchFamily="2" charset="0"/>
                <a:cs typeface="Open Sans" pitchFamily="2" charset="0"/>
                <a:sym typeface="Arial"/>
              </a:rPr>
              <a:t>Still </a:t>
            </a:r>
            <a:r>
              <a:rPr lang="de" sz="1100" u="none" strike="noStrike" cap="none" dirty="0" err="1">
                <a:solidFill>
                  <a:srgbClr val="4B4B4B"/>
                </a:solidFill>
                <a:latin typeface="Open Sans" pitchFamily="2" charset="0"/>
                <a:ea typeface="Open Sans" pitchFamily="2" charset="0"/>
                <a:cs typeface="Open Sans" pitchFamily="2" charset="0"/>
                <a:sym typeface="Arial"/>
              </a:rPr>
              <a:t>huge</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risks</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w.r.t</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scalability</a:t>
            </a:r>
            <a:r>
              <a:rPr lang="de" sz="1100" u="none" strike="noStrike" cap="none" dirty="0">
                <a:solidFill>
                  <a:srgbClr val="4B4B4B"/>
                </a:solidFill>
                <a:latin typeface="Open Sans" pitchFamily="2" charset="0"/>
                <a:ea typeface="Open Sans" pitchFamily="2" charset="0"/>
                <a:cs typeface="Open Sans" pitchFamily="2" charset="0"/>
                <a:sym typeface="Arial"/>
              </a:rPr>
              <a:t> and </a:t>
            </a:r>
            <a:r>
              <a:rPr lang="de" sz="1100" u="none" strike="noStrike" cap="none" dirty="0" err="1">
                <a:solidFill>
                  <a:srgbClr val="4B4B4B"/>
                </a:solidFill>
                <a:latin typeface="Open Sans" pitchFamily="2" charset="0"/>
                <a:ea typeface="Open Sans" pitchFamily="2" charset="0"/>
                <a:cs typeface="Open Sans" pitchFamily="2" charset="0"/>
                <a:sym typeface="Arial"/>
              </a:rPr>
              <a:t>maintenance</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0" marR="0" lvl="0" indent="0" algn="l" rtl="0">
              <a:lnSpc>
                <a:spcPct val="100000"/>
              </a:lnSpc>
              <a:spcBef>
                <a:spcPts val="400"/>
              </a:spcBef>
              <a:spcAft>
                <a:spcPts val="0"/>
              </a:spcAft>
              <a:buClr>
                <a:srgbClr val="000000"/>
              </a:buClr>
              <a:buSzPts val="1100"/>
              <a:buFont typeface="Arial"/>
              <a:buNone/>
            </a:pPr>
            <a:endParaRPr sz="1800" u="none" strike="noStrike" cap="none" dirty="0">
              <a:solidFill>
                <a:schemeClr val="dk2"/>
              </a:solidFill>
              <a:latin typeface="Open Sans" pitchFamily="2" charset="0"/>
              <a:ea typeface="Open Sans" pitchFamily="2" charset="0"/>
              <a:cs typeface="Open Sans" pitchFamily="2" charset="0"/>
              <a:sym typeface="Trebuchet M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 sz="1800" u="none" strike="noStrike" cap="none" dirty="0">
                <a:solidFill>
                  <a:schemeClr val="dk2"/>
                </a:solidFill>
                <a:latin typeface="Open Sans" pitchFamily="2" charset="0"/>
                <a:ea typeface="Open Sans" pitchFamily="2" charset="0"/>
                <a:cs typeface="Open Sans" pitchFamily="2" charset="0"/>
                <a:sym typeface="Trebuchet MS"/>
              </a:rPr>
              <a:t>Microservices:</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a:solidFill>
                  <a:srgbClr val="4B4B4B"/>
                </a:solidFill>
                <a:latin typeface="Open Sans" pitchFamily="2" charset="0"/>
                <a:ea typeface="Open Sans" pitchFamily="2" charset="0"/>
                <a:cs typeface="Open Sans" pitchFamily="2" charset="0"/>
                <a:sym typeface="Arial"/>
              </a:rPr>
              <a:t>Small </a:t>
            </a:r>
            <a:r>
              <a:rPr lang="de" sz="1100" u="none" strike="noStrike" cap="none" dirty="0" err="1">
                <a:solidFill>
                  <a:srgbClr val="4B4B4B"/>
                </a:solidFill>
                <a:latin typeface="Open Sans" pitchFamily="2" charset="0"/>
                <a:ea typeface="Open Sans" pitchFamily="2" charset="0"/>
                <a:cs typeface="Open Sans" pitchFamily="2" charset="0"/>
                <a:sym typeface="Arial"/>
              </a:rPr>
              <a:t>services</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instead</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of</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monolithic</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approache</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a:solidFill>
                  <a:srgbClr val="4B4B4B"/>
                </a:solidFill>
                <a:latin typeface="Open Sans" pitchFamily="2" charset="0"/>
                <a:ea typeface="Open Sans" pitchFamily="2" charset="0"/>
                <a:cs typeface="Open Sans" pitchFamily="2" charset="0"/>
                <a:sym typeface="Arial"/>
              </a:rPr>
              <a:t>Single Purpose </a:t>
            </a:r>
            <a:r>
              <a:rPr lang="de" sz="1100" u="none" strike="noStrike" cap="none" dirty="0" err="1">
                <a:solidFill>
                  <a:srgbClr val="4B4B4B"/>
                </a:solidFill>
                <a:latin typeface="Open Sans" pitchFamily="2" charset="0"/>
                <a:ea typeface="Open Sans" pitchFamily="2" charset="0"/>
                <a:cs typeface="Open Sans" pitchFamily="2" charset="0"/>
                <a:sym typeface="Arial"/>
              </a:rPr>
              <a:t>Principle</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err="1">
                <a:solidFill>
                  <a:srgbClr val="4B4B4B"/>
                </a:solidFill>
                <a:latin typeface="Open Sans" pitchFamily="2" charset="0"/>
                <a:ea typeface="Open Sans" pitchFamily="2" charset="0"/>
                <a:cs typeface="Open Sans" pitchFamily="2" charset="0"/>
                <a:sym typeface="Arial"/>
              </a:rPr>
              <a:t>Defined</a:t>
            </a:r>
            <a:r>
              <a:rPr lang="de" sz="1100" u="none" strike="noStrike" cap="none" dirty="0">
                <a:solidFill>
                  <a:srgbClr val="4B4B4B"/>
                </a:solidFill>
                <a:latin typeface="Open Sans" pitchFamily="2" charset="0"/>
                <a:ea typeface="Open Sans" pitchFamily="2" charset="0"/>
                <a:cs typeface="Open Sans" pitchFamily="2" charset="0"/>
                <a:sym typeface="Arial"/>
              </a:rPr>
              <a:t> Interface</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err="1">
                <a:solidFill>
                  <a:srgbClr val="4B4B4B"/>
                </a:solidFill>
                <a:latin typeface="Open Sans" pitchFamily="2" charset="0"/>
                <a:ea typeface="Open Sans" pitchFamily="2" charset="0"/>
                <a:cs typeface="Open Sans" pitchFamily="2" charset="0"/>
                <a:sym typeface="Arial"/>
              </a:rPr>
              <a:t>Loosely</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coupled</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a:solidFill>
                  <a:srgbClr val="4B4B4B"/>
                </a:solidFill>
                <a:latin typeface="Open Sans" pitchFamily="2" charset="0"/>
                <a:ea typeface="Open Sans" pitchFamily="2" charset="0"/>
                <a:cs typeface="Open Sans" pitchFamily="2" charset="0"/>
                <a:sym typeface="Arial"/>
              </a:rPr>
              <a:t>Communication via HTTP / HTTPS </a:t>
            </a:r>
            <a:r>
              <a:rPr lang="de" sz="1100" u="none" strike="noStrike" cap="none" dirty="0" err="1">
                <a:solidFill>
                  <a:srgbClr val="4B4B4B"/>
                </a:solidFill>
                <a:latin typeface="Open Sans" pitchFamily="2" charset="0"/>
                <a:ea typeface="Open Sans" pitchFamily="2" charset="0"/>
                <a:cs typeface="Open Sans" pitchFamily="2" charset="0"/>
                <a:sym typeface="Arial"/>
              </a:rPr>
              <a:t>or</a:t>
            </a:r>
            <a:r>
              <a:rPr lang="de" sz="1100" u="none" strike="noStrike" cap="none" dirty="0">
                <a:solidFill>
                  <a:srgbClr val="4B4B4B"/>
                </a:solidFill>
                <a:latin typeface="Open Sans" pitchFamily="2" charset="0"/>
                <a:ea typeface="Open Sans" pitchFamily="2" charset="0"/>
                <a:cs typeface="Open Sans" pitchFamily="2" charset="0"/>
                <a:sym typeface="Arial"/>
              </a:rPr>
              <a:t> Queues</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0" marR="0" lvl="0" indent="0" algn="l" rtl="0">
              <a:lnSpc>
                <a:spcPct val="115000"/>
              </a:lnSpc>
              <a:spcBef>
                <a:spcPts val="400"/>
              </a:spcBef>
              <a:spcAft>
                <a:spcPts val="0"/>
              </a:spcAft>
              <a:buClr>
                <a:srgbClr val="000000"/>
              </a:buClr>
              <a:buSzPts val="1100"/>
              <a:buFont typeface="Arial"/>
              <a:buNone/>
            </a:pPr>
            <a:endParaRPr sz="1100" u="none" strike="noStrike" cap="none" dirty="0">
              <a:solidFill>
                <a:srgbClr val="00519E"/>
              </a:solidFill>
              <a:latin typeface="Open Sans" pitchFamily="2" charset="0"/>
              <a:ea typeface="Open Sans" pitchFamily="2" charset="0"/>
              <a:cs typeface="Open Sans" pitchFamily="2" charset="0"/>
              <a:sym typeface="Arial"/>
            </a:endParaRPr>
          </a:p>
          <a:p>
            <a:pPr marL="0" marR="0" lvl="0" indent="0" algn="l" rtl="0">
              <a:lnSpc>
                <a:spcPct val="115000"/>
              </a:lnSpc>
              <a:spcBef>
                <a:spcPts val="400"/>
              </a:spcBef>
              <a:spcAft>
                <a:spcPts val="0"/>
              </a:spcAft>
              <a:buClr>
                <a:srgbClr val="000000"/>
              </a:buClr>
              <a:buSzPts val="1100"/>
              <a:buFont typeface="Arial"/>
              <a:buNone/>
            </a:pPr>
            <a:r>
              <a:rPr lang="de" sz="1100" u="none" strike="noStrike" cap="none" dirty="0">
                <a:solidFill>
                  <a:srgbClr val="00519E"/>
                </a:solidFill>
                <a:latin typeface="Open Sans" pitchFamily="2" charset="0"/>
                <a:ea typeface="Open Sans" pitchFamily="2" charset="0"/>
                <a:cs typeface="Open Sans" pitchFamily="2" charset="0"/>
                <a:sym typeface="Arial"/>
              </a:rPr>
              <a:t>Advantages</a:t>
            </a:r>
            <a:endParaRPr sz="1100" u="none" strike="noStrike" cap="none" dirty="0">
              <a:solidFill>
                <a:srgbClr val="00519E"/>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400"/>
              </a:spcBef>
              <a:spcAft>
                <a:spcPts val="0"/>
              </a:spcAft>
              <a:buClr>
                <a:srgbClr val="4B4B4B"/>
              </a:buClr>
              <a:buSzPts val="1100"/>
              <a:buFont typeface="Arial"/>
              <a:buChar char="●"/>
            </a:pPr>
            <a:r>
              <a:rPr lang="de" sz="1100" u="none" strike="noStrike" cap="none" dirty="0" err="1">
                <a:solidFill>
                  <a:srgbClr val="4B4B4B"/>
                </a:solidFill>
                <a:latin typeface="Open Sans" pitchFamily="2" charset="0"/>
                <a:ea typeface="Open Sans" pitchFamily="2" charset="0"/>
                <a:cs typeface="Open Sans" pitchFamily="2" charset="0"/>
                <a:sym typeface="Arial"/>
              </a:rPr>
              <a:t>Only</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one</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functional</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task</a:t>
            </a:r>
            <a:r>
              <a:rPr lang="de" sz="1100" u="none" strike="noStrike" cap="none" dirty="0">
                <a:solidFill>
                  <a:srgbClr val="4B4B4B"/>
                </a:solidFill>
                <a:latin typeface="Open Sans" pitchFamily="2" charset="0"/>
                <a:ea typeface="Open Sans" pitchFamily="2" charset="0"/>
                <a:cs typeface="Open Sans" pitchFamily="2" charset="0"/>
                <a:sym typeface="Arial"/>
              </a:rPr>
              <a:t> per </a:t>
            </a:r>
            <a:r>
              <a:rPr lang="de" sz="1100" u="none" strike="noStrike" cap="none" dirty="0" err="1">
                <a:solidFill>
                  <a:srgbClr val="4B4B4B"/>
                </a:solidFill>
                <a:latin typeface="Open Sans" pitchFamily="2" charset="0"/>
                <a:ea typeface="Open Sans" pitchFamily="2" charset="0"/>
                <a:cs typeface="Open Sans" pitchFamily="2" charset="0"/>
                <a:sym typeface="Arial"/>
              </a:rPr>
              <a:t>service</a:t>
            </a:r>
            <a:endParaRPr sz="1100" u="none" strike="noStrike" cap="none" dirty="0">
              <a:solidFill>
                <a:schemeClr val="dk1"/>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err="1">
                <a:solidFill>
                  <a:srgbClr val="4B4B4B"/>
                </a:solidFill>
                <a:latin typeface="Open Sans" pitchFamily="2" charset="0"/>
                <a:ea typeface="Open Sans" pitchFamily="2" charset="0"/>
                <a:cs typeface="Open Sans" pitchFamily="2" charset="0"/>
                <a:sym typeface="Arial"/>
              </a:rPr>
              <a:t>Provisioning</a:t>
            </a:r>
            <a:r>
              <a:rPr lang="de" sz="1100" u="none" strike="noStrike" cap="none" dirty="0">
                <a:solidFill>
                  <a:srgbClr val="4B4B4B"/>
                </a:solidFill>
                <a:latin typeface="Open Sans" pitchFamily="2" charset="0"/>
                <a:ea typeface="Open Sans" pitchFamily="2" charset="0"/>
                <a:cs typeface="Open Sans" pitchFamily="2" charset="0"/>
                <a:sym typeface="Arial"/>
              </a:rPr>
              <a:t> on-</a:t>
            </a:r>
            <a:r>
              <a:rPr lang="de" sz="1100" u="none" strike="noStrike" cap="none" dirty="0" err="1">
                <a:solidFill>
                  <a:srgbClr val="4B4B4B"/>
                </a:solidFill>
                <a:latin typeface="Open Sans" pitchFamily="2" charset="0"/>
                <a:ea typeface="Open Sans" pitchFamily="2" charset="0"/>
                <a:cs typeface="Open Sans" pitchFamily="2" charset="0"/>
                <a:sym typeface="Arial"/>
              </a:rPr>
              <a:t>demand</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err="1">
                <a:solidFill>
                  <a:srgbClr val="4B4B4B"/>
                </a:solidFill>
                <a:latin typeface="Open Sans" pitchFamily="2" charset="0"/>
                <a:ea typeface="Open Sans" pitchFamily="2" charset="0"/>
                <a:cs typeface="Open Sans" pitchFamily="2" charset="0"/>
                <a:sym typeface="Arial"/>
              </a:rPr>
              <a:t>Scalability</a:t>
            </a:r>
            <a:r>
              <a:rPr lang="de" sz="1100" u="none" strike="noStrike" cap="none" dirty="0">
                <a:solidFill>
                  <a:srgbClr val="4B4B4B"/>
                </a:solidFill>
                <a:latin typeface="Open Sans" pitchFamily="2" charset="0"/>
                <a:ea typeface="Open Sans" pitchFamily="2" charset="0"/>
                <a:cs typeface="Open Sans" pitchFamily="2" charset="0"/>
                <a:sym typeface="Arial"/>
              </a:rPr>
              <a:t> on-</a:t>
            </a:r>
            <a:r>
              <a:rPr lang="de" sz="1100" u="none" strike="noStrike" cap="none" dirty="0" err="1">
                <a:solidFill>
                  <a:srgbClr val="4B4B4B"/>
                </a:solidFill>
                <a:latin typeface="Open Sans" pitchFamily="2" charset="0"/>
                <a:ea typeface="Open Sans" pitchFamily="2" charset="0"/>
                <a:cs typeface="Open Sans" pitchFamily="2" charset="0"/>
                <a:sym typeface="Arial"/>
              </a:rPr>
              <a:t>demand</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a:solidFill>
                  <a:srgbClr val="4B4B4B"/>
                </a:solidFill>
                <a:latin typeface="Open Sans" pitchFamily="2" charset="0"/>
                <a:ea typeface="Open Sans" pitchFamily="2" charset="0"/>
                <a:cs typeface="Open Sans" pitchFamily="2" charset="0"/>
                <a:sym typeface="Arial"/>
              </a:rPr>
              <a:t>Fault-</a:t>
            </a:r>
            <a:r>
              <a:rPr lang="de" sz="1100" u="none" strike="noStrike" cap="none" dirty="0" err="1">
                <a:solidFill>
                  <a:srgbClr val="4B4B4B"/>
                </a:solidFill>
                <a:latin typeface="Open Sans" pitchFamily="2" charset="0"/>
                <a:ea typeface="Open Sans" pitchFamily="2" charset="0"/>
                <a:cs typeface="Open Sans" pitchFamily="2" charset="0"/>
                <a:sym typeface="Arial"/>
              </a:rPr>
              <a:t>Tolerance</a:t>
            </a:r>
            <a:r>
              <a:rPr lang="de" sz="1100" u="none" strike="noStrike" cap="none" dirty="0">
                <a:solidFill>
                  <a:srgbClr val="4B4B4B"/>
                </a:solidFill>
                <a:latin typeface="Open Sans" pitchFamily="2" charset="0"/>
                <a:ea typeface="Open Sans" pitchFamily="2" charset="0"/>
                <a:cs typeface="Open Sans" pitchFamily="2" charset="0"/>
                <a:sym typeface="Arial"/>
              </a:rPr>
              <a:t> and Fail-Over-</a:t>
            </a:r>
            <a:r>
              <a:rPr lang="de" sz="1100" u="none" strike="noStrike" cap="none" dirty="0" err="1">
                <a:solidFill>
                  <a:srgbClr val="4B4B4B"/>
                </a:solidFill>
                <a:latin typeface="Open Sans" pitchFamily="2" charset="0"/>
                <a:ea typeface="Open Sans" pitchFamily="2" charset="0"/>
                <a:cs typeface="Open Sans" pitchFamily="2" charset="0"/>
                <a:sym typeface="Arial"/>
              </a:rPr>
              <a:t>Mechanisms</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err="1">
                <a:solidFill>
                  <a:srgbClr val="4B4B4B"/>
                </a:solidFill>
                <a:latin typeface="Open Sans" pitchFamily="2" charset="0"/>
                <a:ea typeface="Open Sans" pitchFamily="2" charset="0"/>
                <a:cs typeface="Open Sans" pitchFamily="2" charset="0"/>
                <a:sym typeface="Arial"/>
              </a:rPr>
              <a:t>Simplified</a:t>
            </a:r>
            <a:r>
              <a:rPr lang="de" sz="1100" u="none" strike="noStrike" cap="none" dirty="0">
                <a:solidFill>
                  <a:srgbClr val="4B4B4B"/>
                </a:solidFill>
                <a:latin typeface="Open Sans" pitchFamily="2" charset="0"/>
                <a:ea typeface="Open Sans" pitchFamily="2" charset="0"/>
                <a:cs typeface="Open Sans" pitchFamily="2" charset="0"/>
                <a:sym typeface="Arial"/>
              </a:rPr>
              <a:t> </a:t>
            </a:r>
            <a:r>
              <a:rPr lang="de" sz="1100" u="none" strike="noStrike" cap="none" dirty="0" err="1">
                <a:solidFill>
                  <a:srgbClr val="4B4B4B"/>
                </a:solidFill>
                <a:latin typeface="Open Sans" pitchFamily="2" charset="0"/>
                <a:ea typeface="Open Sans" pitchFamily="2" charset="0"/>
                <a:cs typeface="Open Sans" pitchFamily="2" charset="0"/>
                <a:sym typeface="Arial"/>
              </a:rPr>
              <a:t>Deployment</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err="1">
                <a:solidFill>
                  <a:srgbClr val="4B4B4B"/>
                </a:solidFill>
                <a:latin typeface="Open Sans" pitchFamily="2" charset="0"/>
                <a:ea typeface="Open Sans" pitchFamily="2" charset="0"/>
                <a:cs typeface="Open Sans" pitchFamily="2" charset="0"/>
                <a:sym typeface="Arial"/>
              </a:rPr>
              <a:t>Testable</a:t>
            </a:r>
            <a:endParaRPr sz="1100" u="none" strike="noStrike" cap="none" dirty="0">
              <a:solidFill>
                <a:srgbClr val="4B4B4B"/>
              </a:solidFill>
              <a:latin typeface="Open Sans" pitchFamily="2" charset="0"/>
              <a:ea typeface="Open Sans" pitchFamily="2" charset="0"/>
              <a:cs typeface="Open Sans" pitchFamily="2" charset="0"/>
              <a:sym typeface="Arial"/>
            </a:endParaRPr>
          </a:p>
          <a:p>
            <a:pPr marL="457200" marR="0" lvl="0" indent="-298450" algn="l" rtl="0">
              <a:lnSpc>
                <a:spcPct val="115000"/>
              </a:lnSpc>
              <a:spcBef>
                <a:spcPts val="0"/>
              </a:spcBef>
              <a:spcAft>
                <a:spcPts val="0"/>
              </a:spcAft>
              <a:buClr>
                <a:srgbClr val="4B4B4B"/>
              </a:buClr>
              <a:buSzPts val="1100"/>
              <a:buFont typeface="Arial"/>
              <a:buChar char="●"/>
            </a:pPr>
            <a:r>
              <a:rPr lang="de" sz="1100" u="none" strike="noStrike" cap="none" dirty="0" err="1">
                <a:solidFill>
                  <a:srgbClr val="4B4B4B"/>
                </a:solidFill>
                <a:latin typeface="Open Sans" pitchFamily="2" charset="0"/>
                <a:ea typeface="Open Sans" pitchFamily="2" charset="0"/>
                <a:cs typeface="Open Sans" pitchFamily="2" charset="0"/>
                <a:sym typeface="Arial"/>
              </a:rPr>
              <a:t>Exchangeability</a:t>
            </a:r>
            <a:endParaRPr sz="1800" u="none" strike="noStrike" cap="none" dirty="0">
              <a:solidFill>
                <a:schemeClr val="dk2"/>
              </a:solidFill>
              <a:latin typeface="Open Sans" pitchFamily="2" charset="0"/>
              <a:ea typeface="Open Sans" pitchFamily="2" charset="0"/>
              <a:cs typeface="Open Sans" pitchFamily="2" charset="0"/>
              <a:sym typeface="Trebuchet M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 sz="800" u="none" strike="noStrike" cap="none" dirty="0" err="1">
                <a:solidFill>
                  <a:schemeClr val="dk1"/>
                </a:solidFill>
                <a:latin typeface="Open Sans" pitchFamily="2" charset="0"/>
                <a:ea typeface="Open Sans" pitchFamily="2" charset="0"/>
                <a:cs typeface="Open Sans" pitchFamily="2" charset="0"/>
                <a:sym typeface="Arial"/>
              </a:rPr>
              <a:t>Kubernetes</a:t>
            </a:r>
            <a:r>
              <a:rPr lang="de" sz="800" u="none" strike="noStrike" cap="none" dirty="0">
                <a:solidFill>
                  <a:schemeClr val="dk1"/>
                </a:solidFill>
                <a:latin typeface="Open Sans" pitchFamily="2" charset="0"/>
                <a:ea typeface="Open Sans" pitchFamily="2" charset="0"/>
                <a:cs typeface="Open Sans" pitchFamily="2" charset="0"/>
                <a:sym typeface="Arial"/>
              </a:rPr>
              <a:t> Logo: By </a:t>
            </a:r>
            <a:r>
              <a:rPr lang="de" sz="800" u="none" strike="noStrike" cap="none" dirty="0" err="1">
                <a:solidFill>
                  <a:schemeClr val="dk1"/>
                </a:solidFill>
                <a:latin typeface="Open Sans" pitchFamily="2" charset="0"/>
                <a:ea typeface="Open Sans" pitchFamily="2" charset="0"/>
                <a:cs typeface="Open Sans" pitchFamily="2" charset="0"/>
                <a:sym typeface="Arial"/>
              </a:rPr>
              <a:t>Unknown</a:t>
            </a:r>
            <a:r>
              <a:rPr lang="de" sz="800" u="none" strike="noStrike" cap="none" dirty="0">
                <a:solidFill>
                  <a:schemeClr val="dk1"/>
                </a:solidFill>
                <a:latin typeface="Open Sans" pitchFamily="2" charset="0"/>
                <a:ea typeface="Open Sans" pitchFamily="2" charset="0"/>
                <a:cs typeface="Open Sans" pitchFamily="2" charset="0"/>
                <a:sym typeface="Arial"/>
              </a:rPr>
              <a:t> - </a:t>
            </a:r>
            <a:r>
              <a:rPr lang="de" sz="800" u="sng" strike="noStrike" cap="none" dirty="0">
                <a:solidFill>
                  <a:schemeClr val="hlink"/>
                </a:solidFill>
                <a:latin typeface="Open Sans" pitchFamily="2" charset="0"/>
                <a:ea typeface="Open Sans" pitchFamily="2" charset="0"/>
                <a:cs typeface="Open Sans" pitchFamily="2" charset="0"/>
                <a:sym typeface="Arial"/>
                <a:hlinkClick r:id="rId3"/>
              </a:rPr>
              <a:t>https://d33wubrfki0l68.cloudfront.net/f84b022686eac86ba972feae8dabf6af8d1dc263/de78f/images/nav_logo.svg</a:t>
            </a:r>
            <a:r>
              <a:rPr lang="de" sz="800" u="none" strike="noStrike" cap="none" dirty="0">
                <a:solidFill>
                  <a:schemeClr val="dk1"/>
                </a:solidFill>
                <a:latin typeface="Open Sans" pitchFamily="2" charset="0"/>
                <a:ea typeface="Open Sans" pitchFamily="2" charset="0"/>
                <a:cs typeface="Open Sans" pitchFamily="2" charset="0"/>
                <a:sym typeface="Arial"/>
              </a:rPr>
              <a:t>, Public Domain, </a:t>
            </a:r>
            <a:r>
              <a:rPr lang="de" sz="800" u="sng" strike="noStrike" cap="none" dirty="0">
                <a:solidFill>
                  <a:schemeClr val="hlink"/>
                </a:solidFill>
                <a:latin typeface="Open Sans" pitchFamily="2" charset="0"/>
                <a:ea typeface="Open Sans" pitchFamily="2" charset="0"/>
                <a:cs typeface="Open Sans" pitchFamily="2" charset="0"/>
                <a:sym typeface="Arial"/>
                <a:hlinkClick r:id="rId4"/>
              </a:rPr>
              <a:t>https://commons.wikimedia.org/w/index.php?curid=63238145</a:t>
            </a:r>
            <a:r>
              <a:rPr lang="de" sz="800" u="none" strike="noStrike" cap="none" dirty="0">
                <a:solidFill>
                  <a:schemeClr val="dk1"/>
                </a:solidFill>
                <a:latin typeface="Open Sans" pitchFamily="2" charset="0"/>
                <a:ea typeface="Open Sans" pitchFamily="2" charset="0"/>
                <a:cs typeface="Open Sans" pitchFamily="2" charset="0"/>
                <a:sym typeface="Arial"/>
              </a:rPr>
              <a:t> </a:t>
            </a:r>
            <a:br>
              <a:rPr lang="de" sz="800" u="none" strike="noStrike" cap="none" dirty="0">
                <a:solidFill>
                  <a:schemeClr val="dk1"/>
                </a:solidFill>
                <a:latin typeface="Open Sans" pitchFamily="2" charset="0"/>
                <a:ea typeface="Open Sans" pitchFamily="2" charset="0"/>
                <a:cs typeface="Open Sans" pitchFamily="2" charset="0"/>
                <a:sym typeface="Arial"/>
              </a:rPr>
            </a:br>
            <a:r>
              <a:rPr lang="de" sz="800" u="none" strike="noStrike" cap="none" dirty="0" err="1">
                <a:solidFill>
                  <a:schemeClr val="dk1"/>
                </a:solidFill>
                <a:latin typeface="Open Sans" pitchFamily="2" charset="0"/>
                <a:ea typeface="Open Sans" pitchFamily="2" charset="0"/>
                <a:cs typeface="Open Sans" pitchFamily="2" charset="0"/>
                <a:sym typeface="Arial"/>
              </a:rPr>
              <a:t>Openshift</a:t>
            </a:r>
            <a:r>
              <a:rPr lang="de" sz="800" u="none" strike="noStrike" cap="none" dirty="0">
                <a:solidFill>
                  <a:schemeClr val="dk1"/>
                </a:solidFill>
                <a:latin typeface="Open Sans" pitchFamily="2" charset="0"/>
                <a:ea typeface="Open Sans" pitchFamily="2" charset="0"/>
                <a:cs typeface="Open Sans" pitchFamily="2" charset="0"/>
                <a:sym typeface="Arial"/>
              </a:rPr>
              <a:t> Logo: By </a:t>
            </a:r>
            <a:r>
              <a:rPr lang="de" sz="800" u="none" strike="noStrike" cap="none" dirty="0" err="1">
                <a:solidFill>
                  <a:schemeClr val="dk1"/>
                </a:solidFill>
                <a:latin typeface="Open Sans" pitchFamily="2" charset="0"/>
                <a:ea typeface="Open Sans" pitchFamily="2" charset="0"/>
                <a:cs typeface="Open Sans" pitchFamily="2" charset="0"/>
                <a:sym typeface="Arial"/>
              </a:rPr>
              <a:t>Unknown</a:t>
            </a:r>
            <a:r>
              <a:rPr lang="de" sz="800" u="none" strike="noStrike" cap="none" dirty="0">
                <a:solidFill>
                  <a:schemeClr val="dk1"/>
                </a:solidFill>
                <a:latin typeface="Open Sans" pitchFamily="2" charset="0"/>
                <a:ea typeface="Open Sans" pitchFamily="2" charset="0"/>
                <a:cs typeface="Open Sans" pitchFamily="2" charset="0"/>
                <a:sym typeface="Arial"/>
              </a:rPr>
              <a:t> - </a:t>
            </a:r>
            <a:r>
              <a:rPr lang="de" sz="800" u="sng" strike="noStrike" cap="none" dirty="0">
                <a:solidFill>
                  <a:schemeClr val="hlink"/>
                </a:solidFill>
                <a:latin typeface="Open Sans" pitchFamily="2" charset="0"/>
                <a:ea typeface="Open Sans" pitchFamily="2" charset="0"/>
                <a:cs typeface="Open Sans" pitchFamily="2" charset="0"/>
                <a:sym typeface="Arial"/>
                <a:hlinkClick r:id="rId5"/>
              </a:rPr>
              <a:t>https://www.openshift.com/sites/default/files/NoteCard%20GENERIC.pdf</a:t>
            </a:r>
            <a:r>
              <a:rPr lang="de" sz="800" u="none" strike="noStrike" cap="none" dirty="0">
                <a:solidFill>
                  <a:schemeClr val="dk1"/>
                </a:solidFill>
                <a:latin typeface="Open Sans" pitchFamily="2" charset="0"/>
                <a:ea typeface="Open Sans" pitchFamily="2" charset="0"/>
                <a:cs typeface="Open Sans" pitchFamily="2" charset="0"/>
                <a:sym typeface="Arial"/>
              </a:rPr>
              <a:t>, Public Domain, </a:t>
            </a:r>
            <a:r>
              <a:rPr lang="de" sz="800" u="sng" strike="noStrike" cap="none" dirty="0">
                <a:solidFill>
                  <a:schemeClr val="hlink"/>
                </a:solidFill>
                <a:latin typeface="Open Sans" pitchFamily="2" charset="0"/>
                <a:ea typeface="Open Sans" pitchFamily="2" charset="0"/>
                <a:cs typeface="Open Sans" pitchFamily="2" charset="0"/>
                <a:sym typeface="Arial"/>
                <a:hlinkClick r:id="rId6"/>
              </a:rPr>
              <a:t>https://commons.wikimedia.org/w/index.php?curid=38933557</a:t>
            </a:r>
            <a:r>
              <a:rPr lang="de" sz="800" u="none" strike="noStrike" cap="none" dirty="0">
                <a:solidFill>
                  <a:schemeClr val="dk1"/>
                </a:solidFill>
                <a:latin typeface="Open Sans" pitchFamily="2" charset="0"/>
                <a:ea typeface="Open Sans" pitchFamily="2" charset="0"/>
                <a:cs typeface="Open Sans" pitchFamily="2" charset="0"/>
                <a:sym typeface="Arial"/>
              </a:rPr>
              <a:t> </a:t>
            </a:r>
            <a:br>
              <a:rPr lang="de" sz="800" u="none" strike="noStrike" cap="none" dirty="0">
                <a:solidFill>
                  <a:schemeClr val="dk1"/>
                </a:solidFill>
                <a:latin typeface="Open Sans" pitchFamily="2" charset="0"/>
                <a:ea typeface="Open Sans" pitchFamily="2" charset="0"/>
                <a:cs typeface="Open Sans" pitchFamily="2" charset="0"/>
                <a:sym typeface="Arial"/>
              </a:rPr>
            </a:br>
            <a:r>
              <a:rPr lang="de" sz="800" u="none" strike="noStrike" cap="none" dirty="0">
                <a:solidFill>
                  <a:schemeClr val="dk1"/>
                </a:solidFill>
                <a:latin typeface="Open Sans" pitchFamily="2" charset="0"/>
                <a:ea typeface="Open Sans" pitchFamily="2" charset="0"/>
                <a:cs typeface="Open Sans" pitchFamily="2" charset="0"/>
                <a:sym typeface="Arial"/>
              </a:rPr>
              <a:t>OpenStack Logo: By OpenStack Community - </a:t>
            </a:r>
            <a:r>
              <a:rPr lang="de" sz="800" u="sng" strike="noStrike" cap="none" dirty="0">
                <a:solidFill>
                  <a:schemeClr val="hlink"/>
                </a:solidFill>
                <a:latin typeface="Open Sans" pitchFamily="2" charset="0"/>
                <a:ea typeface="Open Sans" pitchFamily="2" charset="0"/>
                <a:cs typeface="Open Sans" pitchFamily="2" charset="0"/>
                <a:sym typeface="Arial"/>
                <a:hlinkClick r:id="rId7"/>
              </a:rPr>
              <a:t>http://www.openstack.org/brand/openstack-logo/logo-download/</a:t>
            </a:r>
            <a:r>
              <a:rPr lang="de" sz="800" u="none" strike="noStrike" cap="none" dirty="0">
                <a:solidFill>
                  <a:schemeClr val="dk1"/>
                </a:solidFill>
                <a:latin typeface="Open Sans" pitchFamily="2" charset="0"/>
                <a:ea typeface="Open Sans" pitchFamily="2" charset="0"/>
                <a:cs typeface="Open Sans" pitchFamily="2" charset="0"/>
                <a:sym typeface="Arial"/>
              </a:rPr>
              <a:t>, Public Domain, </a:t>
            </a:r>
            <a:r>
              <a:rPr lang="de" sz="800" u="sng" strike="noStrike" cap="none" dirty="0">
                <a:solidFill>
                  <a:schemeClr val="hlink"/>
                </a:solidFill>
                <a:latin typeface="Open Sans" pitchFamily="2" charset="0"/>
                <a:ea typeface="Open Sans" pitchFamily="2" charset="0"/>
                <a:cs typeface="Open Sans" pitchFamily="2" charset="0"/>
                <a:sym typeface="Arial"/>
                <a:hlinkClick r:id="rId8"/>
              </a:rPr>
              <a:t>https://commons.wikimedia.org/w/index.php?curid=40339150</a:t>
            </a:r>
            <a:r>
              <a:rPr lang="de" sz="800" u="none" strike="noStrike" cap="none" dirty="0">
                <a:solidFill>
                  <a:schemeClr val="dk1"/>
                </a:solidFill>
                <a:latin typeface="Open Sans" pitchFamily="2" charset="0"/>
                <a:ea typeface="Open Sans" pitchFamily="2" charset="0"/>
                <a:cs typeface="Open Sans" pitchFamily="2" charset="0"/>
                <a:sym typeface="Arial"/>
              </a:rPr>
              <a:t> </a:t>
            </a:r>
            <a:endParaRPr dirty="0">
              <a:latin typeface="Open Sans" pitchFamily="2" charset="0"/>
              <a:ea typeface="Open Sans" pitchFamily="2" charset="0"/>
              <a:cs typeface="Open Sans" pitchFamily="2" charset="0"/>
            </a:endParaRPr>
          </a:p>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2477825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0120037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706518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de" sz="1800" u="none" strike="noStrike" cap="none" dirty="0">
                <a:solidFill>
                  <a:schemeClr val="dk2"/>
                </a:solidFill>
                <a:latin typeface="Open Sans" pitchFamily="2" charset="0"/>
                <a:ea typeface="Open Sans" pitchFamily="2" charset="0"/>
                <a:cs typeface="Open Sans" pitchFamily="2" charset="0"/>
                <a:sym typeface="Trebuchet MS"/>
              </a:rPr>
              <a:t>Containers</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15000"/>
              </a:lnSpc>
              <a:spcBef>
                <a:spcPts val="1600"/>
              </a:spcBef>
              <a:spcAft>
                <a:spcPts val="0"/>
              </a:spcAft>
              <a:buClr>
                <a:schemeClr val="dk2"/>
              </a:buClr>
              <a:buSzPts val="1800"/>
              <a:buFont typeface="Trebuchet MS"/>
              <a:buChar char="●"/>
            </a:pPr>
            <a:r>
              <a:rPr lang="de" sz="1800" u="none" strike="noStrike" cap="none" dirty="0" err="1">
                <a:solidFill>
                  <a:schemeClr val="dk2"/>
                </a:solidFill>
                <a:latin typeface="Open Sans" pitchFamily="2" charset="0"/>
                <a:ea typeface="Open Sans" pitchFamily="2" charset="0"/>
                <a:cs typeface="Open Sans" pitchFamily="2" charset="0"/>
                <a:sym typeface="Trebuchet MS"/>
              </a:rPr>
              <a:t>Reusable</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components</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15000"/>
              </a:lnSpc>
              <a:spcBef>
                <a:spcPts val="0"/>
              </a:spcBef>
              <a:spcAft>
                <a:spcPts val="0"/>
              </a:spcAft>
              <a:buClr>
                <a:schemeClr val="dk2"/>
              </a:buClr>
              <a:buSzPts val="1800"/>
              <a:buFont typeface="Trebuchet MS"/>
              <a:buChar char="●"/>
            </a:pPr>
            <a:r>
              <a:rPr lang="de" sz="1800" u="none" strike="noStrike" cap="none" dirty="0" err="1">
                <a:solidFill>
                  <a:schemeClr val="dk2"/>
                </a:solidFill>
                <a:latin typeface="Open Sans" pitchFamily="2" charset="0"/>
                <a:ea typeface="Open Sans" pitchFamily="2" charset="0"/>
                <a:cs typeface="Open Sans" pitchFamily="2" charset="0"/>
                <a:sym typeface="Trebuchet MS"/>
              </a:rPr>
              <a:t>Versionable</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15000"/>
              </a:lnSpc>
              <a:spcBef>
                <a:spcPts val="0"/>
              </a:spcBef>
              <a:spcAft>
                <a:spcPts val="0"/>
              </a:spcAft>
              <a:buClr>
                <a:schemeClr val="dk2"/>
              </a:buClr>
              <a:buSzPts val="1800"/>
              <a:buFont typeface="Trebuchet MS"/>
              <a:buChar char="●"/>
            </a:pPr>
            <a:r>
              <a:rPr lang="de" sz="1800" u="none" strike="noStrike" cap="none" dirty="0" err="1">
                <a:solidFill>
                  <a:schemeClr val="dk2"/>
                </a:solidFill>
                <a:latin typeface="Open Sans" pitchFamily="2" charset="0"/>
                <a:ea typeface="Open Sans" pitchFamily="2" charset="0"/>
                <a:cs typeface="Open Sans" pitchFamily="2" charset="0"/>
                <a:sym typeface="Trebuchet MS"/>
              </a:rPr>
              <a:t>Abstracted</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from</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the</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environment</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50000"/>
              </a:lnSpc>
              <a:spcBef>
                <a:spcPts val="0"/>
              </a:spcBef>
              <a:spcAft>
                <a:spcPts val="0"/>
              </a:spcAft>
              <a:buClr>
                <a:schemeClr val="dk2"/>
              </a:buClr>
              <a:buSzPts val="1800"/>
              <a:buFont typeface="Trebuchet MS"/>
              <a:buChar char="●"/>
            </a:pPr>
            <a:r>
              <a:rPr lang="de" sz="1800" u="none" strike="noStrike" cap="none" dirty="0" err="1">
                <a:solidFill>
                  <a:schemeClr val="dk2"/>
                </a:solidFill>
                <a:latin typeface="Open Sans" pitchFamily="2" charset="0"/>
                <a:ea typeface="Open Sans" pitchFamily="2" charset="0"/>
                <a:cs typeface="Open Sans" pitchFamily="2" charset="0"/>
                <a:sym typeface="Trebuchet MS"/>
              </a:rPr>
              <a:t>Known</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environment</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to</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the</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application</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50000"/>
              </a:lnSpc>
              <a:spcBef>
                <a:spcPts val="0"/>
              </a:spcBef>
              <a:spcAft>
                <a:spcPts val="0"/>
              </a:spcAft>
              <a:buClr>
                <a:schemeClr val="dk2"/>
              </a:buClr>
              <a:buSzPts val="1800"/>
              <a:buFont typeface="Trebuchet MS"/>
              <a:buChar char="●"/>
            </a:pPr>
            <a:r>
              <a:rPr lang="de" sz="1800" u="none" strike="noStrike" cap="none" dirty="0">
                <a:solidFill>
                  <a:schemeClr val="dk2"/>
                </a:solidFill>
                <a:latin typeface="Open Sans" pitchFamily="2" charset="0"/>
                <a:ea typeface="Open Sans" pitchFamily="2" charset="0"/>
                <a:cs typeface="Open Sans" pitchFamily="2" charset="0"/>
                <a:sym typeface="Trebuchet MS"/>
              </a:rPr>
              <a:t>Lightweight </a:t>
            </a:r>
            <a:r>
              <a:rPr lang="de" sz="1800" u="none" strike="noStrike" cap="none" dirty="0" err="1">
                <a:solidFill>
                  <a:schemeClr val="dk2"/>
                </a:solidFill>
                <a:latin typeface="Open Sans" pitchFamily="2" charset="0"/>
                <a:ea typeface="Open Sans" pitchFamily="2" charset="0"/>
                <a:cs typeface="Open Sans" pitchFamily="2" charset="0"/>
                <a:sym typeface="Trebuchet MS"/>
              </a:rPr>
              <a:t>virtualization</a:t>
            </a:r>
            <a:endParaRPr sz="1800" u="none" strike="noStrike" cap="none" dirty="0">
              <a:solidFill>
                <a:schemeClr val="dk2"/>
              </a:solidFill>
              <a:latin typeface="Open Sans" pitchFamily="2" charset="0"/>
              <a:ea typeface="Open Sans" pitchFamily="2" charset="0"/>
              <a:cs typeface="Open Sans" pitchFamily="2" charset="0"/>
              <a:sym typeface="Trebuchet MS"/>
            </a:endParaRPr>
          </a:p>
          <a:p>
            <a:pPr marL="457200" marR="0" lvl="0" indent="-342900" algn="l" rtl="0">
              <a:lnSpc>
                <a:spcPct val="150000"/>
              </a:lnSpc>
              <a:spcBef>
                <a:spcPts val="0"/>
              </a:spcBef>
              <a:spcAft>
                <a:spcPts val="0"/>
              </a:spcAft>
              <a:buClr>
                <a:schemeClr val="dk2"/>
              </a:buClr>
              <a:buSzPts val="1800"/>
              <a:buFont typeface="Trebuchet MS"/>
              <a:buChar char="●"/>
            </a:pPr>
            <a:r>
              <a:rPr lang="de" sz="1800" u="none" strike="noStrike" cap="none" dirty="0">
                <a:solidFill>
                  <a:schemeClr val="dk2"/>
                </a:solidFill>
                <a:latin typeface="Open Sans" pitchFamily="2" charset="0"/>
                <a:ea typeface="Open Sans" pitchFamily="2" charset="0"/>
                <a:cs typeface="Open Sans" pitchFamily="2" charset="0"/>
                <a:sym typeface="Trebuchet MS"/>
              </a:rPr>
              <a:t>Simple and easy </a:t>
            </a:r>
            <a:r>
              <a:rPr lang="de" sz="1800" u="none" strike="noStrike" cap="none" dirty="0" err="1">
                <a:solidFill>
                  <a:schemeClr val="dk2"/>
                </a:solidFill>
                <a:latin typeface="Open Sans" pitchFamily="2" charset="0"/>
                <a:ea typeface="Open Sans" pitchFamily="2" charset="0"/>
                <a:cs typeface="Open Sans" pitchFamily="2" charset="0"/>
                <a:sym typeface="Trebuchet MS"/>
              </a:rPr>
              <a:t>deployment</a:t>
            </a:r>
            <a:r>
              <a:rPr lang="de" sz="1800" u="none" strike="noStrike" cap="none" dirty="0">
                <a:solidFill>
                  <a:schemeClr val="dk2"/>
                </a:solidFill>
                <a:latin typeface="Open Sans" pitchFamily="2" charset="0"/>
                <a:ea typeface="Open Sans" pitchFamily="2" charset="0"/>
                <a:cs typeface="Open Sans" pitchFamily="2" charset="0"/>
                <a:sym typeface="Trebuchet MS"/>
              </a:rPr>
              <a:t> </a:t>
            </a:r>
            <a:r>
              <a:rPr lang="de" sz="1800" u="none" strike="noStrike" cap="none" dirty="0" err="1">
                <a:solidFill>
                  <a:schemeClr val="dk2"/>
                </a:solidFill>
                <a:latin typeface="Open Sans" pitchFamily="2" charset="0"/>
                <a:ea typeface="Open Sans" pitchFamily="2" charset="0"/>
                <a:cs typeface="Open Sans" pitchFamily="2" charset="0"/>
                <a:sym typeface="Trebuchet MS"/>
              </a:rPr>
              <a:t>model</a:t>
            </a:r>
            <a:endParaRPr sz="1800" u="none" strike="noStrike" cap="none" dirty="0">
              <a:solidFill>
                <a:schemeClr val="dk2"/>
              </a:solidFill>
              <a:latin typeface="Open Sans" pitchFamily="2" charset="0"/>
              <a:ea typeface="Open Sans" pitchFamily="2" charset="0"/>
              <a:cs typeface="Open Sans" pitchFamily="2" charset="0"/>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latin typeface="Open Sans" pitchFamily="2" charset="0"/>
                <a:ea typeface="Open Sans" pitchFamily="2" charset="0"/>
                <a:cs typeface="Open Sans" pitchFamily="2" charset="0"/>
              </a:rPr>
              <a:t>https://</a:t>
            </a:r>
            <a:r>
              <a:rPr lang="de-DE" dirty="0" err="1">
                <a:latin typeface="Open Sans" pitchFamily="2" charset="0"/>
                <a:ea typeface="Open Sans" pitchFamily="2" charset="0"/>
                <a:cs typeface="Open Sans" pitchFamily="2" charset="0"/>
              </a:rPr>
              <a:t>www.docker.com</a:t>
            </a:r>
            <a:r>
              <a:rPr lang="de-DE" dirty="0">
                <a:latin typeface="Open Sans" pitchFamily="2" charset="0"/>
                <a:ea typeface="Open Sans" pitchFamily="2" charset="0"/>
                <a:cs typeface="Open Sans" pitchFamily="2" charset="0"/>
              </a:rPr>
              <a:t>/</a:t>
            </a:r>
            <a:r>
              <a:rPr lang="de-DE" dirty="0" err="1">
                <a:latin typeface="Open Sans" pitchFamily="2" charset="0"/>
                <a:ea typeface="Open Sans" pitchFamily="2" charset="0"/>
                <a:cs typeface="Open Sans" pitchFamily="2" charset="0"/>
              </a:rPr>
              <a:t>resources</a:t>
            </a:r>
            <a:r>
              <a:rPr lang="de-DE" dirty="0">
                <a:latin typeface="Open Sans" pitchFamily="2" charset="0"/>
                <a:ea typeface="Open Sans" pitchFamily="2" charset="0"/>
                <a:cs typeface="Open Sans" pitchFamily="2" charset="0"/>
              </a:rPr>
              <a:t>/</a:t>
            </a:r>
            <a:r>
              <a:rPr lang="de-DE" dirty="0" err="1">
                <a:latin typeface="Open Sans" pitchFamily="2" charset="0"/>
                <a:ea typeface="Open Sans" pitchFamily="2" charset="0"/>
                <a:cs typeface="Open Sans" pitchFamily="2" charset="0"/>
              </a:rPr>
              <a:t>what</a:t>
            </a:r>
            <a:r>
              <a:rPr lang="de-DE" dirty="0">
                <a:latin typeface="Open Sans" pitchFamily="2" charset="0"/>
                <a:ea typeface="Open Sans" pitchFamily="2" charset="0"/>
                <a:cs typeface="Open Sans" pitchFamily="2" charset="0"/>
              </a:rPr>
              <a:t>-container#/</a:t>
            </a:r>
            <a:r>
              <a:rPr lang="de-DE" dirty="0" err="1">
                <a:latin typeface="Open Sans" pitchFamily="2" charset="0"/>
                <a:ea typeface="Open Sans" pitchFamily="2" charset="0"/>
                <a:cs typeface="Open Sans" pitchFamily="2" charset="0"/>
              </a:rPr>
              <a:t>package_software</a:t>
            </a:r>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501878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rgbClr val="000000"/>
              </a:solidFill>
              <a:latin typeface="Open Sans" pitchFamily="2" charset="0"/>
              <a:ea typeface="Open Sans" pitchFamily="2" charset="0"/>
              <a:cs typeface="Open Sans" pitchFamily="2" charset="0"/>
              <a:sym typeface="Arial"/>
            </a:endParaRPr>
          </a:p>
        </p:txBody>
      </p:sp>
    </p:spTree>
    <p:extLst>
      <p:ext uri="{BB962C8B-B14F-4D97-AF65-F5344CB8AC3E}">
        <p14:creationId xmlns:p14="http://schemas.microsoft.com/office/powerpoint/2010/main" val="35204769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9608804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1237085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1605977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74472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C135D-CC07-6D6F-D2A9-DDE2616AB02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93F3438-7A20-0FA4-E03C-9A0AAFA2F961}"/>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897A29C7-647B-0239-9978-6999E4EF388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5648720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5757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Canva Sans"/>
              </a:rPr>
              <a:t>Photo by Roman </a:t>
            </a:r>
            <a:r>
              <a:rPr lang="en-US" b="0" i="0" dirty="0" err="1">
                <a:solidFill>
                  <a:srgbClr val="000000"/>
                </a:solidFill>
                <a:effectLst/>
                <a:latin typeface="Canva Sans"/>
              </a:rPr>
              <a:t>Kaiuk</a:t>
            </a:r>
            <a:r>
              <a:rPr lang="en-US" b="0" i="0" dirty="0">
                <a:solidFill>
                  <a:srgbClr val="000000"/>
                </a:solidFill>
                <a:effectLst/>
                <a:latin typeface="Canva Sans"/>
              </a:rPr>
              <a:t>🇺🇦: https://</a:t>
            </a:r>
            <a:r>
              <a:rPr lang="en-US" b="0" i="0" dirty="0" err="1">
                <a:solidFill>
                  <a:srgbClr val="000000"/>
                </a:solidFill>
                <a:effectLst/>
                <a:latin typeface="Canva Sans"/>
              </a:rPr>
              <a:t>www.pexels.com</a:t>
            </a:r>
            <a:r>
              <a:rPr lang="en-US" b="0" i="0" dirty="0">
                <a:solidFill>
                  <a:srgbClr val="000000"/>
                </a:solidFill>
                <a:effectLst/>
                <a:latin typeface="Canva Sans"/>
              </a:rPr>
              <a:t>/photo/close-up-shot-of-a-crown-3948710/</a:t>
            </a:r>
            <a:endParaRPr lang="en-US" dirty="0"/>
          </a:p>
        </p:txBody>
      </p:sp>
    </p:spTree>
    <p:extLst>
      <p:ext uri="{BB962C8B-B14F-4D97-AF65-F5344CB8AC3E}">
        <p14:creationId xmlns:p14="http://schemas.microsoft.com/office/powerpoint/2010/main" val="15971705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Canva Sans"/>
              </a:rPr>
              <a:t>Photo by </a:t>
            </a:r>
            <a:r>
              <a:rPr lang="en-US" b="0" i="0" dirty="0" err="1">
                <a:solidFill>
                  <a:srgbClr val="000000"/>
                </a:solidFill>
                <a:effectLst/>
                <a:latin typeface="Canva Sans"/>
              </a:rPr>
              <a:t>panumas</a:t>
            </a:r>
            <a:r>
              <a:rPr lang="en-US" b="0" i="0" dirty="0">
                <a:solidFill>
                  <a:srgbClr val="000000"/>
                </a:solidFill>
                <a:effectLst/>
                <a:latin typeface="Canva Sans"/>
              </a:rPr>
              <a:t> </a:t>
            </a:r>
            <a:r>
              <a:rPr lang="en-US" b="0" i="0" dirty="0" err="1">
                <a:solidFill>
                  <a:srgbClr val="000000"/>
                </a:solidFill>
                <a:effectLst/>
                <a:latin typeface="Canva Sans"/>
              </a:rPr>
              <a:t>nikhomkhai</a:t>
            </a:r>
            <a:r>
              <a:rPr lang="en-US" b="0" i="0" dirty="0">
                <a:solidFill>
                  <a:srgbClr val="000000"/>
                </a:solidFill>
                <a:effectLst/>
                <a:latin typeface="Canva Sans"/>
              </a:rPr>
              <a:t>: https://</a:t>
            </a:r>
            <a:r>
              <a:rPr lang="en-US" b="0" i="0" dirty="0" err="1">
                <a:solidFill>
                  <a:srgbClr val="000000"/>
                </a:solidFill>
                <a:effectLst/>
                <a:latin typeface="Canva Sans"/>
              </a:rPr>
              <a:t>www.pexels.com</a:t>
            </a:r>
            <a:r>
              <a:rPr lang="en-US" b="0" i="0" dirty="0">
                <a:solidFill>
                  <a:srgbClr val="000000"/>
                </a:solidFill>
                <a:effectLst/>
                <a:latin typeface="Canva Sans"/>
              </a:rPr>
              <a:t>/photo/close-up-photo-of-mining-rig-1148820/</a:t>
            </a:r>
            <a:endParaRPr lang="en-US" dirty="0"/>
          </a:p>
        </p:txBody>
      </p:sp>
    </p:spTree>
    <p:extLst>
      <p:ext uri="{BB962C8B-B14F-4D97-AF65-F5344CB8AC3E}">
        <p14:creationId xmlns:p14="http://schemas.microsoft.com/office/powerpoint/2010/main" val="2211267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a:t>https://</a:t>
            </a:r>
            <a:r>
              <a:rPr lang="de-DE" err="1"/>
              <a:t>pixabay.com</a:t>
            </a:r>
            <a:r>
              <a:rPr lang="de-DE"/>
              <a:t>/de/cyborg-borg-pacman-pac-man-spiel-145847/</a:t>
            </a:r>
          </a:p>
          <a:p>
            <a:r>
              <a:rPr lang="de-DE"/>
              <a:t>https://</a:t>
            </a:r>
            <a:r>
              <a:rPr lang="de-DE" err="1"/>
              <a:t>pixabay.com</a:t>
            </a:r>
            <a:r>
              <a:rPr lang="de-DE"/>
              <a:t>/de/omega-griechisch-ohm-schreiben-39901/</a:t>
            </a:r>
          </a:p>
        </p:txBody>
      </p:sp>
    </p:spTree>
    <p:extLst>
      <p:ext uri="{BB962C8B-B14F-4D97-AF65-F5344CB8AC3E}">
        <p14:creationId xmlns:p14="http://schemas.microsoft.com/office/powerpoint/2010/main" val="7533780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 sz="800" b="0" i="0" u="none" strike="noStrike" cap="none" dirty="0" err="1">
                <a:solidFill>
                  <a:schemeClr val="dk1"/>
                </a:solidFill>
                <a:latin typeface="Arial"/>
                <a:ea typeface="Arial"/>
                <a:cs typeface="Arial"/>
                <a:sym typeface="Arial"/>
              </a:rPr>
              <a:t>Kubernetes</a:t>
            </a:r>
            <a:r>
              <a:rPr lang="de" sz="800" b="0" i="0" u="none" strike="noStrike" cap="none" dirty="0">
                <a:solidFill>
                  <a:schemeClr val="dk1"/>
                </a:solidFill>
                <a:latin typeface="Arial"/>
                <a:ea typeface="Arial"/>
                <a:cs typeface="Arial"/>
                <a:sym typeface="Arial"/>
              </a:rPr>
              <a:t> Logo: </a:t>
            </a:r>
            <a:r>
              <a:rPr lang="de" sz="800" b="0" i="0" u="none" strike="noStrike" cap="none" dirty="0" err="1">
                <a:solidFill>
                  <a:schemeClr val="dk1"/>
                </a:solidFill>
                <a:latin typeface="Arial"/>
                <a:ea typeface="Arial"/>
                <a:cs typeface="Arial"/>
                <a:sym typeface="Arial"/>
              </a:rPr>
              <a:t>By</a:t>
            </a:r>
            <a:r>
              <a:rPr lang="de" sz="800" b="0" i="0" u="none" strike="noStrike" cap="none" dirty="0">
                <a:solidFill>
                  <a:schemeClr val="dk1"/>
                </a:solidFill>
                <a:latin typeface="Arial"/>
                <a:ea typeface="Arial"/>
                <a:cs typeface="Arial"/>
                <a:sym typeface="Arial"/>
              </a:rPr>
              <a:t> </a:t>
            </a:r>
            <a:r>
              <a:rPr lang="de" sz="800" b="0" i="0" u="none" strike="noStrike" cap="none" dirty="0" err="1">
                <a:solidFill>
                  <a:schemeClr val="dk1"/>
                </a:solidFill>
                <a:latin typeface="Arial"/>
                <a:ea typeface="Arial"/>
                <a:cs typeface="Arial"/>
                <a:sym typeface="Arial"/>
              </a:rPr>
              <a:t>Unknown</a:t>
            </a:r>
            <a:r>
              <a:rPr lang="de" sz="800" b="0" i="0" u="none" strike="noStrike" cap="none" dirty="0">
                <a:solidFill>
                  <a:schemeClr val="dk1"/>
                </a:solidFill>
                <a:latin typeface="Arial"/>
                <a:ea typeface="Arial"/>
                <a:cs typeface="Arial"/>
                <a:sym typeface="Arial"/>
              </a:rPr>
              <a:t> - </a:t>
            </a:r>
            <a:r>
              <a:rPr lang="de" sz="800" b="0" i="0" u="sng" strike="noStrike" cap="none" dirty="0">
                <a:solidFill>
                  <a:schemeClr val="hlink"/>
                </a:solidFill>
                <a:latin typeface="Arial"/>
                <a:ea typeface="Arial"/>
                <a:cs typeface="Arial"/>
                <a:sym typeface="Arial"/>
                <a:hlinkClick r:id="rId3"/>
              </a:rPr>
              <a:t>https://d33wubrfki0l68.cloudfront.net/f84b022686eac86ba972feae8dabf6af8d1dc263/de78f/images/nav_logo.svg</a:t>
            </a:r>
            <a:r>
              <a:rPr lang="de" sz="800" b="0" i="0" u="none" strike="noStrike" cap="none" dirty="0">
                <a:solidFill>
                  <a:schemeClr val="dk1"/>
                </a:solidFill>
                <a:latin typeface="Arial"/>
                <a:ea typeface="Arial"/>
                <a:cs typeface="Arial"/>
                <a:sym typeface="Arial"/>
              </a:rPr>
              <a:t>, Public Domain, </a:t>
            </a:r>
            <a:r>
              <a:rPr lang="de" sz="800" b="0" i="0" u="sng" strike="noStrike" cap="none" dirty="0">
                <a:solidFill>
                  <a:schemeClr val="hlink"/>
                </a:solidFill>
                <a:latin typeface="Arial"/>
                <a:ea typeface="Arial"/>
                <a:cs typeface="Arial"/>
                <a:sym typeface="Arial"/>
                <a:hlinkClick r:id="rId4"/>
              </a:rPr>
              <a:t>https://commons.wikimedia.org/w/index.php?curid=63238145</a:t>
            </a:r>
            <a:r>
              <a:rPr lang="de" sz="800" b="0" i="0" u="none" strike="noStrike" cap="none" dirty="0">
                <a:solidFill>
                  <a:schemeClr val="dk1"/>
                </a:solidFill>
                <a:latin typeface="Arial"/>
                <a:ea typeface="Arial"/>
                <a:cs typeface="Arial"/>
                <a:sym typeface="Arial"/>
              </a:rPr>
              <a:t> </a:t>
            </a:r>
            <a:br>
              <a:rPr lang="de" sz="800" b="0" i="0" u="none" strike="noStrike" cap="none" dirty="0">
                <a:solidFill>
                  <a:schemeClr val="dk1"/>
                </a:solidFill>
                <a:latin typeface="Arial"/>
                <a:ea typeface="Arial"/>
                <a:cs typeface="Arial"/>
                <a:sym typeface="Arial"/>
              </a:rPr>
            </a:br>
            <a:r>
              <a:rPr lang="de" sz="800" b="0" i="0" u="none" strike="noStrike" cap="none" dirty="0" err="1">
                <a:solidFill>
                  <a:schemeClr val="dk1"/>
                </a:solidFill>
                <a:latin typeface="Arial"/>
                <a:ea typeface="Arial"/>
                <a:cs typeface="Arial"/>
                <a:sym typeface="Arial"/>
              </a:rPr>
              <a:t>Openshift</a:t>
            </a:r>
            <a:r>
              <a:rPr lang="de" sz="800" b="0" i="0" u="none" strike="noStrike" cap="none" dirty="0">
                <a:solidFill>
                  <a:schemeClr val="dk1"/>
                </a:solidFill>
                <a:latin typeface="Arial"/>
                <a:ea typeface="Arial"/>
                <a:cs typeface="Arial"/>
                <a:sym typeface="Arial"/>
              </a:rPr>
              <a:t> Logo: </a:t>
            </a:r>
            <a:r>
              <a:rPr lang="de" sz="800" b="0" i="0" u="none" strike="noStrike" cap="none" dirty="0" err="1">
                <a:solidFill>
                  <a:schemeClr val="dk1"/>
                </a:solidFill>
                <a:latin typeface="Arial"/>
                <a:ea typeface="Arial"/>
                <a:cs typeface="Arial"/>
                <a:sym typeface="Arial"/>
              </a:rPr>
              <a:t>By</a:t>
            </a:r>
            <a:r>
              <a:rPr lang="de" sz="800" b="0" i="0" u="none" strike="noStrike" cap="none" dirty="0">
                <a:solidFill>
                  <a:schemeClr val="dk1"/>
                </a:solidFill>
                <a:latin typeface="Arial"/>
                <a:ea typeface="Arial"/>
                <a:cs typeface="Arial"/>
                <a:sym typeface="Arial"/>
              </a:rPr>
              <a:t> </a:t>
            </a:r>
            <a:r>
              <a:rPr lang="de" sz="800" b="0" i="0" u="none" strike="noStrike" cap="none" dirty="0" err="1">
                <a:solidFill>
                  <a:schemeClr val="dk1"/>
                </a:solidFill>
                <a:latin typeface="Arial"/>
                <a:ea typeface="Arial"/>
                <a:cs typeface="Arial"/>
                <a:sym typeface="Arial"/>
              </a:rPr>
              <a:t>Unknown</a:t>
            </a:r>
            <a:r>
              <a:rPr lang="de" sz="800" b="0" i="0" u="none" strike="noStrike" cap="none" dirty="0">
                <a:solidFill>
                  <a:schemeClr val="dk1"/>
                </a:solidFill>
                <a:latin typeface="Arial"/>
                <a:ea typeface="Arial"/>
                <a:cs typeface="Arial"/>
                <a:sym typeface="Arial"/>
              </a:rPr>
              <a:t> - </a:t>
            </a:r>
            <a:r>
              <a:rPr lang="de" sz="800" b="0" i="0" u="sng" strike="noStrike" cap="none" dirty="0">
                <a:solidFill>
                  <a:schemeClr val="hlink"/>
                </a:solidFill>
                <a:latin typeface="Arial"/>
                <a:ea typeface="Arial"/>
                <a:cs typeface="Arial"/>
                <a:sym typeface="Arial"/>
                <a:hlinkClick r:id="rId5"/>
              </a:rPr>
              <a:t>https://www.openshift.com/sites/default/files/NoteCard%20GENERIC.pdf</a:t>
            </a:r>
            <a:r>
              <a:rPr lang="de" sz="800" b="0" i="0" u="none" strike="noStrike" cap="none" dirty="0">
                <a:solidFill>
                  <a:schemeClr val="dk1"/>
                </a:solidFill>
                <a:latin typeface="Arial"/>
                <a:ea typeface="Arial"/>
                <a:cs typeface="Arial"/>
                <a:sym typeface="Arial"/>
              </a:rPr>
              <a:t>, Public Domain, </a:t>
            </a:r>
            <a:r>
              <a:rPr lang="de" sz="800" b="0" i="0" u="sng" strike="noStrike" cap="none" dirty="0">
                <a:solidFill>
                  <a:schemeClr val="hlink"/>
                </a:solidFill>
                <a:latin typeface="Arial"/>
                <a:ea typeface="Arial"/>
                <a:cs typeface="Arial"/>
                <a:sym typeface="Arial"/>
                <a:hlinkClick r:id="rId6"/>
              </a:rPr>
              <a:t>https://commons.wikimedia.org/w/index.php?curid=38933557</a:t>
            </a:r>
            <a:r>
              <a:rPr lang="de" sz="800" b="0" i="0" u="none" strike="noStrike" cap="none" dirty="0">
                <a:solidFill>
                  <a:schemeClr val="dk1"/>
                </a:solidFill>
                <a:latin typeface="Arial"/>
                <a:ea typeface="Arial"/>
                <a:cs typeface="Arial"/>
                <a:sym typeface="Arial"/>
              </a:rPr>
              <a:t> </a:t>
            </a:r>
            <a:br>
              <a:rPr lang="de" sz="800" b="0" i="0" u="none" strike="noStrike" cap="none" dirty="0">
                <a:solidFill>
                  <a:schemeClr val="dk1"/>
                </a:solidFill>
                <a:latin typeface="Arial"/>
                <a:ea typeface="Arial"/>
                <a:cs typeface="Arial"/>
                <a:sym typeface="Arial"/>
              </a:rPr>
            </a:br>
            <a:r>
              <a:rPr lang="de" sz="800" b="0" i="0" u="none" strike="noStrike" cap="none" dirty="0" err="1">
                <a:solidFill>
                  <a:schemeClr val="dk1"/>
                </a:solidFill>
                <a:latin typeface="Arial"/>
                <a:ea typeface="Arial"/>
                <a:cs typeface="Arial"/>
                <a:sym typeface="Arial"/>
              </a:rPr>
              <a:t>OpenStack</a:t>
            </a:r>
            <a:r>
              <a:rPr lang="de" sz="800" b="0" i="0" u="none" strike="noStrike" cap="none" dirty="0">
                <a:solidFill>
                  <a:schemeClr val="dk1"/>
                </a:solidFill>
                <a:latin typeface="Arial"/>
                <a:ea typeface="Arial"/>
                <a:cs typeface="Arial"/>
                <a:sym typeface="Arial"/>
              </a:rPr>
              <a:t> Logo: </a:t>
            </a:r>
            <a:r>
              <a:rPr lang="de" sz="800" b="0" i="0" u="none" strike="noStrike" cap="none" dirty="0" err="1">
                <a:solidFill>
                  <a:schemeClr val="dk1"/>
                </a:solidFill>
                <a:latin typeface="Arial"/>
                <a:ea typeface="Arial"/>
                <a:cs typeface="Arial"/>
                <a:sym typeface="Arial"/>
              </a:rPr>
              <a:t>By</a:t>
            </a:r>
            <a:r>
              <a:rPr lang="de" sz="800" b="0" i="0" u="none" strike="noStrike" cap="none" dirty="0">
                <a:solidFill>
                  <a:schemeClr val="dk1"/>
                </a:solidFill>
                <a:latin typeface="Arial"/>
                <a:ea typeface="Arial"/>
                <a:cs typeface="Arial"/>
                <a:sym typeface="Arial"/>
              </a:rPr>
              <a:t> </a:t>
            </a:r>
            <a:r>
              <a:rPr lang="de" sz="800" b="0" i="0" u="none" strike="noStrike" cap="none" dirty="0" err="1">
                <a:solidFill>
                  <a:schemeClr val="dk1"/>
                </a:solidFill>
                <a:latin typeface="Arial"/>
                <a:ea typeface="Arial"/>
                <a:cs typeface="Arial"/>
                <a:sym typeface="Arial"/>
              </a:rPr>
              <a:t>OpenStack</a:t>
            </a:r>
            <a:r>
              <a:rPr lang="de" sz="800" b="0" i="0" u="none" strike="noStrike" cap="none" dirty="0">
                <a:solidFill>
                  <a:schemeClr val="dk1"/>
                </a:solidFill>
                <a:latin typeface="Arial"/>
                <a:ea typeface="Arial"/>
                <a:cs typeface="Arial"/>
                <a:sym typeface="Arial"/>
              </a:rPr>
              <a:t> Community - </a:t>
            </a:r>
            <a:r>
              <a:rPr lang="de" sz="800" b="0" i="0" u="sng" strike="noStrike" cap="none" dirty="0">
                <a:solidFill>
                  <a:schemeClr val="hlink"/>
                </a:solidFill>
                <a:latin typeface="Arial"/>
                <a:ea typeface="Arial"/>
                <a:cs typeface="Arial"/>
                <a:sym typeface="Arial"/>
                <a:hlinkClick r:id="rId7"/>
              </a:rPr>
              <a:t>http://www.openstack.org/brand/openstack-logo/logo-download/</a:t>
            </a:r>
            <a:r>
              <a:rPr lang="de" sz="800" b="0" i="0" u="none" strike="noStrike" cap="none" dirty="0">
                <a:solidFill>
                  <a:schemeClr val="dk1"/>
                </a:solidFill>
                <a:latin typeface="Arial"/>
                <a:ea typeface="Arial"/>
                <a:cs typeface="Arial"/>
                <a:sym typeface="Arial"/>
              </a:rPr>
              <a:t>, Public Domain, </a:t>
            </a:r>
            <a:r>
              <a:rPr lang="de" sz="800" b="0" i="0" u="sng" strike="noStrike" cap="none" dirty="0">
                <a:solidFill>
                  <a:schemeClr val="hlink"/>
                </a:solidFill>
                <a:latin typeface="Arial"/>
                <a:ea typeface="Arial"/>
                <a:cs typeface="Arial"/>
                <a:sym typeface="Arial"/>
                <a:hlinkClick r:id="rId8"/>
              </a:rPr>
              <a:t>https://commons.wikimedia.org/w/index.php?curid=40339150</a:t>
            </a:r>
            <a:r>
              <a:rPr lang="de" sz="800" b="0" i="0" u="none" strike="noStrike" cap="none" dirty="0">
                <a:solidFill>
                  <a:schemeClr val="dk1"/>
                </a:solidFill>
                <a:latin typeface="Arial"/>
                <a:ea typeface="Arial"/>
                <a:cs typeface="Arial"/>
                <a:sym typeface="Arial"/>
              </a:rPr>
              <a:t> </a:t>
            </a:r>
            <a:endParaRPr dirty="0"/>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err="1">
                <a:latin typeface="Open Sans" pitchFamily="2" charset="0"/>
                <a:ea typeface="Open Sans" pitchFamily="2" charset="0"/>
                <a:cs typeface="Open Sans" pitchFamily="2" charset="0"/>
              </a:rPr>
              <a:t>credits</a:t>
            </a:r>
            <a:r>
              <a:rPr lang="de-DE" dirty="0">
                <a:latin typeface="Open Sans" pitchFamily="2" charset="0"/>
                <a:ea typeface="Open Sans" pitchFamily="2" charset="0"/>
                <a:cs typeface="Open Sans" pitchFamily="2" charset="0"/>
              </a:rPr>
              <a:t>: Google CEO Eric Schmidt </a:t>
            </a:r>
            <a:r>
              <a:rPr lang="de-DE" dirty="0" err="1">
                <a:latin typeface="Open Sans" pitchFamily="2" charset="0"/>
                <a:ea typeface="Open Sans" pitchFamily="2" charset="0"/>
                <a:cs typeface="Open Sans" pitchFamily="2" charset="0"/>
              </a:rPr>
              <a:t>introduced</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the</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term</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to</a:t>
            </a:r>
            <a:r>
              <a:rPr lang="de-DE" dirty="0">
                <a:latin typeface="Open Sans" pitchFamily="2" charset="0"/>
                <a:ea typeface="Open Sans" pitchFamily="2" charset="0"/>
                <a:cs typeface="Open Sans" pitchFamily="2" charset="0"/>
              </a:rPr>
              <a:t> an </a:t>
            </a:r>
            <a:r>
              <a:rPr lang="de-DE" dirty="0" err="1">
                <a:latin typeface="Open Sans" pitchFamily="2" charset="0"/>
                <a:ea typeface="Open Sans" pitchFamily="2" charset="0"/>
                <a:cs typeface="Open Sans" pitchFamily="2" charset="0"/>
              </a:rPr>
              <a:t>industry</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conference</a:t>
            </a:r>
            <a:endParaRPr lang="de-DE" dirty="0">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E0619254-57A2-1F45-BFE9-5C062045E740}" type="slidenum">
              <a:rPr lang="de-DE" smtClean="0">
                <a:latin typeface="Open Sans" pitchFamily="2" charset="0"/>
                <a:ea typeface="Open Sans" pitchFamily="2" charset="0"/>
                <a:cs typeface="Open Sans" pitchFamily="2" charset="0"/>
              </a:rPr>
              <a:t>7</a:t>
            </a:fld>
            <a:endParaRPr lang="de-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6223765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latin typeface="Open Sans" pitchFamily="2" charset="0"/>
                <a:ea typeface="Open Sans" pitchFamily="2" charset="0"/>
                <a:cs typeface="Open Sans" pitchFamily="2" charset="0"/>
              </a:rPr>
              <a:t>https://</a:t>
            </a:r>
            <a:r>
              <a:rPr lang="de-DE" dirty="0" err="1">
                <a:latin typeface="Open Sans" pitchFamily="2" charset="0"/>
                <a:ea typeface="Open Sans" pitchFamily="2" charset="0"/>
                <a:cs typeface="Open Sans" pitchFamily="2" charset="0"/>
              </a:rPr>
              <a:t>pixabay.com</a:t>
            </a:r>
            <a:r>
              <a:rPr lang="de-DE" dirty="0">
                <a:latin typeface="Open Sans" pitchFamily="2" charset="0"/>
                <a:ea typeface="Open Sans" pitchFamily="2" charset="0"/>
                <a:cs typeface="Open Sans" pitchFamily="2" charset="0"/>
              </a:rPr>
              <a:t>/de/konzert-band-orchester-dirigent-662851/</a:t>
            </a:r>
          </a:p>
        </p:txBody>
      </p:sp>
    </p:spTree>
    <p:extLst>
      <p:ext uri="{BB962C8B-B14F-4D97-AF65-F5344CB8AC3E}">
        <p14:creationId xmlns:p14="http://schemas.microsoft.com/office/powerpoint/2010/main" val="20423831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6596540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endParaRPr lang="en-DE" dirty="0"/>
          </a:p>
        </p:txBody>
      </p:sp>
    </p:spTree>
    <p:extLst>
      <p:ext uri="{BB962C8B-B14F-4D97-AF65-F5344CB8AC3E}">
        <p14:creationId xmlns:p14="http://schemas.microsoft.com/office/powerpoint/2010/main" val="18123105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20068-AC6E-C313-AED5-3463A2240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A3862-A380-B8A2-5E2F-061B46DC7AD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A6FA207-DF3F-079C-01EF-608F1F87E5F3}"/>
              </a:ext>
            </a:extLst>
          </p:cNvPr>
          <p:cNvSpPr>
            <a:spLocks noGrp="1"/>
          </p:cNvSpPr>
          <p:nvPr>
            <p:ph type="body" idx="1"/>
          </p:nvPr>
        </p:nvSpPr>
        <p:spPr/>
        <p:txBody>
          <a:bodyPr/>
          <a:lstStyle/>
          <a:p>
            <a:r>
              <a:rPr lang="en-US" dirty="0"/>
              <a:t> </a:t>
            </a:r>
            <a:endParaRPr lang="en-DE" dirty="0"/>
          </a:p>
        </p:txBody>
      </p:sp>
    </p:spTree>
    <p:extLst>
      <p:ext uri="{BB962C8B-B14F-4D97-AF65-F5344CB8AC3E}">
        <p14:creationId xmlns:p14="http://schemas.microsoft.com/office/powerpoint/2010/main" val="8020243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94</a:t>
            </a:fld>
            <a:endParaRPr lang="en-US"/>
          </a:p>
        </p:txBody>
      </p:sp>
    </p:spTree>
    <p:extLst>
      <p:ext uri="{BB962C8B-B14F-4D97-AF65-F5344CB8AC3E}">
        <p14:creationId xmlns:p14="http://schemas.microsoft.com/office/powerpoint/2010/main" val="18945825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BBB91E2F-405C-1745-A228-A66B56F37D3B}" type="slidenum">
              <a:rPr lang="en-US" smtClean="0"/>
              <a:t>95</a:t>
            </a:fld>
            <a:endParaRPr lang="en-US"/>
          </a:p>
        </p:txBody>
      </p:sp>
    </p:spTree>
    <p:extLst>
      <p:ext uri="{BB962C8B-B14F-4D97-AF65-F5344CB8AC3E}">
        <p14:creationId xmlns:p14="http://schemas.microsoft.com/office/powerpoint/2010/main" val="31252993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Image: </a:t>
            </a:r>
            <a:r>
              <a:rPr lang="de-DE" dirty="0">
                <a:hlinkClick r:id="rId3"/>
              </a:rPr>
              <a:t>https://neuvector.com/network-security/kubernetes-networking/</a:t>
            </a:r>
            <a:endParaRPr lang="de-DE" dirty="0"/>
          </a:p>
        </p:txBody>
      </p:sp>
    </p:spTree>
    <p:extLst>
      <p:ext uri="{BB962C8B-B14F-4D97-AF65-F5344CB8AC3E}">
        <p14:creationId xmlns:p14="http://schemas.microsoft.com/office/powerpoint/2010/main" val="12213038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hlinkClick r:id="rId3"/>
              </a:rPr>
              <a:t>https://neuvector.com/network-security/advanced-kubernetes-networking/</a:t>
            </a:r>
            <a:endParaRPr lang="de-DE" dirty="0"/>
          </a:p>
        </p:txBody>
      </p:sp>
    </p:spTree>
    <p:extLst>
      <p:ext uri="{BB962C8B-B14F-4D97-AF65-F5344CB8AC3E}">
        <p14:creationId xmlns:p14="http://schemas.microsoft.com/office/powerpoint/2010/main" val="1955189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hlinkClick r:id="rId3"/>
              </a:rPr>
              <a:t>https://neuvector.com/network-security/advanced-kubernetes-networking/</a:t>
            </a:r>
            <a:endParaRPr lang="de-DE" dirty="0"/>
          </a:p>
        </p:txBody>
      </p:sp>
    </p:spTree>
    <p:extLst>
      <p:ext uri="{BB962C8B-B14F-4D97-AF65-F5344CB8AC3E}">
        <p14:creationId xmlns:p14="http://schemas.microsoft.com/office/powerpoint/2010/main" val="11798808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Flannel</a:t>
            </a:r>
            <a:r>
              <a:rPr lang="de-DE" dirty="0"/>
              <a:t>:</a:t>
            </a:r>
            <a:br>
              <a:rPr lang="de-DE" dirty="0"/>
            </a:br>
            <a:r>
              <a:rPr lang="de-DE" dirty="0"/>
              <a:t>Simple, robust, </a:t>
            </a:r>
            <a:r>
              <a:rPr lang="de-DE" dirty="0" err="1"/>
              <a:t>limitations</a:t>
            </a:r>
            <a:r>
              <a:rPr lang="de-DE" dirty="0"/>
              <a:t> </a:t>
            </a:r>
            <a:r>
              <a:rPr lang="de-DE" dirty="0" err="1"/>
              <a:t>with</a:t>
            </a:r>
            <a:r>
              <a:rPr lang="de-DE" dirty="0"/>
              <a:t> multiple </a:t>
            </a:r>
            <a:r>
              <a:rPr lang="de-DE" dirty="0" err="1"/>
              <a:t>networks</a:t>
            </a:r>
            <a:r>
              <a:rPr lang="de-DE" dirty="0"/>
              <a:t>, </a:t>
            </a:r>
            <a:r>
              <a:rPr lang="de-DE" dirty="0" err="1"/>
              <a:t>most</a:t>
            </a:r>
            <a:r>
              <a:rPr lang="de-DE" dirty="0"/>
              <a:t> </a:t>
            </a:r>
            <a:r>
              <a:rPr lang="de-DE" dirty="0" err="1"/>
              <a:t>often</a:t>
            </a:r>
            <a:r>
              <a:rPr lang="de-DE" dirty="0"/>
              <a:t> </a:t>
            </a:r>
            <a:r>
              <a:rPr lang="de-DE" dirty="0" err="1"/>
              <a:t>used</a:t>
            </a:r>
            <a:r>
              <a:rPr lang="de-DE" dirty="0"/>
              <a:t> </a:t>
            </a:r>
            <a:r>
              <a:rPr lang="de-DE" dirty="0" err="1"/>
              <a:t>network</a:t>
            </a:r>
            <a:endParaRPr lang="de-DE" dirty="0"/>
          </a:p>
          <a:p>
            <a:endParaRPr lang="de-DE" dirty="0"/>
          </a:p>
          <a:p>
            <a:r>
              <a:rPr lang="de-DE" dirty="0" err="1"/>
              <a:t>Calico</a:t>
            </a:r>
            <a:r>
              <a:rPr lang="de-DE" dirty="0"/>
              <a:t>:</a:t>
            </a:r>
            <a:br>
              <a:rPr lang="de-DE" dirty="0"/>
            </a:br>
            <a:r>
              <a:rPr lang="de-DE" dirty="0" err="1"/>
              <a:t>Technically</a:t>
            </a:r>
            <a:r>
              <a:rPr lang="de-DE" dirty="0"/>
              <a:t> not an </a:t>
            </a:r>
            <a:r>
              <a:rPr lang="de-DE" dirty="0" err="1"/>
              <a:t>overlay</a:t>
            </a:r>
            <a:r>
              <a:rPr lang="de-DE" dirty="0"/>
              <a:t> </a:t>
            </a:r>
            <a:r>
              <a:rPr lang="de-DE" dirty="0" err="1"/>
              <a:t>networks</a:t>
            </a:r>
            <a:r>
              <a:rPr lang="de-DE" dirty="0"/>
              <a:t>, </a:t>
            </a:r>
            <a:r>
              <a:rPr lang="de-DE" dirty="0" err="1"/>
              <a:t>instead</a:t>
            </a:r>
            <a:r>
              <a:rPr lang="de-DE" dirty="0"/>
              <a:t> </a:t>
            </a:r>
            <a:r>
              <a:rPr lang="de-DE" dirty="0" err="1"/>
              <a:t>configures</a:t>
            </a:r>
            <a:r>
              <a:rPr lang="de-DE" dirty="0"/>
              <a:t> </a:t>
            </a:r>
            <a:r>
              <a:rPr lang="de-DE" dirty="0" err="1"/>
              <a:t>routing</a:t>
            </a:r>
            <a:r>
              <a:rPr lang="de-DE" dirty="0"/>
              <a:t> </a:t>
            </a:r>
            <a:r>
              <a:rPr lang="de-DE" dirty="0" err="1"/>
              <a:t>between</a:t>
            </a:r>
            <a:r>
              <a:rPr lang="de-DE" dirty="0"/>
              <a:t> </a:t>
            </a:r>
            <a:r>
              <a:rPr lang="de-DE" dirty="0" err="1"/>
              <a:t>systems</a:t>
            </a:r>
            <a:r>
              <a:rPr lang="de-DE" dirty="0"/>
              <a:t>, </a:t>
            </a:r>
            <a:r>
              <a:rPr lang="de-DE" dirty="0" err="1"/>
              <a:t>uses</a:t>
            </a:r>
            <a:r>
              <a:rPr lang="de-DE" dirty="0"/>
              <a:t> </a:t>
            </a:r>
            <a:r>
              <a:rPr lang="de-DE" sz="1100" b="0" i="0" u="none" strike="noStrike" cap="none" dirty="0" err="1">
                <a:solidFill>
                  <a:srgbClr val="000000"/>
                </a:solidFill>
                <a:effectLst/>
                <a:latin typeface="Arial"/>
                <a:ea typeface="Arial"/>
                <a:cs typeface="Arial"/>
                <a:sym typeface="Arial"/>
              </a:rPr>
              <a:t>BorderGatewayProtocol</a:t>
            </a:r>
            <a:r>
              <a:rPr lang="de-DE" sz="1100" b="0" i="0" u="none" strike="noStrike" cap="none" dirty="0">
                <a:solidFill>
                  <a:srgbClr val="000000"/>
                </a:solidFill>
                <a:effectLst/>
                <a:latin typeface="Arial"/>
                <a:ea typeface="Arial"/>
                <a:cs typeface="Arial"/>
                <a:sym typeface="Arial"/>
              </a:rPr>
              <a:t>, </a:t>
            </a:r>
            <a:r>
              <a:rPr lang="de-DE" sz="1100" b="0" i="0" u="none" strike="noStrike" cap="none" dirty="0" err="1">
                <a:solidFill>
                  <a:srgbClr val="000000"/>
                </a:solidFill>
                <a:effectLst/>
                <a:latin typeface="Arial"/>
                <a:ea typeface="Arial"/>
                <a:cs typeface="Arial"/>
                <a:sym typeface="Arial"/>
              </a:rPr>
              <a:t>used</a:t>
            </a:r>
            <a:r>
              <a:rPr lang="de-DE" sz="1100" b="0" i="0" u="none" strike="noStrike" cap="none" dirty="0">
                <a:solidFill>
                  <a:srgbClr val="000000"/>
                </a:solidFill>
                <a:effectLst/>
                <a:latin typeface="Arial"/>
                <a:ea typeface="Arial"/>
                <a:cs typeface="Arial"/>
                <a:sym typeface="Arial"/>
              </a:rPr>
              <a:t> </a:t>
            </a:r>
            <a:r>
              <a:rPr lang="de-DE" sz="1100" b="0" i="0" u="none" strike="noStrike" cap="none" dirty="0" err="1">
                <a:solidFill>
                  <a:srgbClr val="000000"/>
                </a:solidFill>
                <a:effectLst/>
                <a:latin typeface="Arial"/>
                <a:ea typeface="Arial"/>
                <a:cs typeface="Arial"/>
                <a:sym typeface="Arial"/>
              </a:rPr>
              <a:t>with</a:t>
            </a:r>
            <a:r>
              <a:rPr lang="de-DE" sz="1100" b="0" i="0" u="none" strike="noStrike" cap="none" dirty="0">
                <a:solidFill>
                  <a:srgbClr val="000000"/>
                </a:solidFill>
                <a:effectLst/>
                <a:latin typeface="Arial"/>
                <a:ea typeface="Arial"/>
                <a:cs typeface="Arial"/>
                <a:sym typeface="Arial"/>
              </a:rPr>
              <a:t> </a:t>
            </a:r>
            <a:r>
              <a:rPr lang="de-DE" sz="1100" b="0" i="0" u="none" strike="noStrike" cap="none" dirty="0" err="1">
                <a:solidFill>
                  <a:srgbClr val="000000"/>
                </a:solidFill>
                <a:effectLst/>
                <a:latin typeface="Arial"/>
                <a:ea typeface="Arial"/>
                <a:cs typeface="Arial"/>
                <a:sym typeface="Arial"/>
              </a:rPr>
              <a:t>other</a:t>
            </a:r>
            <a:r>
              <a:rPr lang="de-DE" sz="1100" b="0" i="0" u="none" strike="noStrike" cap="none" dirty="0">
                <a:solidFill>
                  <a:srgbClr val="000000"/>
                </a:solidFill>
                <a:effectLst/>
                <a:latin typeface="Arial"/>
                <a:ea typeface="Arial"/>
                <a:cs typeface="Arial"/>
                <a:sym typeface="Arial"/>
              </a:rPr>
              <a:t> </a:t>
            </a:r>
            <a:r>
              <a:rPr lang="de-DE" sz="1100" b="0" i="0" u="none" strike="noStrike" cap="none" dirty="0" err="1">
                <a:solidFill>
                  <a:srgbClr val="000000"/>
                </a:solidFill>
                <a:effectLst/>
                <a:latin typeface="Arial"/>
                <a:ea typeface="Arial"/>
                <a:cs typeface="Arial"/>
                <a:sym typeface="Arial"/>
              </a:rPr>
              <a:t>overlay</a:t>
            </a:r>
            <a:r>
              <a:rPr lang="de-DE" sz="1100" b="0" i="0" u="none" strike="noStrike" cap="none" dirty="0">
                <a:solidFill>
                  <a:srgbClr val="000000"/>
                </a:solidFill>
                <a:effectLst/>
                <a:latin typeface="Arial"/>
                <a:ea typeface="Arial"/>
                <a:cs typeface="Arial"/>
                <a:sym typeface="Arial"/>
              </a:rPr>
              <a:t> </a:t>
            </a:r>
            <a:r>
              <a:rPr lang="de-DE" sz="1100" b="0" i="0" u="none" strike="noStrike" cap="none" dirty="0" err="1">
                <a:solidFill>
                  <a:srgbClr val="000000"/>
                </a:solidFill>
                <a:effectLst/>
                <a:latin typeface="Arial"/>
                <a:ea typeface="Arial"/>
                <a:cs typeface="Arial"/>
                <a:sym typeface="Arial"/>
              </a:rPr>
              <a:t>networks</a:t>
            </a:r>
            <a:r>
              <a:rPr lang="de-DE" sz="1100" b="0" i="0" u="none" strike="noStrike" cap="none" dirty="0">
                <a:solidFill>
                  <a:srgbClr val="000000"/>
                </a:solidFill>
                <a:effectLst/>
                <a:latin typeface="Arial"/>
                <a:ea typeface="Arial"/>
                <a:cs typeface="Arial"/>
                <a:sym typeface="Arial"/>
              </a:rPr>
              <a:t> </a:t>
            </a:r>
            <a:r>
              <a:rPr lang="de-DE" sz="1100" b="0" i="0" u="none" strike="noStrike" cap="none" dirty="0" err="1">
                <a:solidFill>
                  <a:srgbClr val="000000"/>
                </a:solidFill>
                <a:effectLst/>
                <a:latin typeface="Arial"/>
                <a:ea typeface="Arial"/>
                <a:cs typeface="Arial"/>
                <a:sym typeface="Arial"/>
              </a:rPr>
              <a:t>for</a:t>
            </a:r>
            <a:r>
              <a:rPr lang="de-DE" sz="1100" b="0" i="0" u="none" strike="noStrike" cap="none" dirty="0">
                <a:solidFill>
                  <a:srgbClr val="000000"/>
                </a:solidFill>
                <a:effectLst/>
                <a:latin typeface="Arial"/>
                <a:ea typeface="Arial"/>
                <a:cs typeface="Arial"/>
                <a:sym typeface="Arial"/>
              </a:rPr>
              <a:t> multi-network </a:t>
            </a:r>
            <a:r>
              <a:rPr lang="de-DE" sz="1100" b="0" i="0" u="none" strike="noStrike" cap="none" dirty="0" err="1">
                <a:solidFill>
                  <a:srgbClr val="000000"/>
                </a:solidFill>
                <a:effectLst/>
                <a:latin typeface="Arial"/>
                <a:ea typeface="Arial"/>
                <a:cs typeface="Arial"/>
                <a:sym typeface="Arial"/>
              </a:rPr>
              <a:t>networking</a:t>
            </a:r>
            <a:endParaRPr lang="de-DE" sz="1100" b="0" i="0" u="none" strike="noStrike" cap="none" dirty="0">
              <a:solidFill>
                <a:srgbClr val="000000"/>
              </a:solidFill>
              <a:effectLst/>
              <a:latin typeface="Arial"/>
              <a:ea typeface="Arial"/>
              <a:cs typeface="Arial"/>
              <a:sym typeface="Arial"/>
            </a:endParaRPr>
          </a:p>
          <a:p>
            <a:endParaRPr lang="de-DE" sz="1100" b="0" i="0" u="none" strike="noStrike" cap="none" dirty="0">
              <a:solidFill>
                <a:srgbClr val="000000"/>
              </a:solidFill>
              <a:effectLst/>
              <a:latin typeface="Arial"/>
              <a:cs typeface="Arial"/>
              <a:sym typeface="Arial"/>
            </a:endParaRPr>
          </a:p>
          <a:p>
            <a:r>
              <a:rPr lang="de-DE" sz="1100" b="0" i="0" u="none" strike="noStrike" cap="none" dirty="0" err="1">
                <a:solidFill>
                  <a:srgbClr val="000000"/>
                </a:solidFill>
                <a:effectLst/>
                <a:latin typeface="Arial"/>
                <a:cs typeface="Arial"/>
                <a:sym typeface="Arial"/>
              </a:rPr>
              <a:t>Canal</a:t>
            </a:r>
            <a:br>
              <a:rPr lang="de-DE" sz="1100" b="0" i="0" u="none" strike="noStrike" cap="none" dirty="0">
                <a:solidFill>
                  <a:srgbClr val="000000"/>
                </a:solidFill>
                <a:effectLst/>
                <a:latin typeface="Arial"/>
                <a:cs typeface="Arial"/>
                <a:sym typeface="Arial"/>
              </a:rPr>
            </a:br>
            <a:r>
              <a:rPr lang="de-DE" sz="1100" b="0" i="0" u="none" strike="noStrike" cap="none" dirty="0" err="1">
                <a:solidFill>
                  <a:srgbClr val="000000"/>
                </a:solidFill>
                <a:effectLst/>
                <a:latin typeface="Arial"/>
                <a:cs typeface="Arial"/>
                <a:sym typeface="Arial"/>
              </a:rPr>
              <a:t>Based</a:t>
            </a:r>
            <a:r>
              <a:rPr lang="de-DE" sz="1100" b="0" i="0" u="none" strike="noStrike" cap="none" dirty="0">
                <a:solidFill>
                  <a:srgbClr val="000000"/>
                </a:solidFill>
                <a:effectLst/>
                <a:latin typeface="Arial"/>
                <a:cs typeface="Arial"/>
                <a:sym typeface="Arial"/>
              </a:rPr>
              <a:t> on </a:t>
            </a:r>
            <a:r>
              <a:rPr lang="de-DE" sz="1100" b="0" i="0" u="none" strike="noStrike" cap="none" dirty="0" err="1">
                <a:solidFill>
                  <a:srgbClr val="000000"/>
                </a:solidFill>
                <a:effectLst/>
                <a:latin typeface="Arial"/>
                <a:cs typeface="Arial"/>
                <a:sym typeface="Arial"/>
              </a:rPr>
              <a:t>Flannel</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includes</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Calico</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components</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support</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network</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security</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policies</a:t>
            </a:r>
            <a:endParaRPr lang="de-DE" sz="1100" b="0" i="0" u="none" strike="noStrike" cap="none" dirty="0">
              <a:solidFill>
                <a:srgbClr val="000000"/>
              </a:solidFill>
              <a:effectLst/>
              <a:latin typeface="Arial"/>
              <a:cs typeface="Arial"/>
              <a:sym typeface="Arial"/>
            </a:endParaRPr>
          </a:p>
          <a:p>
            <a:endParaRPr lang="de-DE" sz="1100" b="0" i="0" u="none" strike="noStrike" cap="none" dirty="0">
              <a:solidFill>
                <a:srgbClr val="000000"/>
              </a:solidFill>
              <a:effectLst/>
              <a:latin typeface="Arial"/>
              <a:cs typeface="Arial"/>
              <a:sym typeface="Arial"/>
            </a:endParaRPr>
          </a:p>
          <a:p>
            <a:r>
              <a:rPr lang="de-DE" sz="1100" b="0" i="0" u="none" strike="noStrike" cap="none" dirty="0" err="1">
                <a:solidFill>
                  <a:srgbClr val="000000"/>
                </a:solidFill>
                <a:effectLst/>
                <a:latin typeface="Arial"/>
                <a:cs typeface="Arial"/>
                <a:sym typeface="Arial"/>
              </a:rPr>
              <a:t>Multus</a:t>
            </a:r>
            <a:br>
              <a:rPr lang="de-DE" sz="1100" b="0" i="0" u="none" strike="noStrike" cap="none" dirty="0">
                <a:solidFill>
                  <a:srgbClr val="000000"/>
                </a:solidFill>
                <a:effectLst/>
                <a:latin typeface="Arial"/>
                <a:cs typeface="Arial"/>
                <a:sym typeface="Arial"/>
              </a:rPr>
            </a:br>
            <a:r>
              <a:rPr lang="de-DE" sz="1100" b="0" i="0" u="none" strike="noStrike" cap="none" dirty="0" err="1">
                <a:solidFill>
                  <a:srgbClr val="000000"/>
                </a:solidFill>
                <a:effectLst/>
                <a:latin typeface="Arial"/>
                <a:cs typeface="Arial"/>
                <a:sym typeface="Arial"/>
              </a:rPr>
              <a:t>Orchestrates</a:t>
            </a:r>
            <a:r>
              <a:rPr lang="de-DE" sz="1100" b="0" i="0" u="none" strike="noStrike" cap="none" dirty="0">
                <a:solidFill>
                  <a:srgbClr val="000000"/>
                </a:solidFill>
                <a:effectLst/>
                <a:latin typeface="Arial"/>
                <a:cs typeface="Arial"/>
                <a:sym typeface="Arial"/>
              </a:rPr>
              <a:t> multiple </a:t>
            </a:r>
            <a:r>
              <a:rPr lang="de-DE" sz="1100" b="0" i="0" u="none" strike="noStrike" cap="none" dirty="0" err="1">
                <a:solidFill>
                  <a:srgbClr val="000000"/>
                </a:solidFill>
                <a:effectLst/>
                <a:latin typeface="Arial"/>
                <a:cs typeface="Arial"/>
                <a:sym typeface="Arial"/>
              </a:rPr>
              <a:t>interfaces</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allows</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to</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have</a:t>
            </a:r>
            <a:r>
              <a:rPr lang="de-DE" sz="1100" b="0" i="0" u="none" strike="noStrike" cap="none" dirty="0">
                <a:solidFill>
                  <a:srgbClr val="000000"/>
                </a:solidFill>
                <a:effectLst/>
                <a:latin typeface="Arial"/>
                <a:cs typeface="Arial"/>
                <a:sym typeface="Arial"/>
              </a:rPr>
              <a:t> multiple </a:t>
            </a:r>
            <a:r>
              <a:rPr lang="de-DE" sz="1100" b="0" i="0" u="none" strike="noStrike" cap="none" dirty="0" err="1">
                <a:solidFill>
                  <a:srgbClr val="000000"/>
                </a:solidFill>
                <a:effectLst/>
                <a:latin typeface="Arial"/>
                <a:cs typeface="Arial"/>
                <a:sym typeface="Arial"/>
              </a:rPr>
              <a:t>networks</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with</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ease</a:t>
            </a:r>
            <a:endParaRPr lang="de-DE" sz="1100" b="0" i="0" u="none" strike="noStrike" cap="none" dirty="0">
              <a:solidFill>
                <a:srgbClr val="000000"/>
              </a:solidFill>
              <a:effectLst/>
              <a:latin typeface="Arial"/>
              <a:cs typeface="Arial"/>
              <a:sym typeface="Arial"/>
            </a:endParaRPr>
          </a:p>
          <a:p>
            <a:endParaRPr lang="de-DE" sz="1100" b="0" i="0" u="none" strike="noStrike" cap="none" dirty="0">
              <a:solidFill>
                <a:srgbClr val="000000"/>
              </a:solidFill>
              <a:effectLst/>
              <a:latin typeface="Arial"/>
              <a:cs typeface="Arial"/>
              <a:sym typeface="Arial"/>
            </a:endParaRPr>
          </a:p>
          <a:p>
            <a:r>
              <a:rPr lang="de-DE" sz="1100" b="0" i="0" u="none" strike="noStrike" cap="none" dirty="0" err="1">
                <a:solidFill>
                  <a:srgbClr val="000000"/>
                </a:solidFill>
                <a:effectLst/>
                <a:latin typeface="Arial"/>
                <a:cs typeface="Arial"/>
                <a:sym typeface="Arial"/>
              </a:rPr>
              <a:t>Weave</a:t>
            </a:r>
            <a:br>
              <a:rPr lang="de-DE" sz="1100" b="0" i="0" u="none" strike="noStrike" cap="none" dirty="0">
                <a:solidFill>
                  <a:srgbClr val="000000"/>
                </a:solidFill>
                <a:effectLst/>
                <a:latin typeface="Arial"/>
                <a:cs typeface="Arial"/>
                <a:sym typeface="Arial"/>
              </a:rPr>
            </a:br>
            <a:r>
              <a:rPr lang="de-DE" sz="1100" b="0" i="0" u="none" strike="noStrike" cap="none" dirty="0" err="1">
                <a:solidFill>
                  <a:srgbClr val="000000"/>
                </a:solidFill>
                <a:effectLst/>
                <a:latin typeface="Arial"/>
                <a:cs typeface="Arial"/>
                <a:sym typeface="Arial"/>
              </a:rPr>
              <a:t>Mesh</a:t>
            </a:r>
            <a:r>
              <a:rPr lang="de-DE" sz="1100" b="0" i="0" u="none" strike="noStrike" cap="none" dirty="0">
                <a:solidFill>
                  <a:srgbClr val="000000"/>
                </a:solidFill>
                <a:effectLst/>
                <a:latin typeface="Arial"/>
                <a:cs typeface="Arial"/>
                <a:sym typeface="Arial"/>
              </a:rPr>
              <a:t>-</a:t>
            </a:r>
            <a:r>
              <a:rPr lang="de-DE" sz="1100" b="0" i="0" u="none" strike="noStrike" cap="none" dirty="0" err="1">
                <a:solidFill>
                  <a:srgbClr val="000000"/>
                </a:solidFill>
                <a:effectLst/>
                <a:latin typeface="Arial"/>
                <a:cs typeface="Arial"/>
                <a:sym typeface="Arial"/>
              </a:rPr>
              <a:t>Overlay</a:t>
            </a:r>
            <a:r>
              <a:rPr lang="de-DE" sz="1100" b="0" i="0" u="none" strike="noStrike" cap="none" dirty="0">
                <a:solidFill>
                  <a:srgbClr val="000000"/>
                </a:solidFill>
                <a:effectLst/>
                <a:latin typeface="Arial"/>
                <a:cs typeface="Arial"/>
                <a:sym typeface="Arial"/>
              </a:rPr>
              <a:t>-Network, </a:t>
            </a:r>
            <a:r>
              <a:rPr lang="de-DE" sz="1100" b="0" i="0" u="none" strike="noStrike" cap="none" dirty="0" err="1">
                <a:solidFill>
                  <a:srgbClr val="000000"/>
                </a:solidFill>
                <a:effectLst/>
                <a:latin typeface="Arial"/>
                <a:cs typeface="Arial"/>
                <a:sym typeface="Arial"/>
              </a:rPr>
              <a:t>allows</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for</a:t>
            </a:r>
            <a:r>
              <a:rPr lang="de-DE" sz="1100" b="0" i="0" u="none" strike="noStrike" cap="none" dirty="0">
                <a:solidFill>
                  <a:srgbClr val="000000"/>
                </a:solidFill>
                <a:effectLst/>
                <a:latin typeface="Arial"/>
                <a:cs typeface="Arial"/>
                <a:sym typeface="Arial"/>
              </a:rPr>
              <a:t> flexible </a:t>
            </a:r>
            <a:r>
              <a:rPr lang="de-DE" sz="1100" b="0" i="0" u="none" strike="noStrike" cap="none" dirty="0" err="1">
                <a:solidFill>
                  <a:srgbClr val="000000"/>
                </a:solidFill>
                <a:effectLst/>
                <a:latin typeface="Arial"/>
                <a:cs typeface="Arial"/>
                <a:sym typeface="Arial"/>
              </a:rPr>
              <a:t>routing</a:t>
            </a:r>
            <a:r>
              <a:rPr lang="de-DE" sz="1100" b="0" i="0" u="none" strike="noStrike" cap="none" dirty="0">
                <a:solidFill>
                  <a:srgbClr val="000000"/>
                </a:solidFill>
                <a:effectLst/>
                <a:latin typeface="Arial"/>
                <a:cs typeface="Arial"/>
                <a:sym typeface="Arial"/>
              </a:rPr>
              <a:t>, intelligent </a:t>
            </a:r>
            <a:r>
              <a:rPr lang="de-DE" sz="1100" b="0" i="0" u="none" strike="noStrike" cap="none" dirty="0" err="1">
                <a:solidFill>
                  <a:srgbClr val="000000"/>
                </a:solidFill>
                <a:effectLst/>
                <a:latin typeface="Arial"/>
                <a:cs typeface="Arial"/>
                <a:sym typeface="Arial"/>
              </a:rPr>
              <a:t>routing</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commercial</a:t>
            </a:r>
            <a:r>
              <a:rPr lang="de-DE" sz="1100" b="0" i="0" u="none" strike="noStrike" cap="none" dirty="0">
                <a:solidFill>
                  <a:srgbClr val="000000"/>
                </a:solidFill>
                <a:effectLst/>
                <a:latin typeface="Arial"/>
                <a:cs typeface="Arial"/>
                <a:sym typeface="Arial"/>
              </a:rPr>
              <a:t> </a:t>
            </a:r>
            <a:r>
              <a:rPr lang="de-DE" sz="1100" b="0" i="0" u="none" strike="noStrike" cap="none" dirty="0" err="1">
                <a:solidFill>
                  <a:srgbClr val="000000"/>
                </a:solidFill>
                <a:effectLst/>
                <a:latin typeface="Arial"/>
                <a:cs typeface="Arial"/>
                <a:sym typeface="Arial"/>
              </a:rPr>
              <a:t>solution</a:t>
            </a:r>
            <a:endParaRPr lang="de-DE"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1288226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E0619254-57A2-1F45-BFE9-5C062045E740}" type="slidenum">
              <a:rPr lang="de-DE" smtClean="0">
                <a:latin typeface="Open Sans" pitchFamily="2" charset="0"/>
                <a:ea typeface="Open Sans" pitchFamily="2" charset="0"/>
                <a:cs typeface="Open Sans" pitchFamily="2" charset="0"/>
              </a:rPr>
              <a:t>8</a:t>
            </a:fld>
            <a:endParaRPr lang="de-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1535568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106</a:t>
            </a:fld>
            <a:endParaRPr lang="en-US"/>
          </a:p>
        </p:txBody>
      </p:sp>
    </p:spTree>
    <p:extLst>
      <p:ext uri="{BB962C8B-B14F-4D97-AF65-F5344CB8AC3E}">
        <p14:creationId xmlns:p14="http://schemas.microsoft.com/office/powerpoint/2010/main" val="3136852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107</a:t>
            </a:fld>
            <a:endParaRPr lang="en-US"/>
          </a:p>
        </p:txBody>
      </p:sp>
    </p:spTree>
    <p:extLst>
      <p:ext uri="{BB962C8B-B14F-4D97-AF65-F5344CB8AC3E}">
        <p14:creationId xmlns:p14="http://schemas.microsoft.com/office/powerpoint/2010/main" val="4217053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108</a:t>
            </a:fld>
            <a:endParaRPr lang="en-US"/>
          </a:p>
        </p:txBody>
      </p:sp>
    </p:spTree>
    <p:extLst>
      <p:ext uri="{BB962C8B-B14F-4D97-AF65-F5344CB8AC3E}">
        <p14:creationId xmlns:p14="http://schemas.microsoft.com/office/powerpoint/2010/main" val="36113080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110</a:t>
            </a:fld>
            <a:endParaRPr lang="en-US"/>
          </a:p>
        </p:txBody>
      </p:sp>
    </p:spTree>
    <p:extLst>
      <p:ext uri="{BB962C8B-B14F-4D97-AF65-F5344CB8AC3E}">
        <p14:creationId xmlns:p14="http://schemas.microsoft.com/office/powerpoint/2010/main" val="18055767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BB91E2F-405C-1745-A228-A66B56F37D3B}" type="slidenum">
              <a:rPr lang="en-US" smtClean="0"/>
              <a:t>112</a:t>
            </a:fld>
            <a:endParaRPr lang="en-US"/>
          </a:p>
        </p:txBody>
      </p:sp>
    </p:spTree>
    <p:extLst>
      <p:ext uri="{BB962C8B-B14F-4D97-AF65-F5344CB8AC3E}">
        <p14:creationId xmlns:p14="http://schemas.microsoft.com/office/powerpoint/2010/main" val="39964791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113</a:t>
            </a:fld>
            <a:endParaRPr lang="en-US"/>
          </a:p>
        </p:txBody>
      </p:sp>
    </p:spTree>
    <p:extLst>
      <p:ext uri="{BB962C8B-B14F-4D97-AF65-F5344CB8AC3E}">
        <p14:creationId xmlns:p14="http://schemas.microsoft.com/office/powerpoint/2010/main" val="23056090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114</a:t>
            </a:fld>
            <a:endParaRPr lang="en-US"/>
          </a:p>
        </p:txBody>
      </p:sp>
    </p:spTree>
    <p:extLst>
      <p:ext uri="{BB962C8B-B14F-4D97-AF65-F5344CB8AC3E}">
        <p14:creationId xmlns:p14="http://schemas.microsoft.com/office/powerpoint/2010/main" val="24547059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BB91E2F-405C-1745-A228-A66B56F37D3B}" type="slidenum">
              <a:rPr lang="en-US" smtClean="0"/>
              <a:t>115</a:t>
            </a:fld>
            <a:endParaRPr lang="en-US"/>
          </a:p>
        </p:txBody>
      </p:sp>
    </p:spTree>
    <p:extLst>
      <p:ext uri="{BB962C8B-B14F-4D97-AF65-F5344CB8AC3E}">
        <p14:creationId xmlns:p14="http://schemas.microsoft.com/office/powerpoint/2010/main" val="10345397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116</a:t>
            </a:fld>
            <a:endParaRPr lang="en-US"/>
          </a:p>
        </p:txBody>
      </p:sp>
    </p:spTree>
    <p:extLst>
      <p:ext uri="{BB962C8B-B14F-4D97-AF65-F5344CB8AC3E}">
        <p14:creationId xmlns:p14="http://schemas.microsoft.com/office/powerpoint/2010/main" val="2103331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118</a:t>
            </a:fld>
            <a:endParaRPr lang="en-US"/>
          </a:p>
        </p:txBody>
      </p:sp>
    </p:spTree>
    <p:extLst>
      <p:ext uri="{BB962C8B-B14F-4D97-AF65-F5344CB8AC3E}">
        <p14:creationId xmlns:p14="http://schemas.microsoft.com/office/powerpoint/2010/main" val="3427589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err="1">
                <a:latin typeface="Open Sans" pitchFamily="2" charset="0"/>
                <a:ea typeface="Open Sans" pitchFamily="2" charset="0"/>
                <a:cs typeface="Open Sans" pitchFamily="2" charset="0"/>
              </a:rPr>
              <a:t>credits</a:t>
            </a:r>
            <a:r>
              <a:rPr lang="de-DE" dirty="0">
                <a:latin typeface="Open Sans" pitchFamily="2" charset="0"/>
                <a:ea typeface="Open Sans" pitchFamily="2" charset="0"/>
                <a:cs typeface="Open Sans" pitchFamily="2" charset="0"/>
              </a:rPr>
              <a:t>: Google CEO Eric Schmidt </a:t>
            </a:r>
            <a:r>
              <a:rPr lang="de-DE" dirty="0" err="1">
                <a:latin typeface="Open Sans" pitchFamily="2" charset="0"/>
                <a:ea typeface="Open Sans" pitchFamily="2" charset="0"/>
                <a:cs typeface="Open Sans" pitchFamily="2" charset="0"/>
              </a:rPr>
              <a:t>introduced</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the</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term</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to</a:t>
            </a:r>
            <a:r>
              <a:rPr lang="de-DE" dirty="0">
                <a:latin typeface="Open Sans" pitchFamily="2" charset="0"/>
                <a:ea typeface="Open Sans" pitchFamily="2" charset="0"/>
                <a:cs typeface="Open Sans" pitchFamily="2" charset="0"/>
              </a:rPr>
              <a:t> an </a:t>
            </a:r>
            <a:r>
              <a:rPr lang="de-DE" dirty="0" err="1">
                <a:latin typeface="Open Sans" pitchFamily="2" charset="0"/>
                <a:ea typeface="Open Sans" pitchFamily="2" charset="0"/>
                <a:cs typeface="Open Sans" pitchFamily="2" charset="0"/>
              </a:rPr>
              <a:t>industry</a:t>
            </a:r>
            <a:r>
              <a:rPr lang="de-DE" dirty="0">
                <a:latin typeface="Open Sans" pitchFamily="2" charset="0"/>
                <a:ea typeface="Open Sans" pitchFamily="2" charset="0"/>
                <a:cs typeface="Open Sans" pitchFamily="2" charset="0"/>
              </a:rPr>
              <a:t> </a:t>
            </a:r>
            <a:r>
              <a:rPr lang="de-DE" dirty="0" err="1">
                <a:latin typeface="Open Sans" pitchFamily="2" charset="0"/>
                <a:ea typeface="Open Sans" pitchFamily="2" charset="0"/>
                <a:cs typeface="Open Sans" pitchFamily="2" charset="0"/>
              </a:rPr>
              <a:t>conference</a:t>
            </a:r>
            <a:endParaRPr lang="de-DE" dirty="0">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E0619254-57A2-1F45-BFE9-5C062045E740}" type="slidenum">
              <a:rPr lang="de-DE" smtClean="0">
                <a:latin typeface="Open Sans" pitchFamily="2" charset="0"/>
                <a:ea typeface="Open Sans" pitchFamily="2" charset="0"/>
                <a:cs typeface="Open Sans" pitchFamily="2" charset="0"/>
              </a:rPr>
              <a:t>9</a:t>
            </a:fld>
            <a:endParaRPr lang="de-DE">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9972830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BB91E2F-405C-1745-A228-A66B56F37D3B}" type="slidenum">
              <a:rPr lang="en-US" smtClean="0"/>
              <a:t>119</a:t>
            </a:fld>
            <a:endParaRPr lang="en-US"/>
          </a:p>
        </p:txBody>
      </p:sp>
    </p:spTree>
    <p:extLst>
      <p:ext uri="{BB962C8B-B14F-4D97-AF65-F5344CB8AC3E}">
        <p14:creationId xmlns:p14="http://schemas.microsoft.com/office/powerpoint/2010/main" val="15943682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120</a:t>
            </a:fld>
            <a:endParaRPr lang="en-US"/>
          </a:p>
        </p:txBody>
      </p:sp>
    </p:spTree>
    <p:extLst>
      <p:ext uri="{BB962C8B-B14F-4D97-AF65-F5344CB8AC3E}">
        <p14:creationId xmlns:p14="http://schemas.microsoft.com/office/powerpoint/2010/main" val="26179892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2757274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Default: Catch-all namespace for all objects not belonging to kube public or kube system namespace. The default namespace is used to hold the default set of Pods, Services, and Deployments used by the cluster.</a:t>
            </a:r>
          </a:p>
          <a:p>
            <a:pPr fontAlgn="base"/>
            <a:r>
              <a:rPr lang="en-US" sz="1200" b="0" i="0" kern="1200">
                <a:solidFill>
                  <a:schemeClr val="tx1"/>
                </a:solidFill>
                <a:effectLst/>
                <a:latin typeface="+mn-lt"/>
                <a:ea typeface="+mn-ea"/>
                <a:cs typeface="+mn-cs"/>
              </a:rPr>
              <a:t>Kube-public: Namespace for resources which are publicly available/readable by all</a:t>
            </a:r>
          </a:p>
          <a:p>
            <a:pPr fontAlgn="base"/>
            <a:r>
              <a:rPr lang="en-US" sz="1200" b="0" i="0" kern="1200">
                <a:solidFill>
                  <a:schemeClr val="tx1"/>
                </a:solidFill>
                <a:effectLst/>
                <a:latin typeface="+mn-lt"/>
                <a:ea typeface="+mn-ea"/>
                <a:cs typeface="+mn-cs"/>
              </a:rPr>
              <a:t>Kube-system: Namespace for objects/resources created by Kubernetes system</a:t>
            </a:r>
          </a:p>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123</a:t>
            </a:fld>
            <a:endParaRPr lang="en-US"/>
          </a:p>
        </p:txBody>
      </p:sp>
    </p:spTree>
    <p:extLst>
      <p:ext uri="{BB962C8B-B14F-4D97-AF65-F5344CB8AC3E}">
        <p14:creationId xmlns:p14="http://schemas.microsoft.com/office/powerpoint/2010/main" val="5382045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124</a:t>
            </a:fld>
            <a:endParaRPr lang="en-US"/>
          </a:p>
        </p:txBody>
      </p:sp>
    </p:spTree>
    <p:extLst>
      <p:ext uri="{BB962C8B-B14F-4D97-AF65-F5344CB8AC3E}">
        <p14:creationId xmlns:p14="http://schemas.microsoft.com/office/powerpoint/2010/main" val="21988515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125</a:t>
            </a:fld>
            <a:endParaRPr lang="en-US"/>
          </a:p>
        </p:txBody>
      </p:sp>
    </p:spTree>
    <p:extLst>
      <p:ext uri="{BB962C8B-B14F-4D97-AF65-F5344CB8AC3E}">
        <p14:creationId xmlns:p14="http://schemas.microsoft.com/office/powerpoint/2010/main" val="40169379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126</a:t>
            </a:fld>
            <a:endParaRPr lang="en-US"/>
          </a:p>
        </p:txBody>
      </p:sp>
    </p:spTree>
    <p:extLst>
      <p:ext uri="{BB962C8B-B14F-4D97-AF65-F5344CB8AC3E}">
        <p14:creationId xmlns:p14="http://schemas.microsoft.com/office/powerpoint/2010/main" val="5290336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128</a:t>
            </a:fld>
            <a:endParaRPr lang="en-US"/>
          </a:p>
        </p:txBody>
      </p:sp>
    </p:spTree>
    <p:extLst>
      <p:ext uri="{BB962C8B-B14F-4D97-AF65-F5344CB8AC3E}">
        <p14:creationId xmlns:p14="http://schemas.microsoft.com/office/powerpoint/2010/main" val="4806683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BB91E2F-405C-1745-A228-A66B56F37D3B}" type="slidenum">
              <a:rPr lang="en-US" smtClean="0"/>
              <a:t>130</a:t>
            </a:fld>
            <a:endParaRPr lang="en-US"/>
          </a:p>
        </p:txBody>
      </p:sp>
    </p:spTree>
    <p:extLst>
      <p:ext uri="{BB962C8B-B14F-4D97-AF65-F5344CB8AC3E}">
        <p14:creationId xmlns:p14="http://schemas.microsoft.com/office/powerpoint/2010/main" val="23093366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BB91E2F-405C-1745-A228-A66B56F37D3B}" type="slidenum">
              <a:rPr lang="en-US" smtClean="0"/>
              <a:t>131</a:t>
            </a:fld>
            <a:endParaRPr lang="en-US"/>
          </a:p>
        </p:txBody>
      </p:sp>
    </p:spTree>
    <p:extLst>
      <p:ext uri="{BB962C8B-B14F-4D97-AF65-F5344CB8AC3E}">
        <p14:creationId xmlns:p14="http://schemas.microsoft.com/office/powerpoint/2010/main" val="2366659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382025" y="3725100"/>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Trebuchet MS"/>
              <a:buNone/>
              <a:defRPr sz="2800" b="0" i="0" u="none" strike="noStrike" cap="none">
                <a:solidFill>
                  <a:schemeClr val="dk2"/>
                </a:solidFill>
                <a:latin typeface="Open Sans" pitchFamily="2" charset="0"/>
                <a:ea typeface="Open Sans" pitchFamily="2" charset="0"/>
                <a:cs typeface="Open Sans" pitchFamily="2" charset="0"/>
                <a:sym typeface="Trebuchet MS"/>
              </a:defRPr>
            </a:lvl1pPr>
            <a:lvl2pPr marR="0" lvl="1" algn="ctr" rtl="0">
              <a:lnSpc>
                <a:spcPct val="100000"/>
              </a:lnSpc>
              <a:spcBef>
                <a:spcPts val="0"/>
              </a:spcBef>
              <a:spcAft>
                <a:spcPts val="0"/>
              </a:spcAft>
              <a:buClr>
                <a:schemeClr val="dk2"/>
              </a:buClr>
              <a:buSzPts val="2800"/>
              <a:buFont typeface="Trebuchet MS"/>
              <a:buNone/>
              <a:defRPr sz="2800" b="0" i="0" u="none" strike="noStrike" cap="none">
                <a:solidFill>
                  <a:schemeClr val="dk2"/>
                </a:solidFill>
                <a:latin typeface="Trebuchet MS"/>
                <a:ea typeface="Trebuchet MS"/>
                <a:cs typeface="Trebuchet MS"/>
                <a:sym typeface="Trebuchet MS"/>
              </a:defRPr>
            </a:lvl2pPr>
            <a:lvl3pPr marR="0" lvl="2" algn="ctr" rtl="0">
              <a:lnSpc>
                <a:spcPct val="100000"/>
              </a:lnSpc>
              <a:spcBef>
                <a:spcPts val="0"/>
              </a:spcBef>
              <a:spcAft>
                <a:spcPts val="0"/>
              </a:spcAft>
              <a:buClr>
                <a:schemeClr val="dk2"/>
              </a:buClr>
              <a:buSzPts val="2800"/>
              <a:buFont typeface="Trebuchet MS"/>
              <a:buNone/>
              <a:defRPr sz="2800" b="0" i="0" u="none" strike="noStrike" cap="none">
                <a:solidFill>
                  <a:schemeClr val="dk2"/>
                </a:solidFill>
                <a:latin typeface="Trebuchet MS"/>
                <a:ea typeface="Trebuchet MS"/>
                <a:cs typeface="Trebuchet MS"/>
                <a:sym typeface="Trebuchet MS"/>
              </a:defRPr>
            </a:lvl3pPr>
            <a:lvl4pPr marR="0" lvl="3" algn="ctr" rtl="0">
              <a:lnSpc>
                <a:spcPct val="100000"/>
              </a:lnSpc>
              <a:spcBef>
                <a:spcPts val="0"/>
              </a:spcBef>
              <a:spcAft>
                <a:spcPts val="0"/>
              </a:spcAft>
              <a:buClr>
                <a:schemeClr val="dk2"/>
              </a:buClr>
              <a:buSzPts val="2800"/>
              <a:buFont typeface="Trebuchet MS"/>
              <a:buNone/>
              <a:defRPr sz="2800" b="0" i="0" u="none" strike="noStrike" cap="none">
                <a:solidFill>
                  <a:schemeClr val="dk2"/>
                </a:solidFill>
                <a:latin typeface="Trebuchet MS"/>
                <a:ea typeface="Trebuchet MS"/>
                <a:cs typeface="Trebuchet MS"/>
                <a:sym typeface="Trebuchet MS"/>
              </a:defRPr>
            </a:lvl4pPr>
            <a:lvl5pPr marR="0" lvl="4" algn="ctr" rtl="0">
              <a:lnSpc>
                <a:spcPct val="100000"/>
              </a:lnSpc>
              <a:spcBef>
                <a:spcPts val="0"/>
              </a:spcBef>
              <a:spcAft>
                <a:spcPts val="0"/>
              </a:spcAft>
              <a:buClr>
                <a:schemeClr val="dk2"/>
              </a:buClr>
              <a:buSzPts val="2800"/>
              <a:buFont typeface="Trebuchet MS"/>
              <a:buNone/>
              <a:defRPr sz="2800" b="0" i="0" u="none" strike="noStrike" cap="none">
                <a:solidFill>
                  <a:schemeClr val="dk2"/>
                </a:solidFill>
                <a:latin typeface="Trebuchet MS"/>
                <a:ea typeface="Trebuchet MS"/>
                <a:cs typeface="Trebuchet MS"/>
                <a:sym typeface="Trebuchet MS"/>
              </a:defRPr>
            </a:lvl5pPr>
            <a:lvl6pPr marR="0" lvl="5" algn="ctr" rtl="0">
              <a:lnSpc>
                <a:spcPct val="100000"/>
              </a:lnSpc>
              <a:spcBef>
                <a:spcPts val="0"/>
              </a:spcBef>
              <a:spcAft>
                <a:spcPts val="0"/>
              </a:spcAft>
              <a:buClr>
                <a:schemeClr val="dk2"/>
              </a:buClr>
              <a:buSzPts val="2800"/>
              <a:buFont typeface="Trebuchet MS"/>
              <a:buNone/>
              <a:defRPr sz="2800" b="0" i="0" u="none" strike="noStrike" cap="none">
                <a:solidFill>
                  <a:schemeClr val="dk2"/>
                </a:solidFill>
                <a:latin typeface="Trebuchet MS"/>
                <a:ea typeface="Trebuchet MS"/>
                <a:cs typeface="Trebuchet MS"/>
                <a:sym typeface="Trebuchet MS"/>
              </a:defRPr>
            </a:lvl6pPr>
            <a:lvl7pPr marR="0" lvl="6" algn="ctr" rtl="0">
              <a:lnSpc>
                <a:spcPct val="100000"/>
              </a:lnSpc>
              <a:spcBef>
                <a:spcPts val="0"/>
              </a:spcBef>
              <a:spcAft>
                <a:spcPts val="0"/>
              </a:spcAft>
              <a:buClr>
                <a:schemeClr val="dk2"/>
              </a:buClr>
              <a:buSzPts val="2800"/>
              <a:buFont typeface="Trebuchet MS"/>
              <a:buNone/>
              <a:defRPr sz="2800" b="0" i="0" u="none" strike="noStrike" cap="none">
                <a:solidFill>
                  <a:schemeClr val="dk2"/>
                </a:solidFill>
                <a:latin typeface="Trebuchet MS"/>
                <a:ea typeface="Trebuchet MS"/>
                <a:cs typeface="Trebuchet MS"/>
                <a:sym typeface="Trebuchet MS"/>
              </a:defRPr>
            </a:lvl7pPr>
            <a:lvl8pPr marR="0" lvl="7" algn="ctr" rtl="0">
              <a:lnSpc>
                <a:spcPct val="100000"/>
              </a:lnSpc>
              <a:spcBef>
                <a:spcPts val="0"/>
              </a:spcBef>
              <a:spcAft>
                <a:spcPts val="0"/>
              </a:spcAft>
              <a:buClr>
                <a:schemeClr val="dk2"/>
              </a:buClr>
              <a:buSzPts val="2800"/>
              <a:buFont typeface="Trebuchet MS"/>
              <a:buNone/>
              <a:defRPr sz="2800" b="0" i="0" u="none" strike="noStrike" cap="none">
                <a:solidFill>
                  <a:schemeClr val="dk2"/>
                </a:solidFill>
                <a:latin typeface="Trebuchet MS"/>
                <a:ea typeface="Trebuchet MS"/>
                <a:cs typeface="Trebuchet MS"/>
                <a:sym typeface="Trebuchet MS"/>
              </a:defRPr>
            </a:lvl8pPr>
            <a:lvl9pPr marR="0" lvl="8" algn="ctr" rtl="0">
              <a:lnSpc>
                <a:spcPct val="100000"/>
              </a:lnSpc>
              <a:spcBef>
                <a:spcPts val="0"/>
              </a:spcBef>
              <a:spcAft>
                <a:spcPts val="0"/>
              </a:spcAft>
              <a:buClr>
                <a:schemeClr val="dk2"/>
              </a:buClr>
              <a:buSzPts val="2800"/>
              <a:buFont typeface="Trebuchet MS"/>
              <a:buNone/>
              <a:defRPr sz="2800" b="0" i="0" u="none" strike="noStrike" cap="none">
                <a:solidFill>
                  <a:schemeClr val="dk2"/>
                </a:solidFill>
                <a:latin typeface="Trebuchet MS"/>
                <a:ea typeface="Trebuchet MS"/>
                <a:cs typeface="Trebuchet MS"/>
                <a:sym typeface="Trebuchet MS"/>
              </a:defRPr>
            </a:lvl9pPr>
          </a:lstStyle>
          <a:p>
            <a:endParaRPr dirty="0"/>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pitchFamily="2" charset="0"/>
                <a:ea typeface="Open Sans" pitchFamily="2" charset="0"/>
                <a:cs typeface="Open Sans"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de" smtClean="0"/>
              <a:pPr/>
              <a:t>‹#›</a:t>
            </a:fld>
            <a:endParaRPr lang="de" dirty="0"/>
          </a:p>
        </p:txBody>
      </p:sp>
      <p:pic>
        <p:nvPicPr>
          <p:cNvPr id="2" name="Picture 1" descr="A white flower on a yellow background&#10;&#10;Description automatically generated">
            <a:extLst>
              <a:ext uri="{FF2B5EF4-FFF2-40B4-BE49-F238E27FC236}">
                <a16:creationId xmlns:a16="http://schemas.microsoft.com/office/drawing/2014/main" id="{9998C5B4-3042-E79C-30B1-4224C3200881}"/>
              </a:ext>
            </a:extLst>
          </p:cNvPr>
          <p:cNvPicPr>
            <a:picLocks noChangeAspect="1"/>
          </p:cNvPicPr>
          <p:nvPr userDrawn="1"/>
        </p:nvPicPr>
        <p:blipFill>
          <a:blip r:embed="rId2"/>
          <a:stretch>
            <a:fillRect/>
          </a:stretch>
        </p:blipFill>
        <p:spPr>
          <a:xfrm>
            <a:off x="3976827" y="1418400"/>
            <a:ext cx="1190345" cy="16615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pitchFamily="2" charset="0"/>
                <a:ea typeface="Open Sans" pitchFamily="2" charset="0"/>
                <a:cs typeface="Open Sans"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de" smtClean="0"/>
              <a:pPr/>
              <a:t>‹#›</a:t>
            </a:fld>
            <a:endParaRPr lang="de" dirty="0"/>
          </a:p>
        </p:txBody>
      </p:sp>
      <p:pic>
        <p:nvPicPr>
          <p:cNvPr id="2" name="Picture 1" descr="A white flower on a yellow background&#10;&#10;Description automatically generated">
            <a:extLst>
              <a:ext uri="{FF2B5EF4-FFF2-40B4-BE49-F238E27FC236}">
                <a16:creationId xmlns:a16="http://schemas.microsoft.com/office/drawing/2014/main" id="{EF664931-19F8-3AA4-6558-5EBE4014DA5F}"/>
              </a:ext>
            </a:extLst>
          </p:cNvPr>
          <p:cNvPicPr>
            <a:picLocks noChangeAspect="1"/>
          </p:cNvPicPr>
          <p:nvPr userDrawn="1"/>
        </p:nvPicPr>
        <p:blipFill>
          <a:blip r:embed="rId2"/>
          <a:stretch>
            <a:fillRect/>
          </a:stretch>
        </p:blipFill>
        <p:spPr>
          <a:xfrm>
            <a:off x="8151732" y="0"/>
            <a:ext cx="680568" cy="94996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2074669"/>
            <a:ext cx="7886700" cy="994172"/>
          </a:xfrm>
        </p:spPr>
        <p:txBody>
          <a:bodyPr anchor="ctr"/>
          <a:lstStyle>
            <a:lvl1pPr>
              <a:defRPr b="0" i="0">
                <a:latin typeface="Open Sans" pitchFamily="2" charset="0"/>
                <a:ea typeface="Open Sans" pitchFamily="2" charset="0"/>
                <a:cs typeface="Open Sans" pitchFamily="2" charset="0"/>
              </a:defRPr>
            </a:lvl1pPr>
          </a:lstStyle>
          <a:p>
            <a:r>
              <a:rPr lang="en-US" dirty="0"/>
              <a:t>Title Here</a:t>
            </a:r>
          </a:p>
        </p:txBody>
      </p:sp>
      <p:pic>
        <p:nvPicPr>
          <p:cNvPr id="2" name="Picture 1" descr="A white flower on a yellow background&#10;&#10;Description automatically generated">
            <a:extLst>
              <a:ext uri="{FF2B5EF4-FFF2-40B4-BE49-F238E27FC236}">
                <a16:creationId xmlns:a16="http://schemas.microsoft.com/office/drawing/2014/main" id="{456E9DC8-7423-CB2F-639A-40ACBBE706FA}"/>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415132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0" i="0">
                <a:latin typeface="Open Sans" pitchFamily="2" charset="0"/>
                <a:ea typeface="Open Sans" pitchFamily="2" charset="0"/>
                <a:cs typeface="Open Sans" pitchFamily="2" charset="0"/>
              </a:defRPr>
            </a:lvl1pPr>
          </a:lstStyle>
          <a:p>
            <a:r>
              <a:rPr lang="en-US" dirty="0"/>
              <a:t>Comparison Bullets</a:t>
            </a:r>
          </a:p>
        </p:txBody>
      </p:sp>
      <p:sp>
        <p:nvSpPr>
          <p:cNvPr id="3" name="Text Placeholder 2"/>
          <p:cNvSpPr>
            <a:spLocks noGrp="1"/>
          </p:cNvSpPr>
          <p:nvPr>
            <p:ph type="body" sz="quarter" idx="10" hasCustomPrompt="1"/>
          </p:nvPr>
        </p:nvSpPr>
        <p:spPr>
          <a:xfrm>
            <a:off x="771526" y="1457325"/>
            <a:ext cx="3601693" cy="3216402"/>
          </a:xfrm>
          <a:prstGeom prst="rect">
            <a:avLst/>
          </a:prstGeom>
        </p:spPr>
        <p:txBody>
          <a:bodyPr/>
          <a:lstStyle>
            <a:lvl1pPr marL="0" indent="0">
              <a:lnSpc>
                <a:spcPct val="112000"/>
              </a:lnSpc>
              <a:spcBef>
                <a:spcPts val="0"/>
              </a:spcBef>
              <a:spcAft>
                <a:spcPts val="2100"/>
              </a:spcAft>
              <a:buSzPct val="125000"/>
              <a:buNone/>
              <a:defRPr b="0" i="0" baseline="0">
                <a:solidFill>
                  <a:srgbClr val="404145"/>
                </a:solidFill>
                <a:latin typeface="Open Sans" pitchFamily="2" charset="0"/>
                <a:ea typeface="Open Sans" pitchFamily="2" charset="0"/>
                <a:cs typeface="Open Sans" pitchFamily="2" charset="0"/>
              </a:defRPr>
            </a:lvl1pPr>
            <a:lvl2pPr marL="219524" indent="-219524">
              <a:lnSpc>
                <a:spcPct val="112000"/>
              </a:lnSpc>
              <a:spcBef>
                <a:spcPts val="0"/>
              </a:spcBef>
              <a:spcAft>
                <a:spcPts val="1800"/>
              </a:spcAft>
              <a:buSzPct val="125000"/>
              <a:defRPr b="0" i="0" baseline="0">
                <a:solidFill>
                  <a:srgbClr val="404145"/>
                </a:solidFill>
                <a:latin typeface="Open Sans" pitchFamily="2" charset="0"/>
                <a:ea typeface="Open Sans" pitchFamily="2" charset="0"/>
                <a:cs typeface="Open Sans" pitchFamily="2"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4758986" y="1457325"/>
            <a:ext cx="3601693" cy="3216402"/>
          </a:xfrm>
          <a:prstGeom prst="rect">
            <a:avLst/>
          </a:prstGeom>
        </p:spPr>
        <p:txBody>
          <a:bodyPr/>
          <a:lstStyle>
            <a:lvl1pPr marL="0" indent="0">
              <a:lnSpc>
                <a:spcPct val="112000"/>
              </a:lnSpc>
              <a:spcBef>
                <a:spcPts val="0"/>
              </a:spcBef>
              <a:spcAft>
                <a:spcPts val="2100"/>
              </a:spcAft>
              <a:buSzPct val="125000"/>
              <a:buNone/>
              <a:defRPr b="0" i="0" baseline="0">
                <a:solidFill>
                  <a:srgbClr val="404145"/>
                </a:solidFill>
                <a:latin typeface="Open Sans" pitchFamily="2" charset="0"/>
                <a:ea typeface="Open Sans" pitchFamily="2" charset="0"/>
                <a:cs typeface="Open Sans" pitchFamily="2" charset="0"/>
              </a:defRPr>
            </a:lvl1pPr>
            <a:lvl2pPr marL="219524" indent="-219524">
              <a:lnSpc>
                <a:spcPct val="112000"/>
              </a:lnSpc>
              <a:spcBef>
                <a:spcPts val="0"/>
              </a:spcBef>
              <a:spcAft>
                <a:spcPts val="1800"/>
              </a:spcAft>
              <a:buSzPct val="125000"/>
              <a:defRPr b="0" i="0">
                <a:solidFill>
                  <a:srgbClr val="404145"/>
                </a:solidFill>
                <a:latin typeface="Open Sans" pitchFamily="2" charset="0"/>
                <a:ea typeface="Open Sans" pitchFamily="2" charset="0"/>
                <a:cs typeface="Open Sans" pitchFamily="2"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pic>
        <p:nvPicPr>
          <p:cNvPr id="2" name="Picture 1" descr="A white flower on a yellow background&#10;&#10;Description automatically generated">
            <a:extLst>
              <a:ext uri="{FF2B5EF4-FFF2-40B4-BE49-F238E27FC236}">
                <a16:creationId xmlns:a16="http://schemas.microsoft.com/office/drawing/2014/main" id="{AE00EA11-0FFC-8654-305E-C04FD6BDFE5A}"/>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391634669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baseline="0">
                <a:latin typeface="Open Sans" pitchFamily="2" charset="0"/>
                <a:ea typeface="Open Sans" pitchFamily="2" charset="0"/>
                <a:cs typeface="Open Sans" pitchFamily="2" charset="0"/>
              </a:defRPr>
            </a:lvl1pPr>
          </a:lstStyle>
          <a:p>
            <a:r>
              <a:rPr lang="en-US" dirty="0"/>
              <a:t>Diagram or Images</a:t>
            </a:r>
          </a:p>
        </p:txBody>
      </p:sp>
      <p:pic>
        <p:nvPicPr>
          <p:cNvPr id="3" name="Picture 2" descr="A white flower on a yellow background&#10;&#10;Description automatically generated">
            <a:extLst>
              <a:ext uri="{FF2B5EF4-FFF2-40B4-BE49-F238E27FC236}">
                <a16:creationId xmlns:a16="http://schemas.microsoft.com/office/drawing/2014/main" id="{7345BA54-03F0-EB78-54EC-1855150039D0}"/>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2360867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2074669"/>
            <a:ext cx="7886700" cy="994172"/>
          </a:xfrm>
        </p:spPr>
        <p:txBody>
          <a:bodyPr anchor="ctr"/>
          <a:lstStyle>
            <a:lvl1pPr>
              <a:defRPr b="0" i="0">
                <a:latin typeface="Open Sans" pitchFamily="2" charset="0"/>
                <a:ea typeface="Open Sans" pitchFamily="2" charset="0"/>
                <a:cs typeface="Open Sans" pitchFamily="2" charset="0"/>
              </a:defRPr>
            </a:lvl1pPr>
          </a:lstStyle>
          <a:p>
            <a:r>
              <a:rPr lang="en-US" dirty="0"/>
              <a:t>Title Here</a:t>
            </a:r>
          </a:p>
        </p:txBody>
      </p:sp>
      <p:pic>
        <p:nvPicPr>
          <p:cNvPr id="2" name="Picture 1" descr="A white flower on a yellow background&#10;&#10;Description automatically generated">
            <a:extLst>
              <a:ext uri="{FF2B5EF4-FFF2-40B4-BE49-F238E27FC236}">
                <a16:creationId xmlns:a16="http://schemas.microsoft.com/office/drawing/2014/main" id="{AF5867CA-3865-9B8C-8216-690291D63786}"/>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286096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2074669"/>
            <a:ext cx="7886700" cy="994172"/>
          </a:xfrm>
        </p:spPr>
        <p:txBody>
          <a:bodyPr anchor="ctr"/>
          <a:lstStyle>
            <a:lvl1pPr>
              <a:defRPr b="0" i="0">
                <a:latin typeface="Open Sans" pitchFamily="2" charset="0"/>
                <a:ea typeface="Open Sans" pitchFamily="2" charset="0"/>
                <a:cs typeface="Open Sans" pitchFamily="2" charset="0"/>
              </a:defRPr>
            </a:lvl1pPr>
          </a:lstStyle>
          <a:p>
            <a:r>
              <a:rPr lang="en-US" dirty="0"/>
              <a:t>Title Here</a:t>
            </a:r>
          </a:p>
        </p:txBody>
      </p:sp>
      <p:pic>
        <p:nvPicPr>
          <p:cNvPr id="2" name="Picture 1" descr="A white flower on a yellow background&#10;&#10;Description automatically generated">
            <a:extLst>
              <a:ext uri="{FF2B5EF4-FFF2-40B4-BE49-F238E27FC236}">
                <a16:creationId xmlns:a16="http://schemas.microsoft.com/office/drawing/2014/main" id="{CF84635D-4152-9513-7821-47055A214160}"/>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369558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2074669"/>
            <a:ext cx="7886700" cy="994172"/>
          </a:xfrm>
        </p:spPr>
        <p:txBody>
          <a:bodyPr anchor="ctr"/>
          <a:lstStyle>
            <a:lvl1pPr>
              <a:defRPr b="0" i="0">
                <a:latin typeface="Open Sans" pitchFamily="2" charset="0"/>
                <a:ea typeface="Open Sans" pitchFamily="2" charset="0"/>
                <a:cs typeface="Open Sans" pitchFamily="2" charset="0"/>
              </a:defRPr>
            </a:lvl1pPr>
          </a:lstStyle>
          <a:p>
            <a:r>
              <a:rPr lang="en-US" dirty="0"/>
              <a:t>Title Here</a:t>
            </a:r>
          </a:p>
        </p:txBody>
      </p:sp>
      <p:pic>
        <p:nvPicPr>
          <p:cNvPr id="2" name="Picture 1" descr="A white flower on a yellow background&#10;&#10;Description automatically generated">
            <a:extLst>
              <a:ext uri="{FF2B5EF4-FFF2-40B4-BE49-F238E27FC236}">
                <a16:creationId xmlns:a16="http://schemas.microsoft.com/office/drawing/2014/main" id="{FB56D95B-9EA1-C3A4-0D32-ADA8A5A1102B}"/>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354729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2074669"/>
            <a:ext cx="7886700" cy="994172"/>
          </a:xfrm>
        </p:spPr>
        <p:txBody>
          <a:bodyPr anchor="ctr"/>
          <a:lstStyle>
            <a:lvl1pPr>
              <a:defRPr b="0" i="0">
                <a:latin typeface="Open Sans" pitchFamily="2" charset="0"/>
                <a:ea typeface="Open Sans" pitchFamily="2" charset="0"/>
                <a:cs typeface="Open Sans" pitchFamily="2" charset="0"/>
              </a:defRPr>
            </a:lvl1pPr>
          </a:lstStyle>
          <a:p>
            <a:r>
              <a:rPr lang="en-US" dirty="0"/>
              <a:t>Title Here</a:t>
            </a:r>
          </a:p>
        </p:txBody>
      </p:sp>
      <p:pic>
        <p:nvPicPr>
          <p:cNvPr id="2" name="Picture 1" descr="A white flower on a yellow background&#10;&#10;Description automatically generated">
            <a:extLst>
              <a:ext uri="{FF2B5EF4-FFF2-40B4-BE49-F238E27FC236}">
                <a16:creationId xmlns:a16="http://schemas.microsoft.com/office/drawing/2014/main" id="{960C828A-B5BE-68D5-F26C-065EC40E06EC}"/>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319387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0" i="0" baseline="0">
                <a:latin typeface="Open Sans" pitchFamily="2" charset="0"/>
                <a:ea typeface="Open Sans" pitchFamily="2" charset="0"/>
                <a:cs typeface="Open Sans" pitchFamily="2" charset="0"/>
              </a:defRPr>
            </a:lvl1pPr>
          </a:lstStyle>
          <a:p>
            <a:r>
              <a:rPr lang="en-US" dirty="0"/>
              <a:t>Short Bullets</a:t>
            </a:r>
          </a:p>
        </p:txBody>
      </p:sp>
      <p:sp>
        <p:nvSpPr>
          <p:cNvPr id="9" name="Text Placeholder 8"/>
          <p:cNvSpPr>
            <a:spLocks noGrp="1"/>
          </p:cNvSpPr>
          <p:nvPr>
            <p:ph type="body" sz="quarter" idx="10" hasCustomPrompt="1"/>
          </p:nvPr>
        </p:nvSpPr>
        <p:spPr>
          <a:xfrm>
            <a:off x="771525" y="1471562"/>
            <a:ext cx="7668661" cy="3219450"/>
          </a:xfrm>
          <a:prstGeom prst="rect">
            <a:avLst/>
          </a:prstGeom>
        </p:spPr>
        <p:txBody>
          <a:bodyPr/>
          <a:lstStyle>
            <a:lvl1pPr marL="219524" indent="-219524">
              <a:lnSpc>
                <a:spcPct val="122000"/>
              </a:lnSpc>
              <a:spcBef>
                <a:spcPts val="0"/>
              </a:spcBef>
              <a:spcAft>
                <a:spcPts val="2100"/>
              </a:spcAft>
              <a:buSzPct val="125000"/>
              <a:buFont typeface="Arial" panose="020B0604020202020204" pitchFamily="34" charset="0"/>
              <a:buChar char="•"/>
              <a:defRPr b="0" i="0" baseline="0">
                <a:solidFill>
                  <a:srgbClr val="404145"/>
                </a:solidFill>
                <a:latin typeface="Open Sans" pitchFamily="2" charset="0"/>
                <a:ea typeface="Open Sans" pitchFamily="2" charset="0"/>
                <a:cs typeface="Open Sans" pitchFamily="2" charset="0"/>
              </a:defRPr>
            </a:lvl1pPr>
            <a:lvl2pPr marL="219524" indent="-219524">
              <a:lnSpc>
                <a:spcPct val="112000"/>
              </a:lnSpc>
              <a:spcAft>
                <a:spcPts val="2550"/>
              </a:spcAft>
              <a:buSzPct val="125000"/>
              <a:defRPr/>
            </a:lvl2pPr>
            <a:lvl3pPr marL="219524" indent="-219524">
              <a:lnSpc>
                <a:spcPct val="112000"/>
              </a:lnSpc>
              <a:spcAft>
                <a:spcPts val="2550"/>
              </a:spcAft>
              <a:buSzPct val="125000"/>
              <a:defRPr/>
            </a:lvl3pPr>
            <a:lvl4pPr marL="219524" indent="-219524">
              <a:lnSpc>
                <a:spcPct val="112000"/>
              </a:lnSpc>
              <a:spcAft>
                <a:spcPts val="2550"/>
              </a:spcAft>
              <a:buSzPct val="125000"/>
              <a:defRPr/>
            </a:lvl4pPr>
            <a:lvl5pPr marL="219524" indent="-219524">
              <a:lnSpc>
                <a:spcPct val="112000"/>
              </a:lnSpc>
              <a:spcAft>
                <a:spcPts val="255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pic>
        <p:nvPicPr>
          <p:cNvPr id="2" name="Picture 1" descr="A white flower on a yellow background&#10;&#10;Description automatically generated">
            <a:extLst>
              <a:ext uri="{FF2B5EF4-FFF2-40B4-BE49-F238E27FC236}">
                <a16:creationId xmlns:a16="http://schemas.microsoft.com/office/drawing/2014/main" id="{CFEA37D2-AAA7-D823-C2D7-78623E3941A0}"/>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33373218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2074669"/>
            <a:ext cx="7886700" cy="994172"/>
          </a:xfrm>
        </p:spPr>
        <p:txBody>
          <a:bodyPr anchor="ctr"/>
          <a:lstStyle>
            <a:lvl1pPr>
              <a:defRPr b="0" i="0">
                <a:latin typeface="Open Sans" pitchFamily="2" charset="0"/>
                <a:ea typeface="Open Sans" pitchFamily="2" charset="0"/>
                <a:cs typeface="Open Sans" pitchFamily="2" charset="0"/>
              </a:defRPr>
            </a:lvl1pPr>
          </a:lstStyle>
          <a:p>
            <a:r>
              <a:rPr lang="en-US" dirty="0"/>
              <a:t>Title Here</a:t>
            </a:r>
          </a:p>
        </p:txBody>
      </p:sp>
      <p:pic>
        <p:nvPicPr>
          <p:cNvPr id="2" name="Picture 1" descr="A white flower on a yellow background&#10;&#10;Description automatically generated">
            <a:extLst>
              <a:ext uri="{FF2B5EF4-FFF2-40B4-BE49-F238E27FC236}">
                <a16:creationId xmlns:a16="http://schemas.microsoft.com/office/drawing/2014/main" id="{3DB17F0A-862E-42EF-93FC-6C639127795D}"/>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144093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Trebuchet MS"/>
              <a:buNone/>
              <a:defRPr sz="3600" b="0" i="0" u="none" strike="noStrike" cap="none">
                <a:solidFill>
                  <a:schemeClr val="dk1"/>
                </a:solidFill>
                <a:latin typeface="Open Sans" pitchFamily="2" charset="0"/>
                <a:ea typeface="Open Sans" pitchFamily="2" charset="0"/>
                <a:cs typeface="Open Sans" pitchFamily="2" charset="0"/>
                <a:sym typeface="Trebuchet M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pitchFamily="2" charset="0"/>
                <a:ea typeface="Open Sans" pitchFamily="2" charset="0"/>
                <a:cs typeface="Open Sans"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de" smtClean="0"/>
              <a:pPr/>
              <a:t>‹#›</a:t>
            </a:fld>
            <a:endParaRPr lang="de" dirty="0"/>
          </a:p>
        </p:txBody>
      </p:sp>
      <p:pic>
        <p:nvPicPr>
          <p:cNvPr id="2" name="Picture 1" descr="A white flower on a yellow background&#10;&#10;Description automatically generated">
            <a:extLst>
              <a:ext uri="{FF2B5EF4-FFF2-40B4-BE49-F238E27FC236}">
                <a16:creationId xmlns:a16="http://schemas.microsoft.com/office/drawing/2014/main" id="{BE5BA9CF-E7CA-9809-AB72-3DCBA8430507}"/>
              </a:ext>
            </a:extLst>
          </p:cNvPr>
          <p:cNvPicPr>
            <a:picLocks noChangeAspect="1"/>
          </p:cNvPicPr>
          <p:nvPr userDrawn="1"/>
        </p:nvPicPr>
        <p:blipFill>
          <a:blip r:embed="rId2"/>
          <a:stretch>
            <a:fillRect/>
          </a:stretch>
        </p:blipFill>
        <p:spPr>
          <a:xfrm>
            <a:off x="8151732" y="0"/>
            <a:ext cx="680568" cy="94996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2074669"/>
            <a:ext cx="7886700" cy="994172"/>
          </a:xfrm>
        </p:spPr>
        <p:txBody>
          <a:bodyPr anchor="ctr"/>
          <a:lstStyle>
            <a:lvl1pPr>
              <a:defRPr b="0" i="0">
                <a:latin typeface="Open Sans" pitchFamily="2" charset="0"/>
                <a:ea typeface="Open Sans" pitchFamily="2" charset="0"/>
                <a:cs typeface="Open Sans" pitchFamily="2" charset="0"/>
              </a:defRPr>
            </a:lvl1pPr>
          </a:lstStyle>
          <a:p>
            <a:r>
              <a:rPr lang="en-US" dirty="0"/>
              <a:t>Title Here</a:t>
            </a:r>
          </a:p>
        </p:txBody>
      </p:sp>
      <p:pic>
        <p:nvPicPr>
          <p:cNvPr id="2" name="Picture 1" descr="A white flower on a yellow background&#10;&#10;Description automatically generated">
            <a:extLst>
              <a:ext uri="{FF2B5EF4-FFF2-40B4-BE49-F238E27FC236}">
                <a16:creationId xmlns:a16="http://schemas.microsoft.com/office/drawing/2014/main" id="{ABC37645-4106-5600-E707-5A20DF661929}"/>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177173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2074669"/>
            <a:ext cx="7886700" cy="994172"/>
          </a:xfrm>
        </p:spPr>
        <p:txBody>
          <a:bodyPr anchor="ctr"/>
          <a:lstStyle>
            <a:lvl1pPr>
              <a:defRPr b="0" i="0">
                <a:latin typeface="Open Sans" pitchFamily="2" charset="0"/>
                <a:ea typeface="Open Sans" pitchFamily="2" charset="0"/>
                <a:cs typeface="Open Sans" pitchFamily="2" charset="0"/>
              </a:defRPr>
            </a:lvl1pPr>
          </a:lstStyle>
          <a:p>
            <a:r>
              <a:rPr lang="en-US" dirty="0"/>
              <a:t>Title Here</a:t>
            </a:r>
          </a:p>
        </p:txBody>
      </p:sp>
      <p:pic>
        <p:nvPicPr>
          <p:cNvPr id="2" name="Picture 1" descr="A white flower on a yellow background&#10;&#10;Description automatically generated">
            <a:extLst>
              <a:ext uri="{FF2B5EF4-FFF2-40B4-BE49-F238E27FC236}">
                <a16:creationId xmlns:a16="http://schemas.microsoft.com/office/drawing/2014/main" id="{EF77D4E0-A8CB-4B76-7EFB-2685CD68929F}"/>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422605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28650" y="2074669"/>
            <a:ext cx="7886700" cy="994172"/>
          </a:xfrm>
        </p:spPr>
        <p:txBody>
          <a:bodyPr anchor="ctr"/>
          <a:lstStyle>
            <a:lvl1pPr>
              <a:defRPr b="0" i="0">
                <a:latin typeface="Open Sans" pitchFamily="2" charset="0"/>
                <a:ea typeface="Open Sans" pitchFamily="2" charset="0"/>
                <a:cs typeface="Open Sans" pitchFamily="2" charset="0"/>
              </a:defRPr>
            </a:lvl1pPr>
          </a:lstStyle>
          <a:p>
            <a:r>
              <a:rPr lang="en-US" dirty="0"/>
              <a:t>Title Here</a:t>
            </a:r>
          </a:p>
        </p:txBody>
      </p:sp>
      <p:pic>
        <p:nvPicPr>
          <p:cNvPr id="2" name="Picture 1" descr="A white flower on a yellow background&#10;&#10;Description automatically generated">
            <a:extLst>
              <a:ext uri="{FF2B5EF4-FFF2-40B4-BE49-F238E27FC236}">
                <a16:creationId xmlns:a16="http://schemas.microsoft.com/office/drawing/2014/main" id="{DEA71670-5A0A-31EE-10CF-BE8A308B0404}"/>
              </a:ext>
            </a:extLst>
          </p:cNvPr>
          <p:cNvPicPr>
            <a:picLocks noChangeAspect="1"/>
          </p:cNvPicPr>
          <p:nvPr userDrawn="1"/>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406252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7683600" cy="610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a:t>
            </a:fld>
            <a:endParaRPr/>
          </a:p>
        </p:txBody>
      </p:sp>
      <p:pic>
        <p:nvPicPr>
          <p:cNvPr id="5" name="Google Shape;54;p13">
            <a:extLst>
              <a:ext uri="{FF2B5EF4-FFF2-40B4-BE49-F238E27FC236}">
                <a16:creationId xmlns:a16="http://schemas.microsoft.com/office/drawing/2014/main" id="{7A699F2A-4BA8-004A-8F88-52AE18EF920F}"/>
              </a:ext>
            </a:extLst>
          </p:cNvPr>
          <p:cNvPicPr preferRelativeResize="0"/>
          <p:nvPr userDrawn="1"/>
        </p:nvPicPr>
        <p:blipFill>
          <a:blip r:embed="rId2" cstate="email">
            <a:alphaModFix/>
            <a:extLst>
              <a:ext uri="{28A0092B-C50C-407E-A947-70E740481C1C}">
                <a14:useLocalDpi xmlns:a14="http://schemas.microsoft.com/office/drawing/2010/main"/>
              </a:ext>
            </a:extLst>
          </a:blip>
          <a:stretch>
            <a:fillRect/>
          </a:stretch>
        </p:blipFill>
        <p:spPr>
          <a:xfrm>
            <a:off x="8106739" y="360118"/>
            <a:ext cx="731437" cy="695107"/>
          </a:xfrm>
          <a:prstGeom prst="rect">
            <a:avLst/>
          </a:prstGeom>
          <a:noFill/>
          <a:ln>
            <a:noFill/>
          </a:ln>
        </p:spPr>
      </p:pic>
    </p:spTree>
    <p:extLst>
      <p:ext uri="{BB962C8B-B14F-4D97-AF65-F5344CB8AC3E}">
        <p14:creationId xmlns:p14="http://schemas.microsoft.com/office/powerpoint/2010/main" val="3476198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771525" y="1437447"/>
            <a:ext cx="7658100" cy="3200400"/>
          </a:xfrm>
          <a:prstGeom prst="rect">
            <a:avLst/>
          </a:prstGeom>
        </p:spPr>
        <p:txBody>
          <a:bodyPr/>
          <a:lstStyle>
            <a:lvl1pPr marL="0" indent="0">
              <a:lnSpc>
                <a:spcPct val="100000"/>
              </a:lnSpc>
              <a:spcBef>
                <a:spcPts val="0"/>
              </a:spcBef>
              <a:spcAft>
                <a:spcPts val="375"/>
              </a:spcAft>
              <a:buNone/>
              <a:defRPr sz="1575" b="0" i="0">
                <a:solidFill>
                  <a:srgbClr val="404145"/>
                </a:solidFill>
                <a:latin typeface="Source Code Pro" charset="0"/>
                <a:ea typeface="Source Code Pro" charset="0"/>
                <a:cs typeface="Source Code Pro" charset="0"/>
              </a:defRPr>
            </a:lvl1pPr>
            <a:lvl2pPr indent="-219524">
              <a:lnSpc>
                <a:spcPct val="112000"/>
              </a:lnSpc>
              <a:spcBef>
                <a:spcPts val="0"/>
              </a:spcBef>
              <a:spcAft>
                <a:spcPts val="18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extLst>
      <p:ext uri="{BB962C8B-B14F-4D97-AF65-F5344CB8AC3E}">
        <p14:creationId xmlns:p14="http://schemas.microsoft.com/office/powerpoint/2010/main" val="1259129116"/>
      </p:ext>
    </p:extLst>
  </p:cSld>
  <p:clrMapOvr>
    <a:masterClrMapping/>
  </p:clrMapOvr>
  <p:extLst>
    <p:ext uri="{DCECCB84-F9BA-43D5-87BE-67443E8EF086}">
      <p15:sldGuideLst xmlns:p15="http://schemas.microsoft.com/office/powerpoint/2012/main">
        <p15:guide id="4" pos="7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7683600" cy="610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Open Sans" pitchFamily="2" charset="0"/>
                <a:ea typeface="Open Sans" pitchFamily="2" charset="0"/>
                <a:cs typeface="Open Sans" pitchFamily="2" charset="0"/>
                <a:sym typeface="Trebuchet M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Trebuchet MS"/>
              <a:buChar char="●"/>
              <a:defRPr sz="1800" b="0" i="0" u="none" strike="noStrike" cap="none">
                <a:solidFill>
                  <a:schemeClr val="dk2"/>
                </a:solidFill>
                <a:latin typeface="Open Sans" pitchFamily="2" charset="0"/>
                <a:ea typeface="Open Sans" pitchFamily="2" charset="0"/>
                <a:cs typeface="Open Sans" pitchFamily="2" charset="0"/>
                <a:sym typeface="Trebuchet MS"/>
              </a:defRPr>
            </a:lvl1pPr>
            <a:lvl2pPr marL="914400" marR="0" lvl="1"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2pPr>
            <a:lvl3pPr marL="1371600" marR="0" lvl="2"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3pPr>
            <a:lvl4pPr marL="1828800" marR="0" lvl="3"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4pPr>
            <a:lvl5pPr marL="2286000" marR="0" lvl="4"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5pPr>
            <a:lvl6pPr marL="2743200" marR="0" lvl="5"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6pPr>
            <a:lvl7pPr marL="3200400" marR="0" lvl="6"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7pPr>
            <a:lvl8pPr marL="3657600" marR="0" lvl="7"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8pPr>
            <a:lvl9pPr marL="4114800" marR="0" lvl="8" indent="-317500" algn="l" rtl="0">
              <a:lnSpc>
                <a:spcPct val="115000"/>
              </a:lnSpc>
              <a:spcBef>
                <a:spcPts val="1600"/>
              </a:spcBef>
              <a:spcAft>
                <a:spcPts val="160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9pPr>
          </a:lstStyle>
          <a:p>
            <a:endParaRPr dirty="0"/>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pitchFamily="2" charset="0"/>
                <a:ea typeface="Open Sans" pitchFamily="2" charset="0"/>
                <a:cs typeface="Open Sans"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de" smtClean="0"/>
              <a:pPr/>
              <a:t>‹#›</a:t>
            </a:fld>
            <a:endParaRPr lang="de" dirty="0"/>
          </a:p>
        </p:txBody>
      </p:sp>
      <p:pic>
        <p:nvPicPr>
          <p:cNvPr id="3" name="Picture 2" descr="A white flower on a yellow background&#10;&#10;Description automatically generated">
            <a:extLst>
              <a:ext uri="{FF2B5EF4-FFF2-40B4-BE49-F238E27FC236}">
                <a16:creationId xmlns:a16="http://schemas.microsoft.com/office/drawing/2014/main" id="{55FB8E3F-3603-046D-05D0-CF858017D991}"/>
              </a:ext>
            </a:extLst>
          </p:cNvPr>
          <p:cNvPicPr>
            <a:picLocks noChangeAspect="1"/>
          </p:cNvPicPr>
          <p:nvPr userDrawn="1"/>
        </p:nvPicPr>
        <p:blipFill>
          <a:blip r:embed="rId2"/>
          <a:stretch>
            <a:fillRect/>
          </a:stretch>
        </p:blipFill>
        <p:spPr>
          <a:xfrm>
            <a:off x="8151732" y="0"/>
            <a:ext cx="680568" cy="94996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7683600" cy="610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Open Sans" pitchFamily="2" charset="0"/>
                <a:ea typeface="Open Sans" pitchFamily="2" charset="0"/>
                <a:cs typeface="Open Sans" pitchFamily="2" charset="0"/>
                <a:sym typeface="Trebuchet M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dirty="0"/>
          </a:p>
        </p:txBody>
      </p:sp>
      <p:sp>
        <p:nvSpPr>
          <p:cNvPr id="24" name="Google Shape;24;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Trebuchet MS"/>
              <a:buChar char="●"/>
              <a:defRPr sz="1400" b="0" i="0" u="none" strike="noStrike" cap="none">
                <a:solidFill>
                  <a:schemeClr val="dk2"/>
                </a:solidFill>
                <a:latin typeface="Open Sans" pitchFamily="2" charset="0"/>
                <a:ea typeface="Open Sans" pitchFamily="2" charset="0"/>
                <a:cs typeface="Open Sans" pitchFamily="2" charset="0"/>
                <a:sym typeface="Trebuchet MS"/>
              </a:defRPr>
            </a:lvl1pPr>
            <a:lvl2pPr marL="914400" marR="0" lvl="1"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2pPr>
            <a:lvl3pPr marL="1371600" marR="0" lvl="2"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3pPr>
            <a:lvl4pPr marL="1828800" marR="0" lvl="3"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4pPr>
            <a:lvl5pPr marL="2286000" marR="0" lvl="4"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5pPr>
            <a:lvl6pPr marL="2743200" marR="0" lvl="5"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6pPr>
            <a:lvl7pPr marL="3200400" marR="0" lvl="6"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7pPr>
            <a:lvl8pPr marL="3657600" marR="0" lvl="7"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8pPr>
            <a:lvl9pPr marL="4114800" marR="0" lvl="8" indent="-304800" algn="l" rtl="0">
              <a:lnSpc>
                <a:spcPct val="115000"/>
              </a:lnSpc>
              <a:spcBef>
                <a:spcPts val="1600"/>
              </a:spcBef>
              <a:spcAft>
                <a:spcPts val="160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9pPr>
          </a:lstStyle>
          <a:p>
            <a:endParaRPr dirty="0"/>
          </a:p>
        </p:txBody>
      </p:sp>
      <p:sp>
        <p:nvSpPr>
          <p:cNvPr id="25" name="Google Shape;25;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Trebuchet MS"/>
              <a:buChar char="●"/>
              <a:defRPr sz="1400" b="0" i="0" u="none" strike="noStrike" cap="none">
                <a:solidFill>
                  <a:schemeClr val="dk2"/>
                </a:solidFill>
                <a:latin typeface="Open Sans" pitchFamily="2" charset="0"/>
                <a:ea typeface="Open Sans" pitchFamily="2" charset="0"/>
                <a:cs typeface="Open Sans" pitchFamily="2" charset="0"/>
                <a:sym typeface="Trebuchet MS"/>
              </a:defRPr>
            </a:lvl1pPr>
            <a:lvl2pPr marL="914400" marR="0" lvl="1"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2pPr>
            <a:lvl3pPr marL="1371600" marR="0" lvl="2"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3pPr>
            <a:lvl4pPr marL="1828800" marR="0" lvl="3"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4pPr>
            <a:lvl5pPr marL="2286000" marR="0" lvl="4"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5pPr>
            <a:lvl6pPr marL="2743200" marR="0" lvl="5"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6pPr>
            <a:lvl7pPr marL="3200400" marR="0" lvl="6"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7pPr>
            <a:lvl8pPr marL="3657600" marR="0" lvl="7"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8pPr>
            <a:lvl9pPr marL="4114800" marR="0" lvl="8" indent="-304800" algn="l" rtl="0">
              <a:lnSpc>
                <a:spcPct val="115000"/>
              </a:lnSpc>
              <a:spcBef>
                <a:spcPts val="1600"/>
              </a:spcBef>
              <a:spcAft>
                <a:spcPts val="160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9pPr>
          </a:lstStyle>
          <a:p>
            <a:endParaRPr dirty="0"/>
          </a:p>
        </p:txBody>
      </p:sp>
      <p:sp>
        <p:nvSpPr>
          <p:cNvPr id="26" name="Google Shape;26;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pitchFamily="2" charset="0"/>
                <a:ea typeface="Open Sans" pitchFamily="2" charset="0"/>
                <a:cs typeface="Open Sans"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de" smtClean="0"/>
              <a:pPr/>
              <a:t>‹#›</a:t>
            </a:fld>
            <a:endParaRPr lang="de" dirty="0"/>
          </a:p>
        </p:txBody>
      </p:sp>
      <p:pic>
        <p:nvPicPr>
          <p:cNvPr id="2" name="Picture 1" descr="A white flower on a yellow background&#10;&#10;Description automatically generated">
            <a:extLst>
              <a:ext uri="{FF2B5EF4-FFF2-40B4-BE49-F238E27FC236}">
                <a16:creationId xmlns:a16="http://schemas.microsoft.com/office/drawing/2014/main" id="{AA964C5B-4972-230D-9EBA-D29C20BCAFC8}"/>
              </a:ext>
            </a:extLst>
          </p:cNvPr>
          <p:cNvPicPr>
            <a:picLocks noChangeAspect="1"/>
          </p:cNvPicPr>
          <p:nvPr userDrawn="1"/>
        </p:nvPicPr>
        <p:blipFill>
          <a:blip r:embed="rId2"/>
          <a:stretch>
            <a:fillRect/>
          </a:stretch>
        </p:blipFill>
        <p:spPr>
          <a:xfrm>
            <a:off x="8151732" y="0"/>
            <a:ext cx="680568" cy="94996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Trebuchet MS"/>
              <a:buNone/>
              <a:defRPr sz="2400" b="0" i="0" u="none" strike="noStrike" cap="none">
                <a:solidFill>
                  <a:schemeClr val="dk1"/>
                </a:solidFill>
                <a:latin typeface="Open Sans" pitchFamily="2" charset="0"/>
                <a:ea typeface="Open Sans" pitchFamily="2" charset="0"/>
                <a:cs typeface="Open Sans" pitchFamily="2" charset="0"/>
                <a:sym typeface="Trebuchet MS"/>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dirty="0"/>
          </a:p>
        </p:txBody>
      </p:sp>
      <p:sp>
        <p:nvSpPr>
          <p:cNvPr id="34" name="Google Shape;34;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Trebuchet MS"/>
              <a:buChar char="●"/>
              <a:defRPr sz="1200" b="0" i="0" u="none" strike="noStrike" cap="none">
                <a:solidFill>
                  <a:schemeClr val="dk2"/>
                </a:solidFill>
                <a:latin typeface="Open Sans" pitchFamily="2" charset="0"/>
                <a:ea typeface="Open Sans" pitchFamily="2" charset="0"/>
                <a:cs typeface="Open Sans" pitchFamily="2" charset="0"/>
                <a:sym typeface="Trebuchet MS"/>
              </a:defRPr>
            </a:lvl1pPr>
            <a:lvl2pPr marL="914400" marR="0" lvl="1"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2pPr>
            <a:lvl3pPr marL="1371600" marR="0" lvl="2"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3pPr>
            <a:lvl4pPr marL="1828800" marR="0" lvl="3"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4pPr>
            <a:lvl5pPr marL="2286000" marR="0" lvl="4"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5pPr>
            <a:lvl6pPr marL="2743200" marR="0" lvl="5"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6pPr>
            <a:lvl7pPr marL="3200400" marR="0" lvl="6"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7pPr>
            <a:lvl8pPr marL="3657600" marR="0" lvl="7" indent="-304800" algn="l" rtl="0">
              <a:lnSpc>
                <a:spcPct val="115000"/>
              </a:lnSpc>
              <a:spcBef>
                <a:spcPts val="1600"/>
              </a:spcBef>
              <a:spcAft>
                <a:spcPts val="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8pPr>
            <a:lvl9pPr marL="4114800" marR="0" lvl="8" indent="-304800" algn="l" rtl="0">
              <a:lnSpc>
                <a:spcPct val="115000"/>
              </a:lnSpc>
              <a:spcBef>
                <a:spcPts val="1600"/>
              </a:spcBef>
              <a:spcAft>
                <a:spcPts val="1600"/>
              </a:spcAft>
              <a:buClr>
                <a:schemeClr val="dk2"/>
              </a:buClr>
              <a:buSzPts val="1200"/>
              <a:buFont typeface="Trebuchet MS"/>
              <a:buChar char="■"/>
              <a:defRPr sz="1200" b="0" i="0" u="none" strike="noStrike" cap="none">
                <a:solidFill>
                  <a:schemeClr val="dk2"/>
                </a:solidFill>
                <a:latin typeface="Trebuchet MS"/>
                <a:ea typeface="Trebuchet MS"/>
                <a:cs typeface="Trebuchet MS"/>
                <a:sym typeface="Trebuchet MS"/>
              </a:defRPr>
            </a:lvl9pPr>
          </a:lstStyle>
          <a:p>
            <a:endParaRPr dirty="0"/>
          </a:p>
        </p:txBody>
      </p:sp>
      <p:sp>
        <p:nvSpPr>
          <p:cNvPr id="35" name="Google Shape;3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pitchFamily="2" charset="0"/>
                <a:ea typeface="Open Sans" pitchFamily="2" charset="0"/>
                <a:cs typeface="Open Sans"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de" smtClean="0"/>
              <a:pPr/>
              <a:t>‹#›</a:t>
            </a:fld>
            <a:endParaRPr lang="de" dirty="0"/>
          </a:p>
        </p:txBody>
      </p:sp>
      <p:pic>
        <p:nvPicPr>
          <p:cNvPr id="2" name="Picture 1" descr="A white flower on a yellow background&#10;&#10;Description automatically generated">
            <a:extLst>
              <a:ext uri="{FF2B5EF4-FFF2-40B4-BE49-F238E27FC236}">
                <a16:creationId xmlns:a16="http://schemas.microsoft.com/office/drawing/2014/main" id="{41D3EBEF-FDF1-1B81-1B52-6D604C8B9302}"/>
              </a:ext>
            </a:extLst>
          </p:cNvPr>
          <p:cNvPicPr>
            <a:picLocks noChangeAspect="1"/>
          </p:cNvPicPr>
          <p:nvPr userDrawn="1"/>
        </p:nvPicPr>
        <p:blipFill>
          <a:blip r:embed="rId2"/>
          <a:stretch>
            <a:fillRect/>
          </a:stretch>
        </p:blipFill>
        <p:spPr>
          <a:xfrm>
            <a:off x="8151732" y="0"/>
            <a:ext cx="680568" cy="94996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Trebuchet MS"/>
              <a:buNone/>
              <a:defRPr sz="4800" b="0" i="0" u="none" strike="noStrike" cap="none">
                <a:solidFill>
                  <a:schemeClr val="dk1"/>
                </a:solidFill>
                <a:latin typeface="Open Sans" pitchFamily="2" charset="0"/>
                <a:ea typeface="Open Sans" pitchFamily="2" charset="0"/>
                <a:cs typeface="Open Sans" pitchFamily="2" charset="0"/>
                <a:sym typeface="Trebuchet MS"/>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dirty="0"/>
          </a:p>
        </p:txBody>
      </p:sp>
      <p:sp>
        <p:nvSpPr>
          <p:cNvPr id="39" name="Google Shape;39;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pitchFamily="2" charset="0"/>
                <a:ea typeface="Open Sans" pitchFamily="2" charset="0"/>
                <a:cs typeface="Open Sans"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de" smtClean="0"/>
              <a:pPr/>
              <a:t>‹#›</a:t>
            </a:fld>
            <a:endParaRPr lang="de" dirty="0"/>
          </a:p>
        </p:txBody>
      </p:sp>
      <p:pic>
        <p:nvPicPr>
          <p:cNvPr id="2" name="Picture 1" descr="A white flower on a yellow background&#10;&#10;Description automatically generated">
            <a:extLst>
              <a:ext uri="{FF2B5EF4-FFF2-40B4-BE49-F238E27FC236}">
                <a16:creationId xmlns:a16="http://schemas.microsoft.com/office/drawing/2014/main" id="{2CF0AB49-3EE9-EE36-7EC7-C65EFB4C6460}"/>
              </a:ext>
            </a:extLst>
          </p:cNvPr>
          <p:cNvPicPr>
            <a:picLocks noChangeAspect="1"/>
          </p:cNvPicPr>
          <p:nvPr userDrawn="1"/>
        </p:nvPicPr>
        <p:blipFill>
          <a:blip r:embed="rId2"/>
          <a:stretch>
            <a:fillRect/>
          </a:stretch>
        </p:blipFill>
        <p:spPr>
          <a:xfrm>
            <a:off x="8151732" y="0"/>
            <a:ext cx="680568" cy="94996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3" name="Google Shape;43;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Trebuchet MS"/>
              <a:buNone/>
              <a:defRPr sz="4000" b="0" i="0" u="none" strike="noStrike" cap="none">
                <a:solidFill>
                  <a:schemeClr val="dk1"/>
                </a:solidFill>
                <a:latin typeface="Open Sans" pitchFamily="2" charset="0"/>
                <a:ea typeface="Open Sans" pitchFamily="2" charset="0"/>
                <a:cs typeface="Open Sans" pitchFamily="2" charset="0"/>
                <a:sym typeface="Trebuchet MS"/>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dirty="0"/>
          </a:p>
        </p:txBody>
      </p:sp>
      <p:sp>
        <p:nvSpPr>
          <p:cNvPr id="44" name="Google Shape;44;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Trebuchet MS"/>
              <a:buNone/>
              <a:defRPr sz="2100" b="0" i="0" u="none" strike="noStrike" cap="none">
                <a:solidFill>
                  <a:schemeClr val="dk2"/>
                </a:solidFill>
                <a:latin typeface="Open Sans" pitchFamily="2" charset="0"/>
                <a:ea typeface="Open Sans" pitchFamily="2" charset="0"/>
                <a:cs typeface="Open Sans" pitchFamily="2" charset="0"/>
                <a:sym typeface="Trebuchet MS"/>
              </a:defRPr>
            </a:lvl1pPr>
            <a:lvl2pPr marR="0" lvl="1" algn="ctr" rtl="0">
              <a:lnSpc>
                <a:spcPct val="100000"/>
              </a:lnSpc>
              <a:spcBef>
                <a:spcPts val="0"/>
              </a:spcBef>
              <a:spcAft>
                <a:spcPts val="0"/>
              </a:spcAft>
              <a:buClr>
                <a:schemeClr val="dk2"/>
              </a:buClr>
              <a:buSzPts val="2100"/>
              <a:buFont typeface="Trebuchet MS"/>
              <a:buNone/>
              <a:defRPr sz="2100" b="0" i="0" u="none" strike="noStrike" cap="none">
                <a:solidFill>
                  <a:schemeClr val="dk2"/>
                </a:solidFill>
                <a:latin typeface="Trebuchet MS"/>
                <a:ea typeface="Trebuchet MS"/>
                <a:cs typeface="Trebuchet MS"/>
                <a:sym typeface="Trebuchet MS"/>
              </a:defRPr>
            </a:lvl2pPr>
            <a:lvl3pPr marR="0" lvl="2" algn="ctr" rtl="0">
              <a:lnSpc>
                <a:spcPct val="100000"/>
              </a:lnSpc>
              <a:spcBef>
                <a:spcPts val="0"/>
              </a:spcBef>
              <a:spcAft>
                <a:spcPts val="0"/>
              </a:spcAft>
              <a:buClr>
                <a:schemeClr val="dk2"/>
              </a:buClr>
              <a:buSzPts val="2100"/>
              <a:buFont typeface="Trebuchet MS"/>
              <a:buNone/>
              <a:defRPr sz="2100" b="0" i="0" u="none" strike="noStrike" cap="none">
                <a:solidFill>
                  <a:schemeClr val="dk2"/>
                </a:solidFill>
                <a:latin typeface="Trebuchet MS"/>
                <a:ea typeface="Trebuchet MS"/>
                <a:cs typeface="Trebuchet MS"/>
                <a:sym typeface="Trebuchet MS"/>
              </a:defRPr>
            </a:lvl3pPr>
            <a:lvl4pPr marR="0" lvl="3" algn="ctr" rtl="0">
              <a:lnSpc>
                <a:spcPct val="100000"/>
              </a:lnSpc>
              <a:spcBef>
                <a:spcPts val="0"/>
              </a:spcBef>
              <a:spcAft>
                <a:spcPts val="0"/>
              </a:spcAft>
              <a:buClr>
                <a:schemeClr val="dk2"/>
              </a:buClr>
              <a:buSzPts val="2100"/>
              <a:buFont typeface="Trebuchet MS"/>
              <a:buNone/>
              <a:defRPr sz="2100" b="0" i="0" u="none" strike="noStrike" cap="none">
                <a:solidFill>
                  <a:schemeClr val="dk2"/>
                </a:solidFill>
                <a:latin typeface="Trebuchet MS"/>
                <a:ea typeface="Trebuchet MS"/>
                <a:cs typeface="Trebuchet MS"/>
                <a:sym typeface="Trebuchet MS"/>
              </a:defRPr>
            </a:lvl4pPr>
            <a:lvl5pPr marR="0" lvl="4" algn="ctr" rtl="0">
              <a:lnSpc>
                <a:spcPct val="100000"/>
              </a:lnSpc>
              <a:spcBef>
                <a:spcPts val="0"/>
              </a:spcBef>
              <a:spcAft>
                <a:spcPts val="0"/>
              </a:spcAft>
              <a:buClr>
                <a:schemeClr val="dk2"/>
              </a:buClr>
              <a:buSzPts val="2100"/>
              <a:buFont typeface="Trebuchet MS"/>
              <a:buNone/>
              <a:defRPr sz="2100" b="0" i="0" u="none" strike="noStrike" cap="none">
                <a:solidFill>
                  <a:schemeClr val="dk2"/>
                </a:solidFill>
                <a:latin typeface="Trebuchet MS"/>
                <a:ea typeface="Trebuchet MS"/>
                <a:cs typeface="Trebuchet MS"/>
                <a:sym typeface="Trebuchet MS"/>
              </a:defRPr>
            </a:lvl5pPr>
            <a:lvl6pPr marR="0" lvl="5" algn="ctr" rtl="0">
              <a:lnSpc>
                <a:spcPct val="100000"/>
              </a:lnSpc>
              <a:spcBef>
                <a:spcPts val="0"/>
              </a:spcBef>
              <a:spcAft>
                <a:spcPts val="0"/>
              </a:spcAft>
              <a:buClr>
                <a:schemeClr val="dk2"/>
              </a:buClr>
              <a:buSzPts val="2100"/>
              <a:buFont typeface="Trebuchet MS"/>
              <a:buNone/>
              <a:defRPr sz="2100" b="0" i="0" u="none" strike="noStrike" cap="none">
                <a:solidFill>
                  <a:schemeClr val="dk2"/>
                </a:solidFill>
                <a:latin typeface="Trebuchet MS"/>
                <a:ea typeface="Trebuchet MS"/>
                <a:cs typeface="Trebuchet MS"/>
                <a:sym typeface="Trebuchet MS"/>
              </a:defRPr>
            </a:lvl6pPr>
            <a:lvl7pPr marR="0" lvl="6" algn="ctr" rtl="0">
              <a:lnSpc>
                <a:spcPct val="100000"/>
              </a:lnSpc>
              <a:spcBef>
                <a:spcPts val="0"/>
              </a:spcBef>
              <a:spcAft>
                <a:spcPts val="0"/>
              </a:spcAft>
              <a:buClr>
                <a:schemeClr val="dk2"/>
              </a:buClr>
              <a:buSzPts val="2100"/>
              <a:buFont typeface="Trebuchet MS"/>
              <a:buNone/>
              <a:defRPr sz="2100" b="0" i="0" u="none" strike="noStrike" cap="none">
                <a:solidFill>
                  <a:schemeClr val="dk2"/>
                </a:solidFill>
                <a:latin typeface="Trebuchet MS"/>
                <a:ea typeface="Trebuchet MS"/>
                <a:cs typeface="Trebuchet MS"/>
                <a:sym typeface="Trebuchet MS"/>
              </a:defRPr>
            </a:lvl7pPr>
            <a:lvl8pPr marR="0" lvl="7" algn="ctr" rtl="0">
              <a:lnSpc>
                <a:spcPct val="100000"/>
              </a:lnSpc>
              <a:spcBef>
                <a:spcPts val="0"/>
              </a:spcBef>
              <a:spcAft>
                <a:spcPts val="0"/>
              </a:spcAft>
              <a:buClr>
                <a:schemeClr val="dk2"/>
              </a:buClr>
              <a:buSzPts val="2100"/>
              <a:buFont typeface="Trebuchet MS"/>
              <a:buNone/>
              <a:defRPr sz="2100" b="0" i="0" u="none" strike="noStrike" cap="none">
                <a:solidFill>
                  <a:schemeClr val="dk2"/>
                </a:solidFill>
                <a:latin typeface="Trebuchet MS"/>
                <a:ea typeface="Trebuchet MS"/>
                <a:cs typeface="Trebuchet MS"/>
                <a:sym typeface="Trebuchet MS"/>
              </a:defRPr>
            </a:lvl8pPr>
            <a:lvl9pPr marR="0" lvl="8" algn="ctr" rtl="0">
              <a:lnSpc>
                <a:spcPct val="100000"/>
              </a:lnSpc>
              <a:spcBef>
                <a:spcPts val="0"/>
              </a:spcBef>
              <a:spcAft>
                <a:spcPts val="0"/>
              </a:spcAft>
              <a:buClr>
                <a:schemeClr val="dk2"/>
              </a:buClr>
              <a:buSzPts val="2100"/>
              <a:buFont typeface="Trebuchet MS"/>
              <a:buNone/>
              <a:defRPr sz="2100" b="0" i="0" u="none" strike="noStrike" cap="none">
                <a:solidFill>
                  <a:schemeClr val="dk2"/>
                </a:solidFill>
                <a:latin typeface="Trebuchet MS"/>
                <a:ea typeface="Trebuchet MS"/>
                <a:cs typeface="Trebuchet MS"/>
                <a:sym typeface="Trebuchet MS"/>
              </a:defRPr>
            </a:lvl9pPr>
          </a:lstStyle>
          <a:p>
            <a:endParaRPr dirty="0"/>
          </a:p>
        </p:txBody>
      </p:sp>
      <p:sp>
        <p:nvSpPr>
          <p:cNvPr id="45" name="Google Shape;45;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Trebuchet MS"/>
              <a:buChar char="●"/>
              <a:defRPr sz="1800" b="0" i="0" u="none" strike="noStrike" cap="none">
                <a:solidFill>
                  <a:schemeClr val="dk2"/>
                </a:solidFill>
                <a:latin typeface="Open Sans" pitchFamily="2" charset="0"/>
                <a:ea typeface="Open Sans" pitchFamily="2" charset="0"/>
                <a:cs typeface="Open Sans" pitchFamily="2" charset="0"/>
                <a:sym typeface="Trebuchet MS"/>
              </a:defRPr>
            </a:lvl1pPr>
            <a:lvl2pPr marL="914400" marR="0" lvl="1"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2pPr>
            <a:lvl3pPr marL="1371600" marR="0" lvl="2"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3pPr>
            <a:lvl4pPr marL="1828800" marR="0" lvl="3"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4pPr>
            <a:lvl5pPr marL="2286000" marR="0" lvl="4"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5pPr>
            <a:lvl6pPr marL="2743200" marR="0" lvl="5"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6pPr>
            <a:lvl7pPr marL="3200400" marR="0" lvl="6"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7pPr>
            <a:lvl8pPr marL="3657600" marR="0" lvl="7"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8pPr>
            <a:lvl9pPr marL="4114800" marR="0" lvl="8" indent="-317500" algn="l" rtl="0">
              <a:lnSpc>
                <a:spcPct val="115000"/>
              </a:lnSpc>
              <a:spcBef>
                <a:spcPts val="1600"/>
              </a:spcBef>
              <a:spcAft>
                <a:spcPts val="160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9pPr>
          </a:lstStyle>
          <a:p>
            <a:endParaRPr dirty="0"/>
          </a:p>
        </p:txBody>
      </p:sp>
      <p:sp>
        <p:nvSpPr>
          <p:cNvPr id="46" name="Google Shape;4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pitchFamily="2" charset="0"/>
                <a:ea typeface="Open Sans" pitchFamily="2" charset="0"/>
                <a:cs typeface="Open Sans"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de" smtClean="0"/>
              <a:pPr/>
              <a:t>‹#›</a:t>
            </a:fld>
            <a:endParaRPr lang="de" dirty="0"/>
          </a:p>
        </p:txBody>
      </p:sp>
      <p:pic>
        <p:nvPicPr>
          <p:cNvPr id="2" name="Picture 1" descr="A white flower on a yellow background&#10;&#10;Description automatically generated">
            <a:extLst>
              <a:ext uri="{FF2B5EF4-FFF2-40B4-BE49-F238E27FC236}">
                <a16:creationId xmlns:a16="http://schemas.microsoft.com/office/drawing/2014/main" id="{6DC26164-8251-EB9B-6B45-50A244EA9C5F}"/>
              </a:ext>
            </a:extLst>
          </p:cNvPr>
          <p:cNvPicPr>
            <a:picLocks noChangeAspect="1"/>
          </p:cNvPicPr>
          <p:nvPr userDrawn="1"/>
        </p:nvPicPr>
        <p:blipFill>
          <a:blip r:embed="rId2"/>
          <a:stretch>
            <a:fillRect/>
          </a:stretch>
        </p:blipFill>
        <p:spPr>
          <a:xfrm>
            <a:off x="8151732" y="0"/>
            <a:ext cx="680568" cy="9499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Trebuchet MS"/>
              <a:buNone/>
              <a:defRPr sz="1800" b="0" i="0" u="none" strike="noStrike" cap="none">
                <a:solidFill>
                  <a:schemeClr val="dk2"/>
                </a:solidFill>
                <a:latin typeface="Open Sans" pitchFamily="2" charset="0"/>
                <a:ea typeface="Open Sans" pitchFamily="2" charset="0"/>
                <a:cs typeface="Open Sans" pitchFamily="2" charset="0"/>
                <a:sym typeface="Trebuchet MS"/>
              </a:defRPr>
            </a:lvl1pPr>
          </a:lstStyle>
          <a:p>
            <a:endParaRPr dirty="0"/>
          </a:p>
        </p:txBody>
      </p:sp>
      <p:sp>
        <p:nvSpPr>
          <p:cNvPr id="50" name="Google Shape;5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pitchFamily="2" charset="0"/>
                <a:ea typeface="Open Sans" pitchFamily="2" charset="0"/>
                <a:cs typeface="Open Sans"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de" smtClean="0"/>
              <a:pPr/>
              <a:t>‹#›</a:t>
            </a:fld>
            <a:endParaRPr lang="de" dirty="0"/>
          </a:p>
        </p:txBody>
      </p:sp>
      <p:pic>
        <p:nvPicPr>
          <p:cNvPr id="2" name="Picture 1" descr="A white flower on a yellow background&#10;&#10;Description automatically generated">
            <a:extLst>
              <a:ext uri="{FF2B5EF4-FFF2-40B4-BE49-F238E27FC236}">
                <a16:creationId xmlns:a16="http://schemas.microsoft.com/office/drawing/2014/main" id="{37B8CBCC-5441-3FC0-83AF-85635C755A9A}"/>
              </a:ext>
            </a:extLst>
          </p:cNvPr>
          <p:cNvPicPr>
            <a:picLocks noChangeAspect="1"/>
          </p:cNvPicPr>
          <p:nvPr userDrawn="1"/>
        </p:nvPicPr>
        <p:blipFill>
          <a:blip r:embed="rId2"/>
          <a:stretch>
            <a:fillRect/>
          </a:stretch>
        </p:blipFill>
        <p:spPr>
          <a:xfrm>
            <a:off x="8151732" y="0"/>
            <a:ext cx="680568" cy="94996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Trebuchet MS"/>
              <a:buNone/>
              <a:defRPr sz="12000" b="0" i="0" u="none" strike="noStrike" cap="none">
                <a:solidFill>
                  <a:schemeClr val="dk1"/>
                </a:solidFill>
                <a:latin typeface="Open Sans" pitchFamily="2" charset="0"/>
                <a:ea typeface="Open Sans" pitchFamily="2" charset="0"/>
                <a:cs typeface="Open Sans" pitchFamily="2" charset="0"/>
                <a:sym typeface="Trebuchet MS"/>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dirty="0"/>
              <a:t>xx%</a:t>
            </a:r>
          </a:p>
        </p:txBody>
      </p:sp>
      <p:sp>
        <p:nvSpPr>
          <p:cNvPr id="54" name="Google Shape;54;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Trebuchet MS"/>
              <a:buChar char="●"/>
              <a:defRPr sz="1800" b="0" i="0" u="none" strike="noStrike" cap="none">
                <a:solidFill>
                  <a:schemeClr val="dk2"/>
                </a:solidFill>
                <a:latin typeface="Open Sans" pitchFamily="2" charset="0"/>
                <a:ea typeface="Open Sans" pitchFamily="2" charset="0"/>
                <a:cs typeface="Open Sans" pitchFamily="2" charset="0"/>
                <a:sym typeface="Trebuchet MS"/>
              </a:defRPr>
            </a:lvl1pPr>
            <a:lvl2pPr marL="914400" marR="0" lvl="1" indent="-317500" algn="ctr"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2pPr>
            <a:lvl3pPr marL="1371600" marR="0" lvl="2" indent="-317500" algn="ctr"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3pPr>
            <a:lvl4pPr marL="1828800" marR="0" lvl="3" indent="-317500" algn="ctr"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4pPr>
            <a:lvl5pPr marL="2286000" marR="0" lvl="4" indent="-317500" algn="ctr"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5pPr>
            <a:lvl6pPr marL="2743200" marR="0" lvl="5" indent="-317500" algn="ctr"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6pPr>
            <a:lvl7pPr marL="3200400" marR="0" lvl="6" indent="-317500" algn="ctr"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7pPr>
            <a:lvl8pPr marL="3657600" marR="0" lvl="7" indent="-317500" algn="ctr"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8pPr>
            <a:lvl9pPr marL="4114800" marR="0" lvl="8" indent="-317500" algn="ctr" rtl="0">
              <a:lnSpc>
                <a:spcPct val="115000"/>
              </a:lnSpc>
              <a:spcBef>
                <a:spcPts val="1600"/>
              </a:spcBef>
              <a:spcAft>
                <a:spcPts val="160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9pPr>
          </a:lstStyle>
          <a:p>
            <a:endParaRPr dirty="0"/>
          </a:p>
        </p:txBody>
      </p:sp>
      <p:sp>
        <p:nvSpPr>
          <p:cNvPr id="55" name="Google Shape;5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pitchFamily="2" charset="0"/>
                <a:ea typeface="Open Sans" pitchFamily="2" charset="0"/>
                <a:cs typeface="Open Sans"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de" smtClean="0"/>
              <a:pPr/>
              <a:t>‹#›</a:t>
            </a:fld>
            <a:endParaRPr lang="de" dirty="0"/>
          </a:p>
        </p:txBody>
      </p:sp>
      <p:pic>
        <p:nvPicPr>
          <p:cNvPr id="2" name="Picture 1" descr="A white flower on a yellow background&#10;&#10;Description automatically generated">
            <a:extLst>
              <a:ext uri="{FF2B5EF4-FFF2-40B4-BE49-F238E27FC236}">
                <a16:creationId xmlns:a16="http://schemas.microsoft.com/office/drawing/2014/main" id="{98644923-7023-B5D9-10E4-58715091DB9A}"/>
              </a:ext>
            </a:extLst>
          </p:cNvPr>
          <p:cNvPicPr>
            <a:picLocks noChangeAspect="1"/>
          </p:cNvPicPr>
          <p:nvPr userDrawn="1"/>
        </p:nvPicPr>
        <p:blipFill>
          <a:blip r:embed="rId2"/>
          <a:stretch>
            <a:fillRect/>
          </a:stretch>
        </p:blipFill>
        <p:spPr>
          <a:xfrm>
            <a:off x="8151732" y="0"/>
            <a:ext cx="680568" cy="94996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7683600" cy="610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1pPr>
            <a:lvl2pPr marL="914400" marR="0" lvl="1"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2pPr>
            <a:lvl3pPr marL="1371600" marR="0" lvl="2"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3pPr>
            <a:lvl4pPr marL="1828800" marR="0" lvl="3"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4pPr>
            <a:lvl5pPr marL="2286000" marR="0" lvl="4"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5pPr>
            <a:lvl6pPr marL="2743200" marR="0" lvl="5"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6pPr>
            <a:lvl7pPr marL="3200400" marR="0" lvl="6"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7pPr>
            <a:lvl8pPr marL="3657600" marR="0" lvl="7"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8pPr>
            <a:lvl9pPr marL="4114800" marR="0" lvl="8" indent="-317500" algn="l" rtl="0">
              <a:lnSpc>
                <a:spcPct val="115000"/>
              </a:lnSpc>
              <a:spcBef>
                <a:spcPts val="1600"/>
              </a:spcBef>
              <a:spcAft>
                <a:spcPts val="160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pitchFamily="2" charset="0"/>
                <a:ea typeface="Open Sans" pitchFamily="2" charset="0"/>
                <a:cs typeface="Open Sans"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de" smtClean="0"/>
              <a:pPr/>
              <a:t>‹#›</a:t>
            </a:fld>
            <a:endParaRPr lang="de"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1" r:id="rId11"/>
    <p:sldLayoutId id="2147483663" r:id="rId12"/>
    <p:sldLayoutId id="2147483664" r:id="rId13"/>
    <p:sldLayoutId id="2147483665" r:id="rId14"/>
    <p:sldLayoutId id="2147483667" r:id="rId15"/>
    <p:sldLayoutId id="2147483668" r:id="rId16"/>
    <p:sldLayoutId id="2147483669" r:id="rId17"/>
    <p:sldLayoutId id="2147483670" r:id="rId18"/>
    <p:sldLayoutId id="2147483671" r:id="rId19"/>
    <p:sldLayoutId id="2147483672" r:id="rId20"/>
    <p:sldLayoutId id="2147483674" r:id="rId21"/>
    <p:sldLayoutId id="2147483675" r:id="rId22"/>
    <p:sldLayoutId id="2147483676" r:id="rId23"/>
    <p:sldLayoutId id="2147483677"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pen Sans" pitchFamily="2" charset="0"/>
          <a:ea typeface="Open Sans" pitchFamily="2" charset="0"/>
          <a:cs typeface="Open Sans"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pen Sans" pitchFamily="2" charset="0"/>
          <a:ea typeface="Open Sans" pitchFamily="2" charset="0"/>
          <a:cs typeface="Open Sans"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notesSlide" Target="../notesSlides/notesSlide133.xml"/><Relationship Id="rId16" Type="http://schemas.openxmlformats.org/officeDocument/2006/relationships/image" Target="../media/image60.png"/><Relationship Id="rId1" Type="http://schemas.openxmlformats.org/officeDocument/2006/relationships/slideLayout" Target="../slideLayouts/slideLayout10.xml"/><Relationship Id="rId6" Type="http://schemas.openxmlformats.org/officeDocument/2006/relationships/diagramColors" Target="../diagrams/colors2.xml"/><Relationship Id="rId11" Type="http://schemas.openxmlformats.org/officeDocument/2006/relationships/image" Target="../media/image55.svg"/><Relationship Id="rId5" Type="http://schemas.openxmlformats.org/officeDocument/2006/relationships/diagramQuickStyle" Target="../diagrams/quickStyle2.xml"/><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diagramLayout" Target="../diagrams/layout2.xml"/><Relationship Id="rId9" Type="http://schemas.openxmlformats.org/officeDocument/2006/relationships/image" Target="../media/image53.svg"/><Relationship Id="rId14" Type="http://schemas.openxmlformats.org/officeDocument/2006/relationships/image" Target="../media/image58.png"/></Relationships>
</file>

<file path=ppt/slides/_rels/slide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hyperlink" Target="https://docs.scs.community/docs/iaas/guides/other-guides/cloud-in-a-box/" TargetMode="Externa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hyperlink" Target="mailto:karsten@vanillacore.net" TargetMode="External"/><Relationship Id="rId2" Type="http://schemas.openxmlformats.org/officeDocument/2006/relationships/notesSlide" Target="../notesSlides/notesSlide143.xml"/><Relationship Id="rId1" Type="http://schemas.openxmlformats.org/officeDocument/2006/relationships/slideLayout" Target="../slideLayouts/slideLayout3.xml"/><Relationship Id="rId5" Type="http://schemas.openxmlformats.org/officeDocument/2006/relationships/hyperlink" Target="https://www.linkedin.com/in/samaschke/" TargetMode="External"/><Relationship Id="rId4" Type="http://schemas.openxmlformats.org/officeDocument/2006/relationships/hyperlink" Target="https://vanillacore.net/" TargetMode="Externa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28.tiff"/><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kubernetes.io/docs/tasks/tools/install-kubect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a:extLst>
            <a:ext uri="{FF2B5EF4-FFF2-40B4-BE49-F238E27FC236}">
              <a16:creationId xmlns:a16="http://schemas.microsoft.com/office/drawing/2014/main" id="{E5E6A456-1BB1-7EF0-C59A-8C03EEB4350C}"/>
            </a:ext>
          </a:extLst>
        </p:cNvPr>
        <p:cNvGrpSpPr/>
        <p:nvPr/>
      </p:nvGrpSpPr>
      <p:grpSpPr>
        <a:xfrm>
          <a:off x="0" y="0"/>
          <a:ext cx="0" cy="0"/>
          <a:chOff x="0" y="0"/>
          <a:chExt cx="0" cy="0"/>
        </a:xfrm>
      </p:grpSpPr>
      <p:sp>
        <p:nvSpPr>
          <p:cNvPr id="64" name="Google Shape;64;p13">
            <a:extLst>
              <a:ext uri="{FF2B5EF4-FFF2-40B4-BE49-F238E27FC236}">
                <a16:creationId xmlns:a16="http://schemas.microsoft.com/office/drawing/2014/main" id="{76293E65-8AA2-9E0E-32E7-E59307A3FC29}"/>
              </a:ext>
            </a:extLst>
          </p:cNvPr>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noProof="1"/>
              <a:t>Cloud Fundamentals</a:t>
            </a: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981331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913-E503-4EEA-83F4-F778F426B975}"/>
              </a:ext>
            </a:extLst>
          </p:cNvPr>
          <p:cNvSpPr>
            <a:spLocks noGrp="1"/>
          </p:cNvSpPr>
          <p:nvPr>
            <p:ph type="title"/>
          </p:nvPr>
        </p:nvSpPr>
        <p:spPr/>
        <p:txBody>
          <a:bodyPr/>
          <a:lstStyle/>
          <a:p>
            <a:r>
              <a:rPr lang="en-US" noProof="1"/>
              <a:t>Software-defined, shared environment</a:t>
            </a:r>
          </a:p>
        </p:txBody>
      </p:sp>
      <p:sp>
        <p:nvSpPr>
          <p:cNvPr id="3" name="Content Placeholder 2">
            <a:extLst>
              <a:ext uri="{FF2B5EF4-FFF2-40B4-BE49-F238E27FC236}">
                <a16:creationId xmlns:a16="http://schemas.microsoft.com/office/drawing/2014/main" id="{CEA9BDD4-64E6-4319-9E25-B0ED25BDEB6E}"/>
              </a:ext>
            </a:extLst>
          </p:cNvPr>
          <p:cNvSpPr>
            <a:spLocks noGrp="1"/>
          </p:cNvSpPr>
          <p:nvPr>
            <p:ph type="body" idx="1"/>
          </p:nvPr>
        </p:nvSpPr>
        <p:spPr/>
        <p:txBody>
          <a:bodyPr/>
          <a:lstStyle/>
          <a:p>
            <a:pPr marL="114300" indent="0">
              <a:lnSpc>
                <a:spcPct val="200000"/>
              </a:lnSpc>
              <a:buNone/>
            </a:pPr>
            <a:r>
              <a:rPr lang="en-US" noProof="1"/>
              <a:t>• Shared infrastructures between customers</a:t>
            </a:r>
          </a:p>
          <a:p>
            <a:pPr marL="114300" indent="0">
              <a:lnSpc>
                <a:spcPct val="200000"/>
              </a:lnSpc>
              <a:buNone/>
            </a:pPr>
            <a:r>
              <a:rPr lang="en-US" noProof="1"/>
              <a:t>• Resource pools</a:t>
            </a:r>
          </a:p>
          <a:p>
            <a:pPr marL="114300" indent="0">
              <a:lnSpc>
                <a:spcPct val="200000"/>
              </a:lnSpc>
              <a:buNone/>
            </a:pPr>
            <a:r>
              <a:rPr lang="en-US" noProof="1"/>
              <a:t>• "Wiring" now at software level rather than hardware level</a:t>
            </a:r>
          </a:p>
          <a:p>
            <a:pPr marL="114300" indent="0">
              <a:lnSpc>
                <a:spcPct val="200000"/>
              </a:lnSpc>
              <a:buNone/>
            </a:pPr>
            <a:r>
              <a:rPr lang="en-US" noProof="1"/>
              <a:t>• Network, CPU, storage</a:t>
            </a:r>
          </a:p>
          <a:p>
            <a:pPr marL="114300" indent="0">
              <a:lnSpc>
                <a:spcPct val="200000"/>
              </a:lnSpc>
              <a:buNone/>
            </a:pPr>
            <a:r>
              <a:rPr lang="en-US" noProof="1"/>
              <a:t>• Enables automatic scaling, etc.</a:t>
            </a:r>
          </a:p>
          <a:p>
            <a:pPr marL="114300" indent="0">
              <a:lnSpc>
                <a:spcPct val="200000"/>
              </a:lnSpc>
              <a:buNone/>
            </a:pPr>
            <a:r>
              <a:rPr lang="en-US" noProof="1"/>
              <a:t>• Typical model for public cloud and hyperscaler environments</a:t>
            </a:r>
          </a:p>
        </p:txBody>
      </p:sp>
      <p:sp>
        <p:nvSpPr>
          <p:cNvPr id="6" name="Slide Number Placeholder 5">
            <a:extLst>
              <a:ext uri="{FF2B5EF4-FFF2-40B4-BE49-F238E27FC236}">
                <a16:creationId xmlns:a16="http://schemas.microsoft.com/office/drawing/2014/main" id="{8AEE5713-B651-4122-94A2-3A677ED23F4D}"/>
              </a:ext>
            </a:extLst>
          </p:cNvPr>
          <p:cNvSpPr>
            <a:spLocks noGrp="1"/>
          </p:cNvSpPr>
          <p:nvPr>
            <p:ph type="sldNum" idx="12"/>
          </p:nvPr>
        </p:nvSpPr>
        <p:spPr/>
        <p:txBody>
          <a:bodyPr/>
          <a:lstStyle/>
          <a:p>
            <a:fld id="{D4FA8B10-C48E-9843-9F43-CEACD1874A91}" type="slidenum">
              <a:rPr lang="en-US" noProof="1" smtClean="0"/>
              <a:pPr/>
              <a:t>10</a:t>
            </a:fld>
            <a:endParaRPr lang="en-US" noProof="1"/>
          </a:p>
        </p:txBody>
      </p:sp>
    </p:spTree>
    <p:extLst>
      <p:ext uri="{BB962C8B-B14F-4D97-AF65-F5344CB8AC3E}">
        <p14:creationId xmlns:p14="http://schemas.microsoft.com/office/powerpoint/2010/main" val="12525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230A99-405C-8542-A6C3-DBB7E83F2228}"/>
              </a:ext>
            </a:extLst>
          </p:cNvPr>
          <p:cNvSpPr>
            <a:spLocks noGrp="1"/>
          </p:cNvSpPr>
          <p:nvPr>
            <p:ph type="title"/>
          </p:nvPr>
        </p:nvSpPr>
        <p:spPr/>
        <p:txBody>
          <a:bodyPr/>
          <a:lstStyle/>
          <a:p>
            <a:r>
              <a:rPr lang="en-US" noProof="1"/>
              <a:t>Networking Principle</a:t>
            </a:r>
          </a:p>
        </p:txBody>
      </p:sp>
      <p:sp>
        <p:nvSpPr>
          <p:cNvPr id="3" name="Textplatzhalter 2">
            <a:extLst>
              <a:ext uri="{FF2B5EF4-FFF2-40B4-BE49-F238E27FC236}">
                <a16:creationId xmlns:a16="http://schemas.microsoft.com/office/drawing/2014/main" id="{A19957F6-AED4-914A-8BD8-CE9562B6E2BC}"/>
              </a:ext>
            </a:extLst>
          </p:cNvPr>
          <p:cNvSpPr>
            <a:spLocks noGrp="1"/>
          </p:cNvSpPr>
          <p:nvPr>
            <p:ph type="body" idx="1"/>
          </p:nvPr>
        </p:nvSpPr>
        <p:spPr/>
        <p:txBody>
          <a:bodyPr/>
          <a:lstStyle/>
          <a:p>
            <a:endParaRPr lang="en-US" noProof="1"/>
          </a:p>
        </p:txBody>
      </p:sp>
      <p:pic>
        <p:nvPicPr>
          <p:cNvPr id="4" name="Grafik 3">
            <a:extLst>
              <a:ext uri="{FF2B5EF4-FFF2-40B4-BE49-F238E27FC236}">
                <a16:creationId xmlns:a16="http://schemas.microsoft.com/office/drawing/2014/main" id="{38E9365F-04B1-ED45-B18A-D0D300003F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50670" y="1487785"/>
            <a:ext cx="5842660" cy="3081090"/>
          </a:xfrm>
          <a:prstGeom prst="rect">
            <a:avLst/>
          </a:prstGeom>
        </p:spPr>
      </p:pic>
    </p:spTree>
    <p:extLst>
      <p:ext uri="{BB962C8B-B14F-4D97-AF65-F5344CB8AC3E}">
        <p14:creationId xmlns:p14="http://schemas.microsoft.com/office/powerpoint/2010/main" val="32181216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19F38-A3C2-844F-8737-519406DE77C0}"/>
              </a:ext>
            </a:extLst>
          </p:cNvPr>
          <p:cNvSpPr>
            <a:spLocks noGrp="1"/>
          </p:cNvSpPr>
          <p:nvPr>
            <p:ph type="title"/>
          </p:nvPr>
        </p:nvSpPr>
        <p:spPr/>
        <p:txBody>
          <a:bodyPr/>
          <a:lstStyle/>
          <a:p>
            <a:r>
              <a:rPr lang="en-US" noProof="1"/>
              <a:t>Simple Routing</a:t>
            </a:r>
          </a:p>
        </p:txBody>
      </p:sp>
      <p:sp>
        <p:nvSpPr>
          <p:cNvPr id="3" name="Textplatzhalter 2">
            <a:extLst>
              <a:ext uri="{FF2B5EF4-FFF2-40B4-BE49-F238E27FC236}">
                <a16:creationId xmlns:a16="http://schemas.microsoft.com/office/drawing/2014/main" id="{274AD881-6E6A-3B4E-BA36-84E2946A080E}"/>
              </a:ext>
            </a:extLst>
          </p:cNvPr>
          <p:cNvSpPr>
            <a:spLocks noGrp="1"/>
          </p:cNvSpPr>
          <p:nvPr>
            <p:ph type="body" idx="1"/>
          </p:nvPr>
        </p:nvSpPr>
        <p:spPr/>
        <p:txBody>
          <a:bodyPr/>
          <a:lstStyle/>
          <a:p>
            <a:endParaRPr lang="en-US" noProof="1"/>
          </a:p>
        </p:txBody>
      </p:sp>
      <p:pic>
        <p:nvPicPr>
          <p:cNvPr id="4" name="Grafik 3">
            <a:extLst>
              <a:ext uri="{FF2B5EF4-FFF2-40B4-BE49-F238E27FC236}">
                <a16:creationId xmlns:a16="http://schemas.microsoft.com/office/drawing/2014/main" id="{9FF825A2-1AE8-E14A-AEC1-D68629F0C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8500" y="1055225"/>
            <a:ext cx="5207000" cy="3937000"/>
          </a:xfrm>
          <a:prstGeom prst="rect">
            <a:avLst/>
          </a:prstGeom>
        </p:spPr>
      </p:pic>
    </p:spTree>
    <p:extLst>
      <p:ext uri="{BB962C8B-B14F-4D97-AF65-F5344CB8AC3E}">
        <p14:creationId xmlns:p14="http://schemas.microsoft.com/office/powerpoint/2010/main" val="25660553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19F38-A3C2-844F-8737-519406DE77C0}"/>
              </a:ext>
            </a:extLst>
          </p:cNvPr>
          <p:cNvSpPr>
            <a:spLocks noGrp="1"/>
          </p:cNvSpPr>
          <p:nvPr>
            <p:ph type="title"/>
          </p:nvPr>
        </p:nvSpPr>
        <p:spPr/>
        <p:txBody>
          <a:bodyPr/>
          <a:lstStyle/>
          <a:p>
            <a:r>
              <a:rPr lang="en-US" noProof="1"/>
              <a:t>Multi-Host Routing</a:t>
            </a:r>
          </a:p>
        </p:txBody>
      </p:sp>
      <p:sp>
        <p:nvSpPr>
          <p:cNvPr id="3" name="Textplatzhalter 2">
            <a:extLst>
              <a:ext uri="{FF2B5EF4-FFF2-40B4-BE49-F238E27FC236}">
                <a16:creationId xmlns:a16="http://schemas.microsoft.com/office/drawing/2014/main" id="{274AD881-6E6A-3B4E-BA36-84E2946A080E}"/>
              </a:ext>
            </a:extLst>
          </p:cNvPr>
          <p:cNvSpPr>
            <a:spLocks noGrp="1"/>
          </p:cNvSpPr>
          <p:nvPr>
            <p:ph type="body" idx="1"/>
          </p:nvPr>
        </p:nvSpPr>
        <p:spPr/>
        <p:txBody>
          <a:bodyPr/>
          <a:lstStyle/>
          <a:p>
            <a:endParaRPr lang="en-US" noProof="1"/>
          </a:p>
        </p:txBody>
      </p:sp>
      <p:pic>
        <p:nvPicPr>
          <p:cNvPr id="5" name="Grafik 4">
            <a:extLst>
              <a:ext uri="{FF2B5EF4-FFF2-40B4-BE49-F238E27FC236}">
                <a16:creationId xmlns:a16="http://schemas.microsoft.com/office/drawing/2014/main" id="{6E020C31-ED95-1D40-BF51-B736E53FAB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21361" y="1152475"/>
            <a:ext cx="3701278" cy="3991025"/>
          </a:xfrm>
          <a:prstGeom prst="rect">
            <a:avLst/>
          </a:prstGeom>
        </p:spPr>
      </p:pic>
    </p:spTree>
    <p:extLst>
      <p:ext uri="{BB962C8B-B14F-4D97-AF65-F5344CB8AC3E}">
        <p14:creationId xmlns:p14="http://schemas.microsoft.com/office/powerpoint/2010/main" val="37198726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882072-7321-8144-A1C7-56901E860C36}"/>
              </a:ext>
            </a:extLst>
          </p:cNvPr>
          <p:cNvSpPr>
            <a:spLocks noGrp="1"/>
          </p:cNvSpPr>
          <p:nvPr>
            <p:ph type="title"/>
          </p:nvPr>
        </p:nvSpPr>
        <p:spPr/>
        <p:txBody>
          <a:bodyPr/>
          <a:lstStyle/>
          <a:p>
            <a:r>
              <a:rPr lang="en-US" noProof="1"/>
              <a:t>Popular Overlay Networks</a:t>
            </a:r>
          </a:p>
        </p:txBody>
      </p:sp>
      <p:sp>
        <p:nvSpPr>
          <p:cNvPr id="3" name="Textplatzhalter 2">
            <a:extLst>
              <a:ext uri="{FF2B5EF4-FFF2-40B4-BE49-F238E27FC236}">
                <a16:creationId xmlns:a16="http://schemas.microsoft.com/office/drawing/2014/main" id="{1A97213C-AE5C-744D-AADE-10E2FC6CBB56}"/>
              </a:ext>
            </a:extLst>
          </p:cNvPr>
          <p:cNvSpPr>
            <a:spLocks noGrp="1"/>
          </p:cNvSpPr>
          <p:nvPr>
            <p:ph type="body" idx="1"/>
          </p:nvPr>
        </p:nvSpPr>
        <p:spPr/>
        <p:txBody>
          <a:bodyPr/>
          <a:lstStyle/>
          <a:p>
            <a:pPr>
              <a:buFont typeface="Arial" panose="020B0604020202020204" pitchFamily="34" charset="0"/>
              <a:buChar char="•"/>
            </a:pPr>
            <a:r>
              <a:rPr lang="en-US" noProof="1"/>
              <a:t>Flannel</a:t>
            </a:r>
            <a:br>
              <a:rPr lang="en-US" noProof="1"/>
            </a:br>
            <a:endParaRPr lang="en-US" noProof="1"/>
          </a:p>
          <a:p>
            <a:pPr>
              <a:buFont typeface="Arial" panose="020B0604020202020204" pitchFamily="34" charset="0"/>
              <a:buChar char="•"/>
            </a:pPr>
            <a:r>
              <a:rPr lang="en-US" noProof="1"/>
              <a:t>Calico</a:t>
            </a:r>
          </a:p>
          <a:p>
            <a:pPr>
              <a:buFont typeface="Arial" panose="020B0604020202020204" pitchFamily="34" charset="0"/>
              <a:buChar char="•"/>
            </a:pPr>
            <a:endParaRPr lang="en-US" noProof="1"/>
          </a:p>
          <a:p>
            <a:pPr>
              <a:buFont typeface="Arial" panose="020B0604020202020204" pitchFamily="34" charset="0"/>
              <a:buChar char="•"/>
            </a:pPr>
            <a:r>
              <a:rPr lang="en-US" noProof="1"/>
              <a:t>Canal</a:t>
            </a:r>
          </a:p>
          <a:p>
            <a:pPr>
              <a:buFont typeface="Arial" panose="020B0604020202020204" pitchFamily="34" charset="0"/>
              <a:buChar char="•"/>
            </a:pPr>
            <a:endParaRPr lang="en-US" noProof="1"/>
          </a:p>
          <a:p>
            <a:pPr>
              <a:buFont typeface="Arial" panose="020B0604020202020204" pitchFamily="34" charset="0"/>
              <a:buChar char="•"/>
            </a:pPr>
            <a:r>
              <a:rPr lang="en-US" noProof="1"/>
              <a:t>Multus</a:t>
            </a:r>
          </a:p>
          <a:p>
            <a:pPr>
              <a:buFont typeface="Arial" panose="020B0604020202020204" pitchFamily="34" charset="0"/>
              <a:buChar char="•"/>
            </a:pPr>
            <a:endParaRPr lang="en-US" noProof="1"/>
          </a:p>
          <a:p>
            <a:pPr>
              <a:buFont typeface="Arial" panose="020B0604020202020204" pitchFamily="34" charset="0"/>
              <a:buChar char="•"/>
            </a:pPr>
            <a:r>
              <a:rPr lang="en-US" noProof="1"/>
              <a:t>Weave Net</a:t>
            </a:r>
          </a:p>
          <a:p>
            <a:pPr>
              <a:buFont typeface="Arial" panose="020B0604020202020204" pitchFamily="34" charset="0"/>
              <a:buChar char="•"/>
            </a:pPr>
            <a:endParaRPr lang="en-US" noProof="1"/>
          </a:p>
          <a:p>
            <a:pPr>
              <a:buFont typeface="Arial" panose="020B0604020202020204" pitchFamily="34" charset="0"/>
              <a:buChar char="•"/>
            </a:pPr>
            <a:r>
              <a:rPr lang="en-US" noProof="1"/>
              <a:t>…</a:t>
            </a:r>
          </a:p>
        </p:txBody>
      </p:sp>
    </p:spTree>
    <p:extLst>
      <p:ext uri="{BB962C8B-B14F-4D97-AF65-F5344CB8AC3E}">
        <p14:creationId xmlns:p14="http://schemas.microsoft.com/office/powerpoint/2010/main" val="288659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8DE38-3DD2-C053-A426-DB8884F7558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12A1CD5-01FA-C1F5-EE41-7DF9BD7C2642}"/>
              </a:ext>
            </a:extLst>
          </p:cNvPr>
          <p:cNvSpPr>
            <a:spLocks noGrp="1"/>
          </p:cNvSpPr>
          <p:nvPr>
            <p:ph type="title"/>
          </p:nvPr>
        </p:nvSpPr>
        <p:spPr/>
        <p:txBody>
          <a:bodyPr/>
          <a:lstStyle/>
          <a:p>
            <a:r>
              <a:rPr lang="en-US" noProof="1"/>
              <a:t>Kubernetes-Architecture: Storage</a:t>
            </a:r>
          </a:p>
        </p:txBody>
      </p:sp>
    </p:spTree>
    <p:extLst>
      <p:ext uri="{BB962C8B-B14F-4D97-AF65-F5344CB8AC3E}">
        <p14:creationId xmlns:p14="http://schemas.microsoft.com/office/powerpoint/2010/main" val="13164062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8DE55-DC0C-5D54-0116-72EF7AF13AE0}"/>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A4967B7D-2082-DCE6-7CD0-CEA8C86AA6A4}"/>
              </a:ext>
            </a:extLst>
          </p:cNvPr>
          <p:cNvSpPr>
            <a:spLocks noGrp="1"/>
          </p:cNvSpPr>
          <p:nvPr>
            <p:ph type="title"/>
          </p:nvPr>
        </p:nvSpPr>
        <p:spPr/>
        <p:txBody>
          <a:bodyPr/>
          <a:lstStyle/>
          <a:p>
            <a:r>
              <a:rPr lang="en-US" noProof="1"/>
              <a:t>Kubernetes Storage</a:t>
            </a:r>
          </a:p>
        </p:txBody>
      </p:sp>
      <p:sp>
        <p:nvSpPr>
          <p:cNvPr id="5" name="Textplatzhalter 4">
            <a:extLst>
              <a:ext uri="{FF2B5EF4-FFF2-40B4-BE49-F238E27FC236}">
                <a16:creationId xmlns:a16="http://schemas.microsoft.com/office/drawing/2014/main" id="{74CEB0DB-0578-E32C-0815-584E622B6629}"/>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Kubernetes supports multiple Storage Providers</a:t>
            </a:r>
          </a:p>
          <a:p>
            <a:pPr>
              <a:lnSpc>
                <a:spcPct val="200000"/>
              </a:lnSpc>
              <a:buFont typeface="Arial" panose="020B0604020202020204" pitchFamily="34" charset="0"/>
              <a:buChar char="•"/>
            </a:pPr>
            <a:r>
              <a:rPr lang="en-US" noProof="1"/>
              <a:t>Storage Providers abstract underlying Storage</a:t>
            </a:r>
          </a:p>
          <a:p>
            <a:pPr>
              <a:lnSpc>
                <a:spcPct val="200000"/>
              </a:lnSpc>
              <a:buFont typeface="Arial" panose="020B0604020202020204" pitchFamily="34" charset="0"/>
              <a:buChar char="•"/>
            </a:pPr>
            <a:r>
              <a:rPr lang="en-US" noProof="1"/>
              <a:t>Workloads request Persistent Volumes</a:t>
            </a:r>
          </a:p>
          <a:p>
            <a:pPr>
              <a:lnSpc>
                <a:spcPct val="200000"/>
              </a:lnSpc>
              <a:buFont typeface="Arial" panose="020B0604020202020204" pitchFamily="34" charset="0"/>
              <a:buChar char="•"/>
            </a:pPr>
            <a:r>
              <a:rPr lang="en-US" noProof="1"/>
              <a:t>Persistent Volumes represent a Storage Location and a Storage Class</a:t>
            </a:r>
          </a:p>
          <a:p>
            <a:pPr>
              <a:lnSpc>
                <a:spcPct val="200000"/>
              </a:lnSpc>
              <a:buFont typeface="Arial" panose="020B0604020202020204" pitchFamily="34" charset="0"/>
              <a:buChar char="•"/>
            </a:pPr>
            <a:r>
              <a:rPr lang="en-US" noProof="1"/>
              <a:t>Storage Classes combine Settings for Storage</a:t>
            </a:r>
          </a:p>
        </p:txBody>
      </p:sp>
    </p:spTree>
    <p:extLst>
      <p:ext uri="{BB962C8B-B14F-4D97-AF65-F5344CB8AC3E}">
        <p14:creationId xmlns:p14="http://schemas.microsoft.com/office/powerpoint/2010/main" val="72152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noProof="1"/>
              <a:t>Pods</a:t>
            </a:r>
          </a:p>
        </p:txBody>
      </p:sp>
    </p:spTree>
    <p:extLst>
      <p:ext uri="{BB962C8B-B14F-4D97-AF65-F5344CB8AC3E}">
        <p14:creationId xmlns:p14="http://schemas.microsoft.com/office/powerpoint/2010/main" val="4239018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5526DF-9C3A-6648-BA2D-9A8BAC338A84}"/>
              </a:ext>
            </a:extLst>
          </p:cNvPr>
          <p:cNvSpPr>
            <a:spLocks noGrp="1"/>
          </p:cNvSpPr>
          <p:nvPr>
            <p:ph type="title"/>
          </p:nvPr>
        </p:nvSpPr>
        <p:spPr/>
        <p:txBody>
          <a:bodyPr/>
          <a:lstStyle/>
          <a:p>
            <a:r>
              <a:rPr lang="en-US" noProof="1"/>
              <a:t>Containers vs Pods</a:t>
            </a:r>
          </a:p>
        </p:txBody>
      </p:sp>
      <p:sp>
        <p:nvSpPr>
          <p:cNvPr id="3" name="Textplatzhalter 2">
            <a:extLst>
              <a:ext uri="{FF2B5EF4-FFF2-40B4-BE49-F238E27FC236}">
                <a16:creationId xmlns:a16="http://schemas.microsoft.com/office/drawing/2014/main" id="{35CA696F-A60C-F649-A87D-1C9F325BD972}"/>
              </a:ext>
            </a:extLst>
          </p:cNvPr>
          <p:cNvSpPr>
            <a:spLocks noGrp="1"/>
          </p:cNvSpPr>
          <p:nvPr>
            <p:ph type="body" idx="1"/>
          </p:nvPr>
        </p:nvSpPr>
        <p:spPr/>
        <p:txBody>
          <a:bodyPr/>
          <a:lstStyle/>
          <a:p>
            <a:pPr marL="139700" indent="0">
              <a:lnSpc>
                <a:spcPct val="200000"/>
              </a:lnSpc>
              <a:buNone/>
            </a:pPr>
            <a:r>
              <a:rPr lang="en-US" b="1" noProof="1">
                <a:latin typeface="Open Sans SemiBold" pitchFamily="2" charset="0"/>
                <a:ea typeface="Open Sans SemiBold" pitchFamily="2" charset="0"/>
                <a:cs typeface="Open Sans SemiBold" pitchFamily="2" charset="0"/>
              </a:rPr>
              <a:t>Container</a:t>
            </a:r>
          </a:p>
          <a:p>
            <a:pPr>
              <a:lnSpc>
                <a:spcPct val="200000"/>
              </a:lnSpc>
              <a:buFont typeface="Arial" panose="020B0604020202020204" pitchFamily="34" charset="0"/>
              <a:buChar char="•"/>
            </a:pPr>
            <a:r>
              <a:rPr lang="en-US" noProof="1"/>
              <a:t>Actual Workloads</a:t>
            </a:r>
          </a:p>
          <a:p>
            <a:pPr>
              <a:lnSpc>
                <a:spcPct val="200000"/>
              </a:lnSpc>
              <a:buFont typeface="Arial" panose="020B0604020202020204" pitchFamily="34" charset="0"/>
              <a:buChar char="•"/>
            </a:pPr>
            <a:r>
              <a:rPr lang="en-US" noProof="1"/>
              <a:t>Can be deployed onto VMs or Physical Machines…</a:t>
            </a:r>
          </a:p>
          <a:p>
            <a:pPr>
              <a:lnSpc>
                <a:spcPct val="200000"/>
              </a:lnSpc>
              <a:buFont typeface="Arial" panose="020B0604020202020204" pitchFamily="34" charset="0"/>
              <a:buChar char="•"/>
            </a:pPr>
            <a:r>
              <a:rPr lang="en-US" noProof="1"/>
              <a:t>…but can not be deployed towards Kubernetes directly</a:t>
            </a:r>
          </a:p>
        </p:txBody>
      </p:sp>
      <p:sp>
        <p:nvSpPr>
          <p:cNvPr id="4" name="Textplatzhalter 3">
            <a:extLst>
              <a:ext uri="{FF2B5EF4-FFF2-40B4-BE49-F238E27FC236}">
                <a16:creationId xmlns:a16="http://schemas.microsoft.com/office/drawing/2014/main" id="{052088BB-0482-274F-8264-20AD718DCA2C}"/>
              </a:ext>
            </a:extLst>
          </p:cNvPr>
          <p:cNvSpPr>
            <a:spLocks noGrp="1"/>
          </p:cNvSpPr>
          <p:nvPr>
            <p:ph type="body" idx="2"/>
          </p:nvPr>
        </p:nvSpPr>
        <p:spPr/>
        <p:txBody>
          <a:bodyPr/>
          <a:lstStyle/>
          <a:p>
            <a:pPr marL="139700" indent="0">
              <a:lnSpc>
                <a:spcPct val="200000"/>
              </a:lnSpc>
              <a:buNone/>
            </a:pPr>
            <a:r>
              <a:rPr lang="en-US" b="1" noProof="1">
                <a:latin typeface="Open Sans SemiBold" pitchFamily="2" charset="0"/>
                <a:ea typeface="Open Sans SemiBold" pitchFamily="2" charset="0"/>
                <a:cs typeface="Open Sans SemiBold" pitchFamily="2" charset="0"/>
              </a:rPr>
              <a:t>Pods</a:t>
            </a:r>
          </a:p>
          <a:p>
            <a:pPr>
              <a:lnSpc>
                <a:spcPct val="200000"/>
              </a:lnSpc>
              <a:buFont typeface="Arial" panose="020B0604020202020204" pitchFamily="34" charset="0"/>
              <a:buChar char="•"/>
            </a:pPr>
            <a:r>
              <a:rPr lang="en-US" noProof="1"/>
              <a:t>Atomic Kubernetes-Deployment-Unit</a:t>
            </a:r>
          </a:p>
          <a:p>
            <a:pPr>
              <a:lnSpc>
                <a:spcPct val="200000"/>
              </a:lnSpc>
              <a:buFont typeface="Arial" panose="020B0604020202020204" pitchFamily="34" charset="0"/>
              <a:buChar char="•"/>
            </a:pPr>
            <a:r>
              <a:rPr lang="en-US" noProof="1"/>
              <a:t>Represent Containers</a:t>
            </a:r>
          </a:p>
          <a:p>
            <a:pPr>
              <a:lnSpc>
                <a:spcPct val="200000"/>
              </a:lnSpc>
              <a:buFont typeface="Arial" panose="020B0604020202020204" pitchFamily="34" charset="0"/>
              <a:buChar char="•"/>
            </a:pPr>
            <a:r>
              <a:rPr lang="en-US" noProof="1"/>
              <a:t>YAML Manifest</a:t>
            </a:r>
          </a:p>
          <a:p>
            <a:pPr>
              <a:lnSpc>
                <a:spcPct val="200000"/>
              </a:lnSpc>
              <a:buFont typeface="Arial" panose="020B0604020202020204" pitchFamily="34" charset="0"/>
              <a:buChar char="•"/>
            </a:pPr>
            <a:r>
              <a:rPr lang="en-US" noProof="1"/>
              <a:t>Declarative</a:t>
            </a:r>
          </a:p>
          <a:p>
            <a:pPr>
              <a:lnSpc>
                <a:spcPct val="200000"/>
              </a:lnSpc>
              <a:buFont typeface="Arial" panose="020B0604020202020204" pitchFamily="34" charset="0"/>
              <a:buChar char="•"/>
            </a:pPr>
            <a:r>
              <a:rPr lang="en-US" noProof="1"/>
              <a:t>Used by Kubernetes to identify Containers to be deployed</a:t>
            </a:r>
          </a:p>
          <a:p>
            <a:pPr marL="0" lvl="1" indent="0">
              <a:lnSpc>
                <a:spcPct val="200000"/>
              </a:lnSpc>
              <a:buNone/>
            </a:pPr>
            <a:endParaRPr lang="en-US" noProof="1"/>
          </a:p>
        </p:txBody>
      </p:sp>
    </p:spTree>
    <p:extLst>
      <p:ext uri="{BB962C8B-B14F-4D97-AF65-F5344CB8AC3E}">
        <p14:creationId xmlns:p14="http://schemas.microsoft.com/office/powerpoint/2010/main" val="145046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noProof="1"/>
              <a:t>Pod-Specifikation</a:t>
            </a:r>
          </a:p>
        </p:txBody>
      </p:sp>
      <p:sp>
        <p:nvSpPr>
          <p:cNvPr id="6" name="Textplatzhalter 5"/>
          <p:cNvSpPr>
            <a:spLocks noGrp="1"/>
          </p:cNvSpPr>
          <p:nvPr>
            <p:ph type="body" idx="1"/>
          </p:nvPr>
        </p:nvSpPr>
        <p:spPr/>
        <p:txBody>
          <a:bodyPr/>
          <a:lstStyle/>
          <a:p>
            <a:pPr marL="114300" indent="0">
              <a:buNone/>
            </a:pPr>
            <a:r>
              <a:rPr lang="en-US" sz="1600" noProof="1">
                <a:latin typeface="Consolas" panose="020B0609020204030204" pitchFamily="49" charset="0"/>
                <a:cs typeface="Consolas" panose="020B0609020204030204" pitchFamily="49" charset="0"/>
              </a:rPr>
              <a:t>apiVersion: v1</a:t>
            </a:r>
          </a:p>
          <a:p>
            <a:pPr marL="114300" indent="0">
              <a:buNone/>
            </a:pPr>
            <a:r>
              <a:rPr lang="en-US" sz="1600" noProof="1">
                <a:latin typeface="Consolas" panose="020B0609020204030204" pitchFamily="49" charset="0"/>
                <a:cs typeface="Consolas" panose="020B0609020204030204" pitchFamily="49" charset="0"/>
              </a:rPr>
              <a:t>kind: Pod</a:t>
            </a:r>
          </a:p>
          <a:p>
            <a:pPr marL="114300" indent="0">
              <a:buNone/>
            </a:pPr>
            <a:r>
              <a:rPr lang="en-US" sz="1600" noProof="1">
                <a:latin typeface="Consolas" panose="020B0609020204030204" pitchFamily="49" charset="0"/>
                <a:cs typeface="Consolas" panose="020B0609020204030204" pitchFamily="49" charset="0"/>
              </a:rPr>
              <a:t>metadata:</a:t>
            </a:r>
          </a:p>
          <a:p>
            <a:pPr marL="114300" indent="0">
              <a:buNone/>
            </a:pPr>
            <a:r>
              <a:rPr lang="en-US" sz="1600" noProof="1">
                <a:latin typeface="Consolas" panose="020B0609020204030204" pitchFamily="49" charset="0"/>
                <a:cs typeface="Consolas" panose="020B0609020204030204" pitchFamily="49" charset="0"/>
              </a:rPr>
              <a:t>  name: myapp-pod</a:t>
            </a:r>
          </a:p>
          <a:p>
            <a:pPr marL="114300" indent="0">
              <a:buNone/>
            </a:pPr>
            <a:r>
              <a:rPr lang="en-US" sz="1600" noProof="1">
                <a:latin typeface="Consolas" panose="020B0609020204030204" pitchFamily="49" charset="0"/>
                <a:cs typeface="Consolas" panose="020B0609020204030204" pitchFamily="49" charset="0"/>
              </a:rPr>
              <a:t>  labels:</a:t>
            </a:r>
          </a:p>
          <a:p>
            <a:pPr marL="114300" indent="0">
              <a:buNone/>
            </a:pPr>
            <a:r>
              <a:rPr lang="en-US" sz="1600" noProof="1">
                <a:latin typeface="Consolas" panose="020B0609020204030204" pitchFamily="49" charset="0"/>
                <a:cs typeface="Consolas" panose="020B0609020204030204" pitchFamily="49" charset="0"/>
              </a:rPr>
              <a:t>    app: myapp</a:t>
            </a:r>
          </a:p>
          <a:p>
            <a:pPr marL="114300" indent="0">
              <a:buNone/>
            </a:pPr>
            <a:r>
              <a:rPr lang="en-US" sz="1600" noProof="1">
                <a:latin typeface="Consolas" panose="020B0609020204030204" pitchFamily="49" charset="0"/>
                <a:cs typeface="Consolas" panose="020B0609020204030204" pitchFamily="49" charset="0"/>
              </a:rPr>
              <a:t>spec:</a:t>
            </a:r>
          </a:p>
          <a:p>
            <a:pPr marL="114300" indent="0">
              <a:buNone/>
            </a:pPr>
            <a:r>
              <a:rPr lang="en-US" sz="1600" noProof="1">
                <a:latin typeface="Consolas" panose="020B0609020204030204" pitchFamily="49" charset="0"/>
                <a:cs typeface="Consolas" panose="020B0609020204030204" pitchFamily="49" charset="0"/>
              </a:rPr>
              <a:t>  containers:</a:t>
            </a:r>
          </a:p>
          <a:p>
            <a:pPr marL="114300" indent="0">
              <a:buNone/>
            </a:pPr>
            <a:r>
              <a:rPr lang="en-US" sz="1600" noProof="1">
                <a:latin typeface="Consolas" panose="020B0609020204030204" pitchFamily="49" charset="0"/>
                <a:cs typeface="Consolas" panose="020B0609020204030204" pitchFamily="49" charset="0"/>
              </a:rPr>
              <a:t>  - name: myapp-container</a:t>
            </a:r>
          </a:p>
          <a:p>
            <a:pPr marL="114300" indent="0">
              <a:buNone/>
            </a:pPr>
            <a:r>
              <a:rPr lang="en-US" sz="1600" noProof="1">
                <a:latin typeface="Consolas" panose="020B0609020204030204" pitchFamily="49" charset="0"/>
                <a:cs typeface="Consolas" panose="020B0609020204030204" pitchFamily="49" charset="0"/>
              </a:rPr>
              <a:t>    image: busybox</a:t>
            </a:r>
          </a:p>
          <a:p>
            <a:pPr marL="114300" indent="0">
              <a:buNone/>
            </a:pPr>
            <a:r>
              <a:rPr lang="en-US" sz="1600" noProof="1">
                <a:latin typeface="Consolas" panose="020B0609020204030204" pitchFamily="49" charset="0"/>
                <a:cs typeface="Consolas" panose="020B0609020204030204" pitchFamily="49" charset="0"/>
              </a:rPr>
              <a:t>    command: ['sh', '-c', 'echo Hello Kubernetes! &amp;&amp; sleep 3600']</a:t>
            </a:r>
          </a:p>
        </p:txBody>
      </p:sp>
    </p:spTree>
    <p:extLst>
      <p:ext uri="{BB962C8B-B14F-4D97-AF65-F5344CB8AC3E}">
        <p14:creationId xmlns:p14="http://schemas.microsoft.com/office/powerpoint/2010/main" val="25167871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D464-E7A9-F54D-1A41-9169ED629F1E}"/>
              </a:ext>
            </a:extLst>
          </p:cNvPr>
          <p:cNvSpPr>
            <a:spLocks noGrp="1"/>
          </p:cNvSpPr>
          <p:nvPr>
            <p:ph type="title"/>
          </p:nvPr>
        </p:nvSpPr>
        <p:spPr/>
        <p:txBody>
          <a:bodyPr/>
          <a:lstStyle/>
          <a:p>
            <a:r>
              <a:rPr lang="en-US" dirty="0"/>
              <a:t>Deployments</a:t>
            </a:r>
          </a:p>
        </p:txBody>
      </p:sp>
    </p:spTree>
    <p:extLst>
      <p:ext uri="{BB962C8B-B14F-4D97-AF65-F5344CB8AC3E}">
        <p14:creationId xmlns:p14="http://schemas.microsoft.com/office/powerpoint/2010/main" val="1865895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913-E503-4EEA-83F4-F778F426B975}"/>
              </a:ext>
            </a:extLst>
          </p:cNvPr>
          <p:cNvSpPr>
            <a:spLocks noGrp="1"/>
          </p:cNvSpPr>
          <p:nvPr>
            <p:ph type="title"/>
          </p:nvPr>
        </p:nvSpPr>
        <p:spPr/>
        <p:txBody>
          <a:bodyPr/>
          <a:lstStyle/>
          <a:p>
            <a:r>
              <a:rPr lang="en-US" noProof="1"/>
              <a:t>OPEX vs. CAPEX</a:t>
            </a:r>
          </a:p>
        </p:txBody>
      </p:sp>
      <p:sp>
        <p:nvSpPr>
          <p:cNvPr id="3" name="Content Placeholder 2">
            <a:extLst>
              <a:ext uri="{FF2B5EF4-FFF2-40B4-BE49-F238E27FC236}">
                <a16:creationId xmlns:a16="http://schemas.microsoft.com/office/drawing/2014/main" id="{CEA9BDD4-64E6-4319-9E25-B0ED25BDEB6E}"/>
              </a:ext>
            </a:extLst>
          </p:cNvPr>
          <p:cNvSpPr>
            <a:spLocks noGrp="1"/>
          </p:cNvSpPr>
          <p:nvPr>
            <p:ph type="body" idx="1"/>
          </p:nvPr>
        </p:nvSpPr>
        <p:spPr/>
        <p:txBody>
          <a:bodyPr numCol="2"/>
          <a:lstStyle/>
          <a:p>
            <a:pPr marL="114300" indent="0">
              <a:lnSpc>
                <a:spcPct val="100000"/>
              </a:lnSpc>
              <a:buNone/>
            </a:pPr>
            <a:r>
              <a:rPr lang="en-US" b="1" noProof="1">
                <a:latin typeface="Open Sans SemiBold" pitchFamily="2" charset="0"/>
                <a:ea typeface="Open Sans SemiBold" pitchFamily="2" charset="0"/>
                <a:cs typeface="Open Sans SemiBold" pitchFamily="2" charset="0"/>
              </a:rPr>
              <a:t>OPEX</a:t>
            </a:r>
            <a:br>
              <a:rPr lang="en-US" noProof="1"/>
            </a:br>
            <a:endParaRPr lang="en-US" noProof="1"/>
          </a:p>
          <a:p>
            <a:pPr marL="114300" indent="0">
              <a:lnSpc>
                <a:spcPct val="100000"/>
              </a:lnSpc>
              <a:buNone/>
            </a:pPr>
            <a:r>
              <a:rPr lang="en-US" sz="1600" noProof="1"/>
              <a:t>• Operational Expenses</a:t>
            </a:r>
            <a:br>
              <a:rPr lang="en-US" sz="1600" noProof="1"/>
            </a:br>
            <a:endParaRPr lang="en-US" sz="1600" noProof="1"/>
          </a:p>
          <a:p>
            <a:pPr marL="114300" indent="0">
              <a:lnSpc>
                <a:spcPct val="100000"/>
              </a:lnSpc>
              <a:buNone/>
            </a:pPr>
            <a:r>
              <a:rPr lang="en-US" sz="1600" noProof="1"/>
              <a:t>• Resources are rented</a:t>
            </a:r>
            <a:br>
              <a:rPr lang="en-US" sz="1600" noProof="1"/>
            </a:br>
            <a:endParaRPr lang="en-US" sz="1600" noProof="1"/>
          </a:p>
          <a:p>
            <a:pPr marL="114300" indent="0">
              <a:lnSpc>
                <a:spcPct val="100000"/>
              </a:lnSpc>
              <a:buNone/>
            </a:pPr>
            <a:r>
              <a:rPr lang="en-US" sz="1600" noProof="1"/>
              <a:t>• Pay-per-use</a:t>
            </a:r>
            <a:br>
              <a:rPr lang="en-US" sz="1600" noProof="1"/>
            </a:br>
            <a:endParaRPr lang="en-US" sz="1600" noProof="1"/>
          </a:p>
          <a:p>
            <a:pPr marL="114300" indent="0">
              <a:lnSpc>
                <a:spcPct val="100000"/>
              </a:lnSpc>
              <a:buNone/>
            </a:pPr>
            <a:r>
              <a:rPr lang="en-US" sz="1600" noProof="1"/>
              <a:t>• Discounts for longer terms</a:t>
            </a:r>
            <a:br>
              <a:rPr lang="en-US" noProof="1"/>
            </a:br>
            <a:endParaRPr lang="en-US" noProof="1"/>
          </a:p>
          <a:p>
            <a:pPr marL="114300" indent="0">
              <a:lnSpc>
                <a:spcPct val="100000"/>
              </a:lnSpc>
              <a:buNone/>
            </a:pPr>
            <a:endParaRPr lang="en-US" noProof="1"/>
          </a:p>
          <a:p>
            <a:pPr marL="114300" indent="0">
              <a:lnSpc>
                <a:spcPct val="100000"/>
              </a:lnSpc>
              <a:buNone/>
            </a:pPr>
            <a:endParaRPr lang="en-US" noProof="1"/>
          </a:p>
          <a:p>
            <a:pPr marL="114300" indent="0">
              <a:lnSpc>
                <a:spcPct val="100000"/>
              </a:lnSpc>
              <a:buNone/>
            </a:pPr>
            <a:r>
              <a:rPr lang="en-US" b="1" noProof="1">
                <a:latin typeface="Open Sans SemiBold" pitchFamily="2" charset="0"/>
                <a:ea typeface="Open Sans SemiBold" pitchFamily="2" charset="0"/>
                <a:cs typeface="Open Sans SemiBold" pitchFamily="2" charset="0"/>
              </a:rPr>
              <a:t>CAPEX</a:t>
            </a:r>
            <a:br>
              <a:rPr lang="en-US" noProof="1"/>
            </a:br>
            <a:endParaRPr lang="en-US" sz="1600" noProof="1"/>
          </a:p>
          <a:p>
            <a:pPr marL="114300" indent="0">
              <a:lnSpc>
                <a:spcPct val="100000"/>
              </a:lnSpc>
              <a:buNone/>
            </a:pPr>
            <a:r>
              <a:rPr lang="en-US" sz="1600" noProof="1"/>
              <a:t>• Capital Expenses</a:t>
            </a:r>
            <a:br>
              <a:rPr lang="en-US" sz="1600" noProof="1"/>
            </a:br>
            <a:endParaRPr lang="en-US" sz="1600" noProof="1"/>
          </a:p>
          <a:p>
            <a:pPr marL="114300" indent="0">
              <a:lnSpc>
                <a:spcPct val="100000"/>
              </a:lnSpc>
              <a:buNone/>
            </a:pPr>
            <a:r>
              <a:rPr lang="en-US" sz="1600" noProof="1"/>
              <a:t>• Resources are purchased</a:t>
            </a:r>
            <a:br>
              <a:rPr lang="en-US" sz="1600" noProof="1"/>
            </a:br>
            <a:endParaRPr lang="en-US" sz="1600" noProof="1"/>
          </a:p>
          <a:p>
            <a:pPr marL="114300" indent="0">
              <a:lnSpc>
                <a:spcPct val="100000"/>
              </a:lnSpc>
              <a:buNone/>
            </a:pPr>
            <a:r>
              <a:rPr lang="en-US" sz="1600" noProof="1"/>
              <a:t>• Resources can be used even after </a:t>
            </a:r>
            <a:br>
              <a:rPr lang="en-US" sz="1600" noProof="1"/>
            </a:br>
            <a:r>
              <a:rPr lang="en-US" sz="1600" noProof="1"/>
              <a:t>   depreciation period ends</a:t>
            </a:r>
            <a:br>
              <a:rPr lang="en-US" noProof="1"/>
            </a:br>
            <a:endParaRPr lang="en-US" noProof="1"/>
          </a:p>
          <a:p>
            <a:pPr>
              <a:lnSpc>
                <a:spcPct val="100000"/>
              </a:lnSpc>
            </a:pPr>
            <a:endParaRPr lang="en-US" noProof="1"/>
          </a:p>
          <a:p>
            <a:pPr>
              <a:lnSpc>
                <a:spcPct val="100000"/>
              </a:lnSpc>
            </a:pPr>
            <a:endParaRPr lang="en-US" noProof="1"/>
          </a:p>
        </p:txBody>
      </p:sp>
      <p:sp>
        <p:nvSpPr>
          <p:cNvPr id="6" name="Slide Number Placeholder 5">
            <a:extLst>
              <a:ext uri="{FF2B5EF4-FFF2-40B4-BE49-F238E27FC236}">
                <a16:creationId xmlns:a16="http://schemas.microsoft.com/office/drawing/2014/main" id="{8AEE5713-B651-4122-94A2-3A677ED23F4D}"/>
              </a:ext>
            </a:extLst>
          </p:cNvPr>
          <p:cNvSpPr>
            <a:spLocks noGrp="1"/>
          </p:cNvSpPr>
          <p:nvPr>
            <p:ph type="sldNum" idx="12"/>
          </p:nvPr>
        </p:nvSpPr>
        <p:spPr/>
        <p:txBody>
          <a:bodyPr/>
          <a:lstStyle/>
          <a:p>
            <a:fld id="{D4FA8B10-C48E-9843-9F43-CEACD1874A91}" type="slidenum">
              <a:rPr lang="en-US" noProof="1" smtClean="0"/>
              <a:pPr/>
              <a:t>11</a:t>
            </a:fld>
            <a:endParaRPr lang="en-US" noProof="1"/>
          </a:p>
        </p:txBody>
      </p:sp>
    </p:spTree>
    <p:extLst>
      <p:ext uri="{BB962C8B-B14F-4D97-AF65-F5344CB8AC3E}">
        <p14:creationId xmlns:p14="http://schemas.microsoft.com/office/powerpoint/2010/main" val="57072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noProof="1"/>
              <a:t>Deployments</a:t>
            </a:r>
          </a:p>
        </p:txBody>
      </p:sp>
      <p:sp>
        <p:nvSpPr>
          <p:cNvPr id="7" name="Textplatzhalter 6"/>
          <p:cNvSpPr>
            <a:spLocks noGrp="1"/>
          </p:cNvSpPr>
          <p:nvPr>
            <p:ph type="body" idx="1"/>
          </p:nvPr>
        </p:nvSpPr>
        <p:spPr/>
        <p:txBody>
          <a:bodyPr/>
          <a:lstStyle/>
          <a:p>
            <a:pPr marL="342900" indent="-342900">
              <a:buFont typeface="Arial" panose="020B0604020202020204" pitchFamily="34" charset="0"/>
              <a:buChar char="•"/>
            </a:pPr>
            <a:r>
              <a:rPr lang="en-US" noProof="1"/>
              <a:t>Definition of a desired state for Pods:</a:t>
            </a:r>
          </a:p>
          <a:p>
            <a:pPr lvl="1">
              <a:buFont typeface="Arial" panose="020B0604020202020204" pitchFamily="34" charset="0"/>
              <a:buChar char="•"/>
            </a:pPr>
            <a:r>
              <a:rPr lang="en-US" noProof="1">
                <a:latin typeface="Open Sans" pitchFamily="2" charset="0"/>
                <a:ea typeface="Open Sans" pitchFamily="2" charset="0"/>
                <a:cs typeface="Open Sans" pitchFamily="2" charset="0"/>
              </a:rPr>
              <a:t>Number of Replicas</a:t>
            </a:r>
          </a:p>
          <a:p>
            <a:pPr lvl="1">
              <a:buFont typeface="Arial" panose="020B0604020202020204" pitchFamily="34" charset="0"/>
              <a:buChar char="•"/>
            </a:pPr>
            <a:r>
              <a:rPr lang="en-US" noProof="1">
                <a:latin typeface="Open Sans" pitchFamily="2" charset="0"/>
                <a:ea typeface="Open Sans" pitchFamily="2" charset="0"/>
                <a:cs typeface="Open Sans" pitchFamily="2" charset="0"/>
              </a:rPr>
              <a:t>Health Strategy</a:t>
            </a:r>
          </a:p>
          <a:p>
            <a:pPr lvl="1">
              <a:buFont typeface="Arial" panose="020B0604020202020204" pitchFamily="34" charset="0"/>
              <a:buChar char="•"/>
            </a:pPr>
            <a:r>
              <a:rPr lang="en-US" noProof="1">
                <a:latin typeface="Open Sans" pitchFamily="2" charset="0"/>
                <a:ea typeface="Open Sans" pitchFamily="2" charset="0"/>
                <a:cs typeface="Open Sans" pitchFamily="2" charset="0"/>
              </a:rPr>
              <a:t>Rolling Updates</a:t>
            </a:r>
            <a:br>
              <a:rPr lang="en-US" noProof="1">
                <a:latin typeface="Open Sans" pitchFamily="2" charset="0"/>
                <a:ea typeface="Open Sans" pitchFamily="2" charset="0"/>
                <a:cs typeface="Open Sans" pitchFamily="2" charset="0"/>
              </a:rPr>
            </a:br>
            <a:endParaRPr lang="en-US" noProof="1">
              <a:latin typeface="Open Sans" pitchFamily="2" charset="0"/>
              <a:ea typeface="Open Sans" pitchFamily="2" charset="0"/>
              <a:cs typeface="Open Sans" pitchFamily="2" charset="0"/>
            </a:endParaRPr>
          </a:p>
          <a:p>
            <a:pPr marL="342900" indent="-342900">
              <a:buFont typeface="Arial" panose="020B0604020202020204" pitchFamily="34" charset="0"/>
              <a:buChar char="•"/>
            </a:pPr>
            <a:r>
              <a:rPr lang="en-US" noProof="1"/>
              <a:t>Kubernetes will ensure the desired state automatically</a:t>
            </a:r>
            <a:br>
              <a:rPr lang="en-US" noProof="1"/>
            </a:br>
            <a:endParaRPr lang="en-US" noProof="1"/>
          </a:p>
          <a:p>
            <a:pPr marL="342900" indent="-342900">
              <a:buFont typeface="Arial" panose="020B0604020202020204" pitchFamily="34" charset="0"/>
              <a:buChar char="•"/>
            </a:pPr>
            <a:r>
              <a:rPr lang="en-US" noProof="1"/>
              <a:t>Different types of Deployments: Deployments, DaemonSets, StatefulSets, Cronjobs for different tasks</a:t>
            </a:r>
          </a:p>
          <a:p>
            <a:pPr marL="0" indent="0">
              <a:buNone/>
            </a:pPr>
            <a:endParaRPr lang="en-US" noProof="1"/>
          </a:p>
          <a:p>
            <a:endParaRPr lang="en-US" noProof="1"/>
          </a:p>
        </p:txBody>
      </p:sp>
    </p:spTree>
    <p:extLst>
      <p:ext uri="{BB962C8B-B14F-4D97-AF65-F5344CB8AC3E}">
        <p14:creationId xmlns:p14="http://schemas.microsoft.com/office/powerpoint/2010/main" val="285442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1"/>
              <a:t>Container, Pods, Deployments</a:t>
            </a:r>
          </a:p>
        </p:txBody>
      </p:sp>
      <p:sp>
        <p:nvSpPr>
          <p:cNvPr id="4" name="Rechteck 3">
            <a:extLst>
              <a:ext uri="{FF2B5EF4-FFF2-40B4-BE49-F238E27FC236}">
                <a16:creationId xmlns:a16="http://schemas.microsoft.com/office/drawing/2014/main" id="{C36875E5-3EF8-5F4D-A3DF-270308FE27BC}"/>
              </a:ext>
            </a:extLst>
          </p:cNvPr>
          <p:cNvSpPr/>
          <p:nvPr/>
        </p:nvSpPr>
        <p:spPr>
          <a:xfrm>
            <a:off x="2883911" y="1662546"/>
            <a:ext cx="3803904" cy="2387263"/>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Deployment / DaemonSet / StatefulSet / CronJob</a:t>
            </a: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p:txBody>
      </p:sp>
      <p:sp>
        <p:nvSpPr>
          <p:cNvPr id="5" name="Rechteck 4">
            <a:extLst>
              <a:ext uri="{FF2B5EF4-FFF2-40B4-BE49-F238E27FC236}">
                <a16:creationId xmlns:a16="http://schemas.microsoft.com/office/drawing/2014/main" id="{2A6A8A32-3097-A543-AC20-7467B794D75E}"/>
              </a:ext>
            </a:extLst>
          </p:cNvPr>
          <p:cNvSpPr/>
          <p:nvPr/>
        </p:nvSpPr>
        <p:spPr>
          <a:xfrm>
            <a:off x="3112511" y="2351989"/>
            <a:ext cx="3355848" cy="1508316"/>
          </a:xfrm>
          <a:prstGeom prst="rect">
            <a:avLst/>
          </a:prstGeom>
          <a:solidFill>
            <a:srgbClr val="0080D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Pod</a:t>
            </a: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p:txBody>
      </p:sp>
      <p:sp>
        <p:nvSpPr>
          <p:cNvPr id="6" name="Rechteck 5">
            <a:extLst>
              <a:ext uri="{FF2B5EF4-FFF2-40B4-BE49-F238E27FC236}">
                <a16:creationId xmlns:a16="http://schemas.microsoft.com/office/drawing/2014/main" id="{11A12966-500F-CD4A-A307-35CF5CBC6342}"/>
              </a:ext>
            </a:extLst>
          </p:cNvPr>
          <p:cNvSpPr/>
          <p:nvPr/>
        </p:nvSpPr>
        <p:spPr>
          <a:xfrm>
            <a:off x="3331967" y="3018577"/>
            <a:ext cx="2907792" cy="685736"/>
          </a:xfrm>
          <a:prstGeom prst="rect">
            <a:avLst/>
          </a:prstGeom>
          <a:solidFill>
            <a:srgbClr val="008DF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Applications / Container</a:t>
            </a:r>
          </a:p>
        </p:txBody>
      </p:sp>
    </p:spTree>
    <p:extLst>
      <p:ext uri="{BB962C8B-B14F-4D97-AF65-F5344CB8AC3E}">
        <p14:creationId xmlns:p14="http://schemas.microsoft.com/office/powerpoint/2010/main" val="141746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Deployment</a:t>
            </a:r>
            <a:endParaRPr lang="en-US" dirty="0"/>
          </a:p>
        </p:txBody>
      </p:sp>
      <p:sp>
        <p:nvSpPr>
          <p:cNvPr id="3" name="Textplatzhalter 2"/>
          <p:cNvSpPr>
            <a:spLocks noGrp="1"/>
          </p:cNvSpPr>
          <p:nvPr>
            <p:ph type="body" sz="quarter" idx="10"/>
          </p:nvPr>
        </p:nvSpPr>
        <p:spPr>
          <a:xfrm>
            <a:off x="771525" y="1437447"/>
            <a:ext cx="3040454" cy="3200400"/>
          </a:xfrm>
        </p:spPr>
        <p:txBody>
          <a:bodyPr>
            <a:noAutofit/>
          </a:bodyPr>
          <a:lstStyle/>
          <a:p>
            <a:r>
              <a:rPr lang="en-US" sz="1600" dirty="0" err="1">
                <a:latin typeface="Consolas" panose="020B0609020204030204" pitchFamily="49" charset="0"/>
                <a:cs typeface="Consolas" panose="020B0609020204030204" pitchFamily="49" charset="0"/>
              </a:rPr>
              <a:t>apiVersion</a:t>
            </a:r>
            <a:r>
              <a:rPr lang="en-US" sz="1600" dirty="0">
                <a:latin typeface="Consolas" panose="020B0609020204030204" pitchFamily="49" charset="0"/>
                <a:cs typeface="Consolas" panose="020B0609020204030204" pitchFamily="49" charset="0"/>
              </a:rPr>
              <a:t>: apps/v1</a:t>
            </a:r>
          </a:p>
          <a:p>
            <a:r>
              <a:rPr lang="en-US" sz="1600" dirty="0">
                <a:latin typeface="Consolas" panose="020B0609020204030204" pitchFamily="49" charset="0"/>
                <a:cs typeface="Consolas" panose="020B0609020204030204" pitchFamily="49" charset="0"/>
              </a:rPr>
              <a:t>kind: Deployment</a:t>
            </a:r>
          </a:p>
          <a:p>
            <a:r>
              <a:rPr lang="en-US" sz="1600" dirty="0">
                <a:latin typeface="Consolas" panose="020B0609020204030204" pitchFamily="49" charset="0"/>
                <a:cs typeface="Consolas" panose="020B0609020204030204" pitchFamily="49" charset="0"/>
              </a:rPr>
              <a:t>metadata:</a:t>
            </a:r>
          </a:p>
          <a:p>
            <a:r>
              <a:rPr lang="en-US" sz="1600" dirty="0">
                <a:latin typeface="Consolas" panose="020B0609020204030204" pitchFamily="49" charset="0"/>
                <a:cs typeface="Consolas" panose="020B0609020204030204" pitchFamily="49" charset="0"/>
              </a:rPr>
              <a:t>  name: k8s-itu</a:t>
            </a:r>
          </a:p>
          <a:p>
            <a:r>
              <a:rPr lang="en-US" sz="1600" dirty="0">
                <a:latin typeface="Consolas" panose="020B0609020204030204" pitchFamily="49" charset="0"/>
                <a:cs typeface="Consolas" panose="020B0609020204030204" pitchFamily="49" charset="0"/>
              </a:rPr>
              <a:t>spec:</a:t>
            </a:r>
          </a:p>
          <a:p>
            <a:r>
              <a:rPr lang="en-US" sz="1600" dirty="0">
                <a:latin typeface="Consolas" panose="020B0609020204030204" pitchFamily="49" charset="0"/>
                <a:cs typeface="Consolas" panose="020B0609020204030204" pitchFamily="49" charset="0"/>
              </a:rPr>
              <a:t>  selector:</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matchLabels</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app: k8s-itu</a:t>
            </a:r>
          </a:p>
          <a:p>
            <a:r>
              <a:rPr lang="en-US" sz="1600" dirty="0">
                <a:latin typeface="Consolas" panose="020B0609020204030204" pitchFamily="49" charset="0"/>
                <a:cs typeface="Consolas" panose="020B0609020204030204" pitchFamily="49" charset="0"/>
              </a:rPr>
              <a:t>  replicas: 2</a:t>
            </a:r>
          </a:p>
          <a:p>
            <a:endParaRPr lang="de-DE" sz="1600" dirty="0">
              <a:latin typeface="Consolas" panose="020B0609020204030204" pitchFamily="49" charset="0"/>
              <a:cs typeface="Consolas" panose="020B0609020204030204" pitchFamily="49" charset="0"/>
            </a:endParaRPr>
          </a:p>
          <a:p>
            <a:r>
              <a:rPr lang="de-DE" sz="1600" dirty="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5" name="Rechteck 4">
            <a:extLst>
              <a:ext uri="{FF2B5EF4-FFF2-40B4-BE49-F238E27FC236}">
                <a16:creationId xmlns:a16="http://schemas.microsoft.com/office/drawing/2014/main" id="{73544F64-B41B-AD47-A4A3-6501F4BDE9BC}"/>
              </a:ext>
            </a:extLst>
          </p:cNvPr>
          <p:cNvSpPr/>
          <p:nvPr/>
        </p:nvSpPr>
        <p:spPr>
          <a:xfrm>
            <a:off x="4356847" y="1437447"/>
            <a:ext cx="4572000" cy="3046988"/>
          </a:xfrm>
          <a:prstGeom prst="rect">
            <a:avLst/>
          </a:prstGeom>
        </p:spPr>
        <p:txBody>
          <a:bodyPr>
            <a:spAutoFit/>
          </a:bodyPr>
          <a:lstStyle/>
          <a:p>
            <a:r>
              <a:rPr lang="de-DE"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template:</a:t>
            </a:r>
          </a:p>
          <a:p>
            <a:r>
              <a:rPr lang="en-US" sz="1600" dirty="0">
                <a:latin typeface="Consolas" panose="020B0609020204030204" pitchFamily="49" charset="0"/>
                <a:cs typeface="Consolas" panose="020B0609020204030204" pitchFamily="49" charset="0"/>
              </a:rPr>
              <a:t>    metadata:</a:t>
            </a:r>
          </a:p>
          <a:p>
            <a:r>
              <a:rPr lang="en-US" sz="1600" dirty="0">
                <a:latin typeface="Consolas" panose="020B0609020204030204" pitchFamily="49" charset="0"/>
                <a:cs typeface="Consolas" panose="020B0609020204030204" pitchFamily="49" charset="0"/>
              </a:rPr>
              <a:t>      labels:</a:t>
            </a:r>
          </a:p>
          <a:p>
            <a:r>
              <a:rPr lang="en-US" sz="1600" dirty="0">
                <a:latin typeface="Consolas" panose="020B0609020204030204" pitchFamily="49" charset="0"/>
                <a:cs typeface="Consolas" panose="020B0609020204030204" pitchFamily="49" charset="0"/>
              </a:rPr>
              <a:t>        app: k8s-itu </a:t>
            </a:r>
          </a:p>
          <a:p>
            <a:r>
              <a:rPr lang="en-US" sz="1600" dirty="0">
                <a:latin typeface="Consolas" panose="020B0609020204030204" pitchFamily="49" charset="0"/>
                <a:cs typeface="Consolas" panose="020B0609020204030204" pitchFamily="49" charset="0"/>
              </a:rPr>
              <a:t>    spec:</a:t>
            </a:r>
          </a:p>
          <a:p>
            <a:r>
              <a:rPr lang="en-US" sz="1600" dirty="0">
                <a:latin typeface="Consolas" panose="020B0609020204030204" pitchFamily="49" charset="0"/>
                <a:cs typeface="Consolas" panose="020B0609020204030204" pitchFamily="49" charset="0"/>
              </a:rPr>
              <a:t>      containers:</a:t>
            </a:r>
          </a:p>
          <a:p>
            <a:r>
              <a:rPr lang="en-US" sz="1600" dirty="0">
                <a:latin typeface="Consolas" panose="020B0609020204030204" pitchFamily="49" charset="0"/>
                <a:cs typeface="Consolas" panose="020B0609020204030204" pitchFamily="49" charset="0"/>
              </a:rPr>
              <a:t>      - name: </a:t>
            </a:r>
            <a:r>
              <a:rPr lang="en-US" sz="1600" dirty="0" err="1">
                <a:latin typeface="Consolas" panose="020B0609020204030204" pitchFamily="49" charset="0"/>
                <a:cs typeface="Consolas" panose="020B0609020204030204" pitchFamily="49" charset="0"/>
              </a:rPr>
              <a:t>nginx</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image: </a:t>
            </a:r>
            <a:r>
              <a:rPr lang="en-US" sz="1600" dirty="0" err="1">
                <a:latin typeface="Consolas" panose="020B0609020204030204" pitchFamily="49" charset="0"/>
                <a:cs typeface="Consolas" panose="020B0609020204030204" pitchFamily="49" charset="0"/>
              </a:rPr>
              <a:t>nginx</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ports:</a:t>
            </a:r>
          </a:p>
          <a:p>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containerPort</a:t>
            </a:r>
            <a:r>
              <a:rPr lang="en-US" sz="1600" dirty="0">
                <a:latin typeface="Consolas" panose="020B0609020204030204" pitchFamily="49" charset="0"/>
                <a:cs typeface="Consolas" panose="020B0609020204030204" pitchFamily="49" charset="0"/>
              </a:rPr>
              <a:t>: 8000</a:t>
            </a:r>
          </a:p>
        </p:txBody>
      </p:sp>
    </p:spTree>
    <p:extLst>
      <p:ext uri="{BB962C8B-B14F-4D97-AF65-F5344CB8AC3E}">
        <p14:creationId xmlns:p14="http://schemas.microsoft.com/office/powerpoint/2010/main" val="162391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nodeType="clickEffect">
                                  <p:stCondLst>
                                    <p:cond delay="0"/>
                                  </p:stCondLst>
                                  <p:iterate type="lt">
                                    <p:tmAbs val="25"/>
                                  </p:iterate>
                                  <p:childTnLst>
                                    <p:set>
                                      <p:cBhvr override="childStyle">
                                        <p:cTn id="10" dur="indefinite"/>
                                        <p:tgtEl>
                                          <p:spTgt spid="3">
                                            <p:txEl>
                                              <p:pRg st="3" end="3"/>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nodeType="clickEffect">
                                  <p:stCondLst>
                                    <p:cond delay="0"/>
                                  </p:stCondLst>
                                  <p:iterate type="lt">
                                    <p:tmAbs val="25"/>
                                  </p:iterate>
                                  <p:childTnLst>
                                    <p:set>
                                      <p:cBhvr override="childStyle">
                                        <p:cTn id="14" dur="indefinite"/>
                                        <p:tgtEl>
                                          <p:spTgt spid="3">
                                            <p:txEl>
                                              <p:pRg st="7" end="7"/>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iterate type="lt">
                                    <p:tmAbs val="25"/>
                                  </p:iterate>
                                  <p:childTnLst>
                                    <p:set>
                                      <p:cBhvr override="childStyle">
                                        <p:cTn id="18"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Lifecycle</a:t>
            </a:r>
            <a:endParaRPr lang="en-US" dirty="0"/>
          </a:p>
        </p:txBody>
      </p:sp>
      <p:sp>
        <p:nvSpPr>
          <p:cNvPr id="3" name="Textplatzhalter 2"/>
          <p:cNvSpPr>
            <a:spLocks noGrp="1"/>
          </p:cNvSpPr>
          <p:nvPr>
            <p:ph type="body" idx="1"/>
          </p:nvPr>
        </p:nvSpPr>
        <p:spPr/>
        <p:txBody>
          <a:bodyPr/>
          <a:lstStyle/>
          <a:p>
            <a:r>
              <a:rPr lang="de-DE" dirty="0"/>
              <a:t>Create:</a:t>
            </a:r>
          </a:p>
          <a:p>
            <a:pPr lvl="1"/>
            <a:r>
              <a:rPr lang="de-DE" dirty="0" err="1">
                <a:latin typeface="Consolas" panose="020B0609020204030204" pitchFamily="49" charset="0"/>
              </a:rPr>
              <a:t>kubectl</a:t>
            </a:r>
            <a:r>
              <a:rPr lang="de-DE" dirty="0">
                <a:latin typeface="Consolas" panose="020B0609020204030204" pitchFamily="49" charset="0"/>
              </a:rPr>
              <a:t> </a:t>
            </a:r>
            <a:r>
              <a:rPr lang="de-DE" dirty="0" err="1">
                <a:latin typeface="Consolas" panose="020B0609020204030204" pitchFamily="49" charset="0"/>
              </a:rPr>
              <a:t>create</a:t>
            </a:r>
            <a:r>
              <a:rPr lang="de-DE" dirty="0">
                <a:latin typeface="Consolas" panose="020B0609020204030204" pitchFamily="49" charset="0"/>
              </a:rPr>
              <a:t> –f &lt;</a:t>
            </a:r>
            <a:r>
              <a:rPr lang="de-DE" dirty="0" err="1">
                <a:latin typeface="Consolas" panose="020B0609020204030204" pitchFamily="49" charset="0"/>
              </a:rPr>
              <a:t>filename</a:t>
            </a:r>
            <a:r>
              <a:rPr lang="de-DE" dirty="0">
                <a:latin typeface="Consolas" panose="020B0609020204030204" pitchFamily="49" charset="0"/>
              </a:rPr>
              <a:t>&gt;</a:t>
            </a:r>
          </a:p>
          <a:p>
            <a:endParaRPr lang="de-DE" dirty="0"/>
          </a:p>
          <a:p>
            <a:r>
              <a:rPr lang="de-DE" dirty="0"/>
              <a:t>Delete:</a:t>
            </a:r>
          </a:p>
          <a:p>
            <a:pPr lvl="1"/>
            <a:r>
              <a:rPr lang="de-DE" dirty="0" err="1">
                <a:latin typeface="Consolas" panose="020B0609020204030204" pitchFamily="49" charset="0"/>
              </a:rPr>
              <a:t>kubectl</a:t>
            </a:r>
            <a:r>
              <a:rPr lang="de-DE" dirty="0">
                <a:latin typeface="Consolas" panose="020B0609020204030204" pitchFamily="49" charset="0"/>
              </a:rPr>
              <a:t> </a:t>
            </a:r>
            <a:r>
              <a:rPr lang="de-DE" dirty="0" err="1">
                <a:latin typeface="Consolas" panose="020B0609020204030204" pitchFamily="49" charset="0"/>
              </a:rPr>
              <a:t>delete</a:t>
            </a:r>
            <a:r>
              <a:rPr lang="de-DE" dirty="0">
                <a:latin typeface="Consolas" panose="020B0609020204030204" pitchFamily="49" charset="0"/>
              </a:rPr>
              <a:t> –f &lt;</a:t>
            </a:r>
            <a:r>
              <a:rPr lang="de-DE" dirty="0" err="1">
                <a:latin typeface="Consolas" panose="020B0609020204030204" pitchFamily="49" charset="0"/>
              </a:rPr>
              <a:t>filename</a:t>
            </a:r>
            <a:r>
              <a:rPr lang="de-DE" dirty="0">
                <a:latin typeface="Consolas" panose="020B0609020204030204" pitchFamily="49" charset="0"/>
              </a:rPr>
              <a:t>&gt;</a:t>
            </a:r>
          </a:p>
          <a:p>
            <a:pPr lvl="1"/>
            <a:r>
              <a:rPr lang="de-DE" dirty="0" err="1">
                <a:latin typeface="Consolas" panose="020B0609020204030204" pitchFamily="49" charset="0"/>
              </a:rPr>
              <a:t>kubectl</a:t>
            </a:r>
            <a:r>
              <a:rPr lang="de-DE" dirty="0">
                <a:latin typeface="Consolas" panose="020B0609020204030204" pitchFamily="49" charset="0"/>
              </a:rPr>
              <a:t> </a:t>
            </a:r>
            <a:r>
              <a:rPr lang="de-DE" dirty="0" err="1">
                <a:latin typeface="Consolas" panose="020B0609020204030204" pitchFamily="49" charset="0"/>
              </a:rPr>
              <a:t>delete</a:t>
            </a:r>
            <a:r>
              <a:rPr lang="de-DE" dirty="0">
                <a:latin typeface="Consolas" panose="020B0609020204030204" pitchFamily="49" charset="0"/>
              </a:rPr>
              <a:t> </a:t>
            </a:r>
            <a:r>
              <a:rPr lang="de-DE" dirty="0" err="1">
                <a:latin typeface="Consolas" panose="020B0609020204030204" pitchFamily="49" charset="0"/>
              </a:rPr>
              <a:t>deployment</a:t>
            </a:r>
            <a:r>
              <a:rPr lang="de-DE" dirty="0">
                <a:latin typeface="Consolas" panose="020B0609020204030204" pitchFamily="49" charset="0"/>
              </a:rPr>
              <a:t> &lt;Name&gt;</a:t>
            </a:r>
          </a:p>
          <a:p>
            <a:pPr lvl="1"/>
            <a:endParaRPr lang="en-US" dirty="0"/>
          </a:p>
        </p:txBody>
      </p:sp>
    </p:spTree>
    <p:extLst>
      <p:ext uri="{BB962C8B-B14F-4D97-AF65-F5344CB8AC3E}">
        <p14:creationId xmlns:p14="http://schemas.microsoft.com/office/powerpoint/2010/main" val="188564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Autoscaling</a:t>
            </a:r>
            <a:endParaRPr lang="en-US" dirty="0"/>
          </a:p>
        </p:txBody>
      </p:sp>
      <p:sp>
        <p:nvSpPr>
          <p:cNvPr id="3" name="Textplatzhalter 2"/>
          <p:cNvSpPr>
            <a:spLocks noGrp="1"/>
          </p:cNvSpPr>
          <p:nvPr>
            <p:ph type="body" idx="1"/>
          </p:nvPr>
        </p:nvSpPr>
        <p:spPr/>
        <p:txBody>
          <a:bodyPr/>
          <a:lstStyle/>
          <a:p>
            <a:r>
              <a:rPr lang="de-DE" dirty="0" err="1"/>
              <a:t>Kubernetes</a:t>
            </a:r>
            <a:r>
              <a:rPr lang="de-DE" dirty="0"/>
              <a:t> </a:t>
            </a:r>
            <a:r>
              <a:rPr lang="de-DE" dirty="0" err="1"/>
              <a:t>supports</a:t>
            </a:r>
            <a:r>
              <a:rPr lang="de-DE" dirty="0"/>
              <a:t> </a:t>
            </a:r>
            <a:r>
              <a:rPr lang="de-DE" dirty="0" err="1"/>
              <a:t>Autoscaling</a:t>
            </a:r>
            <a:endParaRPr lang="de-DE" dirty="0"/>
          </a:p>
          <a:p>
            <a:endParaRPr lang="de-DE" dirty="0"/>
          </a:p>
          <a:p>
            <a:r>
              <a:rPr lang="de-DE" dirty="0" err="1"/>
              <a:t>Based</a:t>
            </a:r>
            <a:r>
              <a:rPr lang="de-DE" dirty="0"/>
              <a:t> on CPU-Load </a:t>
            </a:r>
            <a:r>
              <a:rPr lang="de-DE" dirty="0" err="1"/>
              <a:t>of</a:t>
            </a:r>
            <a:r>
              <a:rPr lang="de-DE" dirty="0"/>
              <a:t> Pods</a:t>
            </a:r>
          </a:p>
          <a:p>
            <a:endParaRPr lang="de-DE" dirty="0"/>
          </a:p>
          <a:p>
            <a:r>
              <a:rPr lang="de-DE" dirty="0"/>
              <a:t>Limits</a:t>
            </a:r>
          </a:p>
          <a:p>
            <a:endParaRPr lang="de-DE" dirty="0"/>
          </a:p>
          <a:p>
            <a:r>
              <a:rPr lang="de-DE" dirty="0"/>
              <a:t>Upper and </a:t>
            </a:r>
            <a:r>
              <a:rPr lang="de-DE" dirty="0" err="1"/>
              <a:t>Lowerbounds</a:t>
            </a:r>
            <a:r>
              <a:rPr lang="de-DE" dirty="0"/>
              <a:t> </a:t>
            </a:r>
            <a:r>
              <a:rPr lang="de-DE" dirty="0" err="1"/>
              <a:t>for</a:t>
            </a:r>
            <a:r>
              <a:rPr lang="de-DE" dirty="0"/>
              <a:t> </a:t>
            </a:r>
            <a:r>
              <a:rPr lang="de-DE" dirty="0" err="1"/>
              <a:t>number</a:t>
            </a:r>
            <a:r>
              <a:rPr lang="de-DE" dirty="0"/>
              <a:t> </a:t>
            </a:r>
            <a:r>
              <a:rPr lang="de-DE" dirty="0" err="1"/>
              <a:t>of</a:t>
            </a:r>
            <a:r>
              <a:rPr lang="de-DE" dirty="0"/>
              <a:t> </a:t>
            </a:r>
            <a:r>
              <a:rPr lang="de-DE" dirty="0" err="1"/>
              <a:t>replicas</a:t>
            </a:r>
            <a:endParaRPr lang="de-DE" dirty="0"/>
          </a:p>
        </p:txBody>
      </p:sp>
    </p:spTree>
    <p:extLst>
      <p:ext uri="{BB962C8B-B14F-4D97-AF65-F5344CB8AC3E}">
        <p14:creationId xmlns:p14="http://schemas.microsoft.com/office/powerpoint/2010/main" val="215769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Autoscaling</a:t>
            </a:r>
            <a:r>
              <a:rPr lang="de-DE" dirty="0"/>
              <a:t> via </a:t>
            </a:r>
            <a:r>
              <a:rPr lang="de-DE" dirty="0" err="1"/>
              <a:t>kubectl</a:t>
            </a:r>
            <a:endParaRPr lang="en-US" dirty="0"/>
          </a:p>
        </p:txBody>
      </p:sp>
      <p:sp>
        <p:nvSpPr>
          <p:cNvPr id="3" name="Textplatzhalter 2"/>
          <p:cNvSpPr>
            <a:spLocks noGrp="1"/>
          </p:cNvSpPr>
          <p:nvPr>
            <p:ph type="body" idx="1"/>
          </p:nvPr>
        </p:nvSpPr>
        <p:spPr/>
        <p:txBody>
          <a:bodyPr/>
          <a:lstStyle/>
          <a:p>
            <a:r>
              <a:rPr lang="de-DE" dirty="0" err="1">
                <a:latin typeface="Consolas" panose="020B0609020204030204" pitchFamily="49" charset="0"/>
              </a:rPr>
              <a:t>kubectl</a:t>
            </a:r>
            <a:r>
              <a:rPr lang="de-DE" dirty="0">
                <a:latin typeface="Consolas" panose="020B0609020204030204" pitchFamily="49" charset="0"/>
              </a:rPr>
              <a:t> </a:t>
            </a:r>
            <a:r>
              <a:rPr lang="de-DE" dirty="0" err="1">
                <a:latin typeface="Consolas" panose="020B0609020204030204" pitchFamily="49" charset="0"/>
              </a:rPr>
              <a:t>autoscale</a:t>
            </a:r>
            <a:r>
              <a:rPr lang="de-DE" dirty="0">
                <a:latin typeface="Consolas" panose="020B0609020204030204" pitchFamily="49" charset="0"/>
              </a:rPr>
              <a:t> </a:t>
            </a:r>
            <a:r>
              <a:rPr lang="de-DE" dirty="0" err="1">
                <a:latin typeface="Consolas" panose="020B0609020204030204" pitchFamily="49" charset="0"/>
              </a:rPr>
              <a:t>deployment</a:t>
            </a:r>
            <a:r>
              <a:rPr lang="de-DE" dirty="0">
                <a:latin typeface="Consolas" panose="020B0609020204030204" pitchFamily="49" charset="0"/>
              </a:rPr>
              <a:t> &lt;Name&gt; --min=&lt;Minimum-Count&gt; --</a:t>
            </a:r>
            <a:r>
              <a:rPr lang="de-DE" dirty="0" err="1">
                <a:latin typeface="Consolas" panose="020B0609020204030204" pitchFamily="49" charset="0"/>
              </a:rPr>
              <a:t>max</a:t>
            </a:r>
            <a:r>
              <a:rPr lang="de-DE" dirty="0">
                <a:latin typeface="Consolas" panose="020B0609020204030204" pitchFamily="49" charset="0"/>
              </a:rPr>
              <a:t>=&lt;Max-Count&gt; --</a:t>
            </a:r>
            <a:r>
              <a:rPr lang="de-DE" dirty="0" err="1">
                <a:latin typeface="Consolas" panose="020B0609020204030204" pitchFamily="49" charset="0"/>
              </a:rPr>
              <a:t>cpu-percent</a:t>
            </a:r>
            <a:r>
              <a:rPr lang="de-DE" dirty="0">
                <a:latin typeface="Consolas" panose="020B0609020204030204" pitchFamily="49" charset="0"/>
              </a:rPr>
              <a:t>=&lt;Limit&gt;</a:t>
            </a:r>
          </a:p>
        </p:txBody>
      </p:sp>
    </p:spTree>
    <p:extLst>
      <p:ext uri="{BB962C8B-B14F-4D97-AF65-F5344CB8AC3E}">
        <p14:creationId xmlns:p14="http://schemas.microsoft.com/office/powerpoint/2010/main" val="260347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Labels and </a:t>
            </a:r>
            <a:r>
              <a:rPr lang="de-DE" dirty="0" err="1"/>
              <a:t>Annotations</a:t>
            </a:r>
            <a:endParaRPr lang="en-US" dirty="0"/>
          </a:p>
        </p:txBody>
      </p:sp>
    </p:spTree>
    <p:extLst>
      <p:ext uri="{BB962C8B-B14F-4D97-AF65-F5344CB8AC3E}">
        <p14:creationId xmlns:p14="http://schemas.microsoft.com/office/powerpoint/2010/main" val="10640940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Labels vs. </a:t>
            </a:r>
            <a:r>
              <a:rPr lang="de-DE" dirty="0" err="1"/>
              <a:t>Annotations</a:t>
            </a:r>
            <a:endParaRPr lang="en-US" dirty="0"/>
          </a:p>
        </p:txBody>
      </p:sp>
      <p:sp>
        <p:nvSpPr>
          <p:cNvPr id="5" name="Textplatzhalter 4"/>
          <p:cNvSpPr>
            <a:spLocks noGrp="1"/>
          </p:cNvSpPr>
          <p:nvPr>
            <p:ph type="body" idx="1"/>
          </p:nvPr>
        </p:nvSpPr>
        <p:spPr/>
        <p:txBody>
          <a:bodyPr/>
          <a:lstStyle/>
          <a:p>
            <a:pPr marL="139700" indent="0">
              <a:lnSpc>
                <a:spcPct val="200000"/>
              </a:lnSpc>
              <a:buNone/>
            </a:pPr>
            <a:r>
              <a:rPr lang="de-DE" b="1" dirty="0">
                <a:latin typeface="Open Sans SemiBold" pitchFamily="2" charset="0"/>
                <a:ea typeface="Open Sans SemiBold" pitchFamily="2" charset="0"/>
                <a:cs typeface="Open Sans SemiBold" pitchFamily="2" charset="0"/>
              </a:rPr>
              <a:t>Labels</a:t>
            </a:r>
          </a:p>
          <a:p>
            <a:pPr>
              <a:lnSpc>
                <a:spcPct val="200000"/>
              </a:lnSpc>
              <a:buFont typeface="Arial" panose="020B0604020202020204" pitchFamily="34" charset="0"/>
              <a:buChar char="•"/>
            </a:pPr>
            <a:r>
              <a:rPr lang="de-DE" dirty="0"/>
              <a:t>Key/Value-Pairs</a:t>
            </a:r>
          </a:p>
          <a:p>
            <a:pPr>
              <a:lnSpc>
                <a:spcPct val="200000"/>
              </a:lnSpc>
              <a:buFont typeface="Arial" panose="020B0604020202020204" pitchFamily="34" charset="0"/>
              <a:buChar char="•"/>
            </a:pPr>
            <a:r>
              <a:rPr lang="de-DE" dirty="0"/>
              <a:t>Keys max. 63 </a:t>
            </a:r>
            <a:r>
              <a:rPr lang="de-DE" dirty="0" err="1"/>
              <a:t>chars</a:t>
            </a:r>
            <a:endParaRPr lang="de-DE" dirty="0"/>
          </a:p>
          <a:p>
            <a:pPr>
              <a:lnSpc>
                <a:spcPct val="200000"/>
              </a:lnSpc>
              <a:buFont typeface="Arial" panose="020B0604020202020204" pitchFamily="34" charset="0"/>
              <a:buChar char="•"/>
            </a:pPr>
            <a:r>
              <a:rPr lang="de-DE" dirty="0"/>
              <a:t>Keys </a:t>
            </a:r>
            <a:r>
              <a:rPr lang="de-DE" dirty="0" err="1"/>
              <a:t>have</a:t>
            </a:r>
            <a:r>
              <a:rPr lang="de-DE" dirty="0"/>
              <a:t> </a:t>
            </a:r>
            <a:r>
              <a:rPr lang="de-DE" dirty="0" err="1"/>
              <a:t>to</a:t>
            </a:r>
            <a:r>
              <a:rPr lang="de-DE" dirty="0"/>
              <a:t> </a:t>
            </a:r>
            <a:r>
              <a:rPr lang="de-DE" dirty="0" err="1"/>
              <a:t>be</a:t>
            </a:r>
            <a:r>
              <a:rPr lang="de-DE" dirty="0"/>
              <a:t> </a:t>
            </a:r>
            <a:r>
              <a:rPr lang="de-DE" dirty="0" err="1"/>
              <a:t>unique</a:t>
            </a:r>
            <a:endParaRPr lang="de-DE" dirty="0"/>
          </a:p>
          <a:p>
            <a:pPr>
              <a:lnSpc>
                <a:spcPct val="200000"/>
              </a:lnSpc>
              <a:buFont typeface="Arial" panose="020B0604020202020204" pitchFamily="34" charset="0"/>
              <a:buChar char="•"/>
            </a:pPr>
            <a:r>
              <a:rPr lang="de-DE" dirty="0"/>
              <a:t>Keys </a:t>
            </a:r>
            <a:r>
              <a:rPr lang="de-DE" dirty="0" err="1"/>
              <a:t>are</a:t>
            </a:r>
            <a:r>
              <a:rPr lang="de-DE" dirty="0"/>
              <a:t> </a:t>
            </a:r>
            <a:r>
              <a:rPr lang="de-DE" dirty="0" err="1"/>
              <a:t>used</a:t>
            </a:r>
            <a:r>
              <a:rPr lang="de-DE" dirty="0"/>
              <a:t> </a:t>
            </a:r>
            <a:r>
              <a:rPr lang="de-DE" dirty="0" err="1"/>
              <a:t>for</a:t>
            </a:r>
            <a:r>
              <a:rPr lang="de-DE" dirty="0"/>
              <a:t> </a:t>
            </a:r>
            <a:r>
              <a:rPr lang="de-DE" dirty="0" err="1"/>
              <a:t>filtering</a:t>
            </a:r>
            <a:r>
              <a:rPr lang="de-DE" dirty="0"/>
              <a:t> / </a:t>
            </a:r>
            <a:r>
              <a:rPr lang="de-DE" dirty="0" err="1"/>
              <a:t>selection</a:t>
            </a:r>
            <a:endParaRPr lang="de-DE" dirty="0"/>
          </a:p>
        </p:txBody>
      </p:sp>
      <p:sp>
        <p:nvSpPr>
          <p:cNvPr id="6" name="Textplatzhalter 5"/>
          <p:cNvSpPr>
            <a:spLocks noGrp="1"/>
          </p:cNvSpPr>
          <p:nvPr>
            <p:ph type="body" idx="2"/>
          </p:nvPr>
        </p:nvSpPr>
        <p:spPr/>
        <p:txBody>
          <a:bodyPr/>
          <a:lstStyle/>
          <a:p>
            <a:pPr marL="139700" indent="0">
              <a:lnSpc>
                <a:spcPct val="200000"/>
              </a:lnSpc>
              <a:buNone/>
            </a:pPr>
            <a:r>
              <a:rPr lang="de-DE" b="1" dirty="0" err="1">
                <a:latin typeface="Open Sans SemiBold" pitchFamily="2" charset="0"/>
                <a:ea typeface="Open Sans SemiBold" pitchFamily="2" charset="0"/>
                <a:cs typeface="Open Sans SemiBold" pitchFamily="2" charset="0"/>
              </a:rPr>
              <a:t>Annotations</a:t>
            </a:r>
            <a:endParaRPr lang="de-DE" b="1" dirty="0">
              <a:latin typeface="Open Sans SemiBold" pitchFamily="2" charset="0"/>
              <a:ea typeface="Open Sans SemiBold" pitchFamily="2" charset="0"/>
              <a:cs typeface="Open Sans SemiBold" pitchFamily="2" charset="0"/>
            </a:endParaRPr>
          </a:p>
          <a:p>
            <a:pPr>
              <a:lnSpc>
                <a:spcPct val="200000"/>
              </a:lnSpc>
              <a:buFont typeface="Arial" panose="020B0604020202020204" pitchFamily="34" charset="0"/>
              <a:buChar char="•"/>
            </a:pPr>
            <a:r>
              <a:rPr lang="de-DE" dirty="0"/>
              <a:t>Key/Value-Pairs</a:t>
            </a:r>
          </a:p>
          <a:p>
            <a:pPr>
              <a:lnSpc>
                <a:spcPct val="200000"/>
              </a:lnSpc>
              <a:buFont typeface="Arial" panose="020B0604020202020204" pitchFamily="34" charset="0"/>
              <a:buChar char="•"/>
            </a:pPr>
            <a:r>
              <a:rPr lang="de-DE" dirty="0" err="1"/>
              <a:t>Length</a:t>
            </a:r>
            <a:r>
              <a:rPr lang="de-DE" dirty="0"/>
              <a:t> </a:t>
            </a:r>
            <a:r>
              <a:rPr lang="de-DE" dirty="0" err="1"/>
              <a:t>of</a:t>
            </a:r>
            <a:r>
              <a:rPr lang="de-DE" dirty="0"/>
              <a:t> Keys </a:t>
            </a:r>
            <a:r>
              <a:rPr lang="de-DE" dirty="0" err="1"/>
              <a:t>unlimited</a:t>
            </a:r>
            <a:endParaRPr lang="de-DE" dirty="0"/>
          </a:p>
          <a:p>
            <a:pPr>
              <a:lnSpc>
                <a:spcPct val="200000"/>
              </a:lnSpc>
              <a:buFont typeface="Arial" panose="020B0604020202020204" pitchFamily="34" charset="0"/>
              <a:buChar char="•"/>
            </a:pPr>
            <a:r>
              <a:rPr lang="de-DE" dirty="0" err="1"/>
              <a:t>No</a:t>
            </a:r>
            <a:r>
              <a:rPr lang="de-DE" dirty="0"/>
              <a:t> </a:t>
            </a:r>
            <a:r>
              <a:rPr lang="de-DE" dirty="0" err="1"/>
              <a:t>filtering</a:t>
            </a:r>
            <a:r>
              <a:rPr lang="de-DE" dirty="0"/>
              <a:t> / </a:t>
            </a:r>
            <a:r>
              <a:rPr lang="de-DE" dirty="0" err="1"/>
              <a:t>selection</a:t>
            </a:r>
            <a:endParaRPr lang="de-DE" dirty="0"/>
          </a:p>
          <a:p>
            <a:pPr>
              <a:lnSpc>
                <a:spcPct val="200000"/>
              </a:lnSpc>
              <a:buFont typeface="Arial" panose="020B0604020202020204" pitchFamily="34" charset="0"/>
              <a:buChar char="•"/>
            </a:pPr>
            <a:r>
              <a:rPr lang="de-DE" dirty="0" err="1"/>
              <a:t>Purely</a:t>
            </a:r>
            <a:r>
              <a:rPr lang="de-DE" dirty="0"/>
              <a:t> Meta-Information</a:t>
            </a:r>
            <a:endParaRPr lang="en-US" dirty="0"/>
          </a:p>
        </p:txBody>
      </p:sp>
    </p:spTree>
    <p:extLst>
      <p:ext uri="{BB962C8B-B14F-4D97-AF65-F5344CB8AC3E}">
        <p14:creationId xmlns:p14="http://schemas.microsoft.com/office/powerpoint/2010/main" val="412763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Label-</a:t>
            </a:r>
            <a:r>
              <a:rPr lang="de-DE" dirty="0" err="1"/>
              <a:t>Selectors</a:t>
            </a:r>
            <a:endParaRPr lang="en-US" dirty="0"/>
          </a:p>
        </p:txBody>
      </p:sp>
      <p:sp>
        <p:nvSpPr>
          <p:cNvPr id="3" name="Textplatzhalter 2"/>
          <p:cNvSpPr>
            <a:spLocks noGrp="1"/>
          </p:cNvSpPr>
          <p:nvPr>
            <p:ph type="body" idx="1"/>
          </p:nvPr>
        </p:nvSpPr>
        <p:spPr/>
        <p:txBody>
          <a:bodyPr/>
          <a:lstStyle/>
          <a:p>
            <a:pPr>
              <a:buFont typeface="Arial" panose="020B0604020202020204" pitchFamily="34" charset="0"/>
              <a:buChar char="•"/>
            </a:pPr>
            <a:r>
              <a:rPr lang="de-DE" dirty="0" err="1"/>
              <a:t>Selection</a:t>
            </a:r>
            <a:r>
              <a:rPr lang="de-DE" dirty="0"/>
              <a:t> </a:t>
            </a:r>
            <a:r>
              <a:rPr lang="de-DE" dirty="0" err="1"/>
              <a:t>based</a:t>
            </a:r>
            <a:r>
              <a:rPr lang="de-DE" dirty="0"/>
              <a:t> on Key-/Value- </a:t>
            </a:r>
            <a:r>
              <a:rPr lang="de-DE" dirty="0" err="1"/>
              <a:t>or</a:t>
            </a:r>
            <a:r>
              <a:rPr lang="de-DE" dirty="0"/>
              <a:t> </a:t>
            </a:r>
            <a:r>
              <a:rPr lang="de-DE" dirty="0" err="1"/>
              <a:t>Existence-Critera</a:t>
            </a:r>
            <a:endParaRPr lang="de-DE" dirty="0"/>
          </a:p>
          <a:p>
            <a:pPr>
              <a:buFont typeface="Arial" panose="020B0604020202020204" pitchFamily="34" charset="0"/>
              <a:buChar char="•"/>
            </a:pPr>
            <a:endParaRPr lang="de-DE" dirty="0"/>
          </a:p>
          <a:p>
            <a:pPr>
              <a:buFont typeface="Arial" panose="020B0604020202020204" pitchFamily="34" charset="0"/>
              <a:buChar char="•"/>
            </a:pPr>
            <a:r>
              <a:rPr lang="de-DE" dirty="0" err="1"/>
              <a:t>Assignments</a:t>
            </a:r>
            <a:r>
              <a:rPr lang="de-DE" dirty="0"/>
              <a:t> </a:t>
            </a:r>
            <a:r>
              <a:rPr lang="de-DE" dirty="0" err="1"/>
              <a:t>to</a:t>
            </a:r>
            <a:r>
              <a:rPr lang="de-DE" dirty="0"/>
              <a:t> Nodes, Connections </a:t>
            </a:r>
            <a:r>
              <a:rPr lang="de-DE" dirty="0" err="1"/>
              <a:t>between</a:t>
            </a:r>
            <a:r>
              <a:rPr lang="de-DE" dirty="0"/>
              <a:t> Components, </a:t>
            </a:r>
            <a:r>
              <a:rPr lang="de-DE" dirty="0" err="1"/>
              <a:t>etc</a:t>
            </a:r>
            <a:endParaRPr lang="de-DE" dirty="0"/>
          </a:p>
          <a:p>
            <a:pPr>
              <a:buFont typeface="Arial" panose="020B0604020202020204" pitchFamily="34" charset="0"/>
              <a:buChar char="•"/>
            </a:pPr>
            <a:endParaRPr lang="de-DE" dirty="0"/>
          </a:p>
          <a:p>
            <a:pPr>
              <a:buFont typeface="Arial" panose="020B0604020202020204" pitchFamily="34" charset="0"/>
              <a:buChar char="•"/>
            </a:pPr>
            <a:r>
              <a:rPr lang="de-DE" dirty="0"/>
              <a:t>Value-</a:t>
            </a:r>
            <a:r>
              <a:rPr lang="de-DE" dirty="0" err="1"/>
              <a:t>Based</a:t>
            </a:r>
            <a:r>
              <a:rPr lang="de-DE" dirty="0"/>
              <a:t> and Set-</a:t>
            </a:r>
            <a:r>
              <a:rPr lang="de-DE" dirty="0" err="1"/>
              <a:t>Based</a:t>
            </a:r>
            <a:endParaRPr lang="de-DE" dirty="0"/>
          </a:p>
          <a:p>
            <a:pPr lvl="1">
              <a:buFont typeface="Arial" panose="020B0604020202020204" pitchFamily="34" charset="0"/>
              <a:buChar char="•"/>
            </a:pPr>
            <a:endParaRPr lang="en-US"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67493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Value-</a:t>
            </a:r>
            <a:r>
              <a:rPr lang="de-DE" dirty="0" err="1"/>
              <a:t>Based</a:t>
            </a:r>
            <a:r>
              <a:rPr lang="de-DE" dirty="0"/>
              <a:t> </a:t>
            </a:r>
            <a:r>
              <a:rPr lang="de-DE" dirty="0" err="1"/>
              <a:t>Selector</a:t>
            </a:r>
            <a:endParaRPr lang="en-US" dirty="0"/>
          </a:p>
        </p:txBody>
      </p:sp>
      <p:sp>
        <p:nvSpPr>
          <p:cNvPr id="5" name="Textplatzhalter 4"/>
          <p:cNvSpPr>
            <a:spLocks noGrp="1"/>
          </p:cNvSpPr>
          <p:nvPr>
            <p:ph type="body" idx="1"/>
          </p:nvPr>
        </p:nvSpPr>
        <p:spPr/>
        <p:txBody>
          <a:bodyPr/>
          <a:lstStyle/>
          <a:p>
            <a:endParaRPr lang="en-US" sz="1500">
              <a:latin typeface="Source Code Pro"/>
            </a:endParaRPr>
          </a:p>
          <a:p>
            <a:pPr marL="114300" indent="0">
              <a:buNone/>
            </a:pPr>
            <a:r>
              <a:rPr lang="en-US" sz="1500" err="1">
                <a:latin typeface="Source Code Pro"/>
              </a:rPr>
              <a:t>apiVersion</a:t>
            </a:r>
            <a:r>
              <a:rPr lang="en-US" sz="1500">
                <a:latin typeface="Source Code Pro"/>
              </a:rPr>
              <a:t>: v1</a:t>
            </a:r>
          </a:p>
          <a:p>
            <a:pPr marL="114300" indent="0">
              <a:buNone/>
            </a:pPr>
            <a:r>
              <a:rPr lang="en-US" sz="1500">
                <a:latin typeface="Source Code Pro"/>
              </a:rPr>
              <a:t>kind: Pod</a:t>
            </a:r>
          </a:p>
          <a:p>
            <a:pPr marL="114300" indent="0">
              <a:buNone/>
            </a:pPr>
            <a:r>
              <a:rPr lang="en-US" sz="1500">
                <a:latin typeface="Source Code Pro"/>
              </a:rPr>
              <a:t>metadata:</a:t>
            </a:r>
          </a:p>
          <a:p>
            <a:pPr marL="114300" indent="0">
              <a:buNone/>
            </a:pPr>
            <a:r>
              <a:rPr lang="en-US" sz="1500">
                <a:latin typeface="Source Code Pro"/>
              </a:rPr>
              <a:t>  name: ...</a:t>
            </a:r>
          </a:p>
          <a:p>
            <a:pPr marL="114300" indent="0">
              <a:buNone/>
            </a:pPr>
            <a:r>
              <a:rPr lang="en-US" sz="1500">
                <a:latin typeface="Source Code Pro"/>
              </a:rPr>
              <a:t>spec:</a:t>
            </a:r>
          </a:p>
          <a:p>
            <a:pPr marL="114300" indent="0">
              <a:buNone/>
            </a:pPr>
            <a:r>
              <a:rPr lang="en-US" sz="1500">
                <a:latin typeface="Source Code Pro"/>
              </a:rPr>
              <a:t>  [...]</a:t>
            </a:r>
          </a:p>
          <a:p>
            <a:pPr marL="114300" indent="0">
              <a:buNone/>
            </a:pPr>
            <a:r>
              <a:rPr lang="en-US" sz="1500">
                <a:latin typeface="Source Code Pro"/>
              </a:rPr>
              <a:t>  </a:t>
            </a:r>
            <a:r>
              <a:rPr lang="en-US" sz="1500" err="1">
                <a:latin typeface="Source Code Pro"/>
              </a:rPr>
              <a:t>nodeSelector</a:t>
            </a:r>
            <a:r>
              <a:rPr lang="en-US" sz="1500">
                <a:latin typeface="Source Code Pro"/>
              </a:rPr>
              <a:t>:</a:t>
            </a:r>
          </a:p>
          <a:p>
            <a:pPr marL="114300" indent="0">
              <a:buNone/>
            </a:pPr>
            <a:r>
              <a:rPr lang="en-US" sz="1500">
                <a:latin typeface="Source Code Pro"/>
              </a:rPr>
              <a:t>    accelerator: nvidia-tesla-p100</a:t>
            </a:r>
          </a:p>
        </p:txBody>
      </p:sp>
    </p:spTree>
    <p:extLst>
      <p:ext uri="{BB962C8B-B14F-4D97-AF65-F5344CB8AC3E}">
        <p14:creationId xmlns:p14="http://schemas.microsoft.com/office/powerpoint/2010/main" val="217358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iterate type="lt">
                                    <p:tmAbs val="0"/>
                                  </p:iterate>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iterate type="lt">
                                    <p:tmAbs val="0"/>
                                  </p:iterate>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0"/>
                                  </p:iterate>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iterate type="lt">
                                    <p:tmAbs val="0"/>
                                  </p:iterate>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iterate type="lt">
                                    <p:tmAbs val="0"/>
                                  </p:iterate>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iterate type="lt">
                                    <p:tmAbs val="0"/>
                                  </p:iterate>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iterate type="lt">
                                    <p:tmAbs val="0"/>
                                  </p:iterate>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5" presetClass="emph" presetSubtype="0" nodeType="clickEffect">
                                  <p:stCondLst>
                                    <p:cond delay="0"/>
                                  </p:stCondLst>
                                  <p:iterate type="lt">
                                    <p:tmAbs val="25"/>
                                  </p:iterate>
                                  <p:childTnLst>
                                    <p:set>
                                      <p:cBhvr override="childStyle">
                                        <p:cTn id="24" dur="indefinite"/>
                                        <p:tgtEl>
                                          <p:spTgt spid="5">
                                            <p:txEl>
                                              <p:pRg st="7" end="7"/>
                                            </p:txEl>
                                          </p:spTgt>
                                        </p:tgtEl>
                                        <p:attrNameLst>
                                          <p:attrName>style.fontWeight</p:attrName>
                                        </p:attrNameLst>
                                      </p:cBhvr>
                                      <p:to>
                                        <p:strVal val="bold"/>
                                      </p:to>
                                    </p:set>
                                  </p:childTnLst>
                                </p:cTn>
                              </p:par>
                              <p:par>
                                <p:cTn id="25" presetID="15" presetClass="emph" presetSubtype="0" nodeType="withEffect">
                                  <p:stCondLst>
                                    <p:cond delay="0"/>
                                  </p:stCondLst>
                                  <p:iterate type="lt">
                                    <p:tmAbs val="25"/>
                                  </p:iterate>
                                  <p:childTnLst>
                                    <p:set>
                                      <p:cBhvr override="childStyle">
                                        <p:cTn id="26" dur="indefinite"/>
                                        <p:tgtEl>
                                          <p:spTgt spid="5">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sz="2800" u="none" strike="noStrike" cap="none" noProof="1">
                <a:solidFill>
                  <a:schemeClr val="dk2"/>
                </a:solidFill>
                <a:sym typeface="Trebuchet MS"/>
              </a:rPr>
              <a:t>Service-Models</a:t>
            </a:r>
            <a:endParaRPr lang="en-US" noProof="1"/>
          </a:p>
          <a:p>
            <a:pPr marL="0" marR="0" lvl="0" indent="0" algn="ctr" rtl="0">
              <a:lnSpc>
                <a:spcPct val="100000"/>
              </a:lnSpc>
              <a:spcBef>
                <a:spcPts val="0"/>
              </a:spcBef>
              <a:spcAft>
                <a:spcPts val="0"/>
              </a:spcAft>
              <a:buClr>
                <a:schemeClr val="dk2"/>
              </a:buClr>
              <a:buSzPts val="2800"/>
              <a:buFont typeface="Trebuchet MS"/>
              <a:buNone/>
            </a:pP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23479108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Set-</a:t>
            </a:r>
            <a:r>
              <a:rPr lang="de-DE" err="1"/>
              <a:t>Selector</a:t>
            </a:r>
            <a:endParaRPr lang="en-US"/>
          </a:p>
        </p:txBody>
      </p:sp>
      <p:sp>
        <p:nvSpPr>
          <p:cNvPr id="3" name="Textplatzhalter 2"/>
          <p:cNvSpPr>
            <a:spLocks noGrp="1"/>
          </p:cNvSpPr>
          <p:nvPr>
            <p:ph type="body" idx="1"/>
          </p:nvPr>
        </p:nvSpPr>
        <p:spPr/>
        <p:txBody>
          <a:bodyPr/>
          <a:lstStyle/>
          <a:p>
            <a:pPr marL="285750" indent="-285750"/>
            <a:r>
              <a:rPr lang="de-DE" dirty="0">
                <a:latin typeface="Source Sans Pro" panose="020B0503030403020204"/>
              </a:rPr>
              <a:t>Possible </a:t>
            </a:r>
            <a:r>
              <a:rPr lang="de-DE" dirty="0" err="1">
                <a:latin typeface="Source Sans Pro" panose="020B0503030403020204"/>
              </a:rPr>
              <a:t>Selectors</a:t>
            </a:r>
            <a:r>
              <a:rPr lang="de-DE" dirty="0">
                <a:latin typeface="Source Sans Pro" panose="020B0503030403020204"/>
              </a:rPr>
              <a:t>: </a:t>
            </a:r>
            <a:r>
              <a:rPr lang="de-DE" i="1" dirty="0">
                <a:latin typeface="Source Sans Pro" panose="020B0503030403020204"/>
              </a:rPr>
              <a:t>In, </a:t>
            </a:r>
            <a:r>
              <a:rPr lang="de-DE" i="1" dirty="0" err="1">
                <a:latin typeface="Source Sans Pro" panose="020B0503030403020204"/>
              </a:rPr>
              <a:t>NotIn</a:t>
            </a:r>
            <a:r>
              <a:rPr lang="de-DE" i="1" dirty="0">
                <a:latin typeface="Source Sans Pro" panose="020B0503030403020204"/>
              </a:rPr>
              <a:t>, &lt;Key&gt;</a:t>
            </a:r>
          </a:p>
          <a:p>
            <a:endParaRPr lang="en-US" sz="1500" dirty="0">
              <a:latin typeface="Source Code Pro"/>
            </a:endParaRPr>
          </a:p>
          <a:p>
            <a:pPr marL="114300" indent="0">
              <a:buNone/>
            </a:pPr>
            <a:r>
              <a:rPr lang="en-US" sz="1500" dirty="0">
                <a:latin typeface="Source Code Pro"/>
              </a:rPr>
              <a:t>selector:</a:t>
            </a:r>
          </a:p>
          <a:p>
            <a:pPr marL="114300" indent="0">
              <a:buNone/>
            </a:pPr>
            <a:r>
              <a:rPr lang="en-US" sz="1500" dirty="0">
                <a:latin typeface="Source Code Pro"/>
              </a:rPr>
              <a:t>  </a:t>
            </a:r>
            <a:r>
              <a:rPr lang="en-US" sz="1500" dirty="0" err="1">
                <a:latin typeface="Source Code Pro"/>
              </a:rPr>
              <a:t>matchLabels</a:t>
            </a:r>
            <a:r>
              <a:rPr lang="en-US" sz="1500" dirty="0">
                <a:latin typeface="Source Code Pro"/>
              </a:rPr>
              <a:t>:</a:t>
            </a:r>
          </a:p>
          <a:p>
            <a:pPr marL="114300" indent="0">
              <a:buNone/>
            </a:pPr>
            <a:r>
              <a:rPr lang="en-US" sz="1500" dirty="0">
                <a:latin typeface="Source Code Pro"/>
              </a:rPr>
              <a:t>    component: </a:t>
            </a:r>
            <a:r>
              <a:rPr lang="en-US" sz="1500" dirty="0" err="1">
                <a:latin typeface="Source Code Pro"/>
              </a:rPr>
              <a:t>nginx</a:t>
            </a:r>
            <a:endParaRPr lang="en-US" sz="1500" dirty="0">
              <a:latin typeface="Source Code Pro"/>
            </a:endParaRPr>
          </a:p>
          <a:p>
            <a:pPr marL="114300" indent="0">
              <a:buNone/>
            </a:pPr>
            <a:r>
              <a:rPr lang="en-US" sz="1500" dirty="0">
                <a:latin typeface="Source Code Pro"/>
              </a:rPr>
              <a:t>  </a:t>
            </a:r>
            <a:r>
              <a:rPr lang="en-US" sz="1500" dirty="0" err="1">
                <a:latin typeface="Source Code Pro"/>
              </a:rPr>
              <a:t>matchExpressions</a:t>
            </a:r>
            <a:r>
              <a:rPr lang="en-US" sz="1500" dirty="0">
                <a:latin typeface="Source Code Pro"/>
              </a:rPr>
              <a:t>:</a:t>
            </a:r>
          </a:p>
          <a:p>
            <a:pPr marL="114300" indent="0">
              <a:buNone/>
            </a:pPr>
            <a:r>
              <a:rPr lang="en-US" sz="1500" dirty="0">
                <a:latin typeface="Source Code Pro"/>
              </a:rPr>
              <a:t>    - {key: tier, operator: In, values: [cache]}</a:t>
            </a:r>
          </a:p>
          <a:p>
            <a:pPr marL="114300" indent="0">
              <a:buNone/>
            </a:pPr>
            <a:r>
              <a:rPr lang="en-US" sz="1500" dirty="0">
                <a:latin typeface="Source Code Pro"/>
              </a:rPr>
              <a:t>    - {key: environment, operator: </a:t>
            </a:r>
            <a:r>
              <a:rPr lang="en-US" sz="1500" dirty="0" err="1">
                <a:latin typeface="Source Code Pro"/>
              </a:rPr>
              <a:t>NotIn</a:t>
            </a:r>
            <a:r>
              <a:rPr lang="en-US" sz="1500" dirty="0">
                <a:latin typeface="Source Code Pro"/>
              </a:rPr>
              <a:t>, values: [dev]}</a:t>
            </a:r>
          </a:p>
        </p:txBody>
      </p:sp>
    </p:spTree>
    <p:extLst>
      <p:ext uri="{BB962C8B-B14F-4D97-AF65-F5344CB8AC3E}">
        <p14:creationId xmlns:p14="http://schemas.microsoft.com/office/powerpoint/2010/main" val="192903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iterate type="lt">
                                    <p:tmAbs val="0"/>
                                  </p:iterate>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iterate type="lt">
                                    <p:tmAbs val="0"/>
                                  </p:iterate>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5" presetClass="emph" presetSubtype="0" nodeType="clickEffect">
                                  <p:stCondLst>
                                    <p:cond delay="0"/>
                                  </p:stCondLst>
                                  <p:iterate type="lt">
                                    <p:tmAbs val="25"/>
                                  </p:iterate>
                                  <p:childTnLst>
                                    <p:set>
                                      <p:cBhvr override="childStyle">
                                        <p:cTn id="24" dur="indefinite"/>
                                        <p:tgtEl>
                                          <p:spTgt spid="3">
                                            <p:txEl>
                                              <p:pRg st="6" end="6"/>
                                            </p:txEl>
                                          </p:spTgt>
                                        </p:tgtEl>
                                        <p:attrNameLst>
                                          <p:attrName>style.fontWeight</p:attrName>
                                        </p:attrNameLst>
                                      </p:cBhvr>
                                      <p:to>
                                        <p:strVal val="bold"/>
                                      </p:to>
                                    </p:set>
                                  </p:childTnLst>
                                </p:cTn>
                              </p:par>
                              <p:par>
                                <p:cTn id="25" presetID="15" presetClass="emph" presetSubtype="0" nodeType="withEffect">
                                  <p:stCondLst>
                                    <p:cond delay="0"/>
                                  </p:stCondLst>
                                  <p:iterate type="lt">
                                    <p:tmAbs val="25"/>
                                  </p:iterate>
                                  <p:childTnLst>
                                    <p:set>
                                      <p:cBhvr override="childStyle">
                                        <p:cTn id="26" dur="indefinite"/>
                                        <p:tgtEl>
                                          <p:spTgt spid="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C4D767-6446-E247-B83F-7AEC6C3CA7AF}"/>
              </a:ext>
            </a:extLst>
          </p:cNvPr>
          <p:cNvSpPr>
            <a:spLocks noGrp="1"/>
          </p:cNvSpPr>
          <p:nvPr>
            <p:ph type="title"/>
          </p:nvPr>
        </p:nvSpPr>
        <p:spPr/>
        <p:txBody>
          <a:bodyPr/>
          <a:lstStyle/>
          <a:p>
            <a:r>
              <a:rPr lang="de-DE" err="1"/>
              <a:t>Namespaces</a:t>
            </a:r>
            <a:endParaRPr lang="de-DE"/>
          </a:p>
        </p:txBody>
      </p:sp>
    </p:spTree>
    <p:extLst>
      <p:ext uri="{BB962C8B-B14F-4D97-AF65-F5344CB8AC3E}">
        <p14:creationId xmlns:p14="http://schemas.microsoft.com/office/powerpoint/2010/main" val="32890790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Namespaces</a:t>
            </a:r>
            <a:endParaRPr lang="en-US" dirty="0"/>
          </a:p>
        </p:txBody>
      </p:sp>
      <p:sp>
        <p:nvSpPr>
          <p:cNvPr id="5" name="Textplatzhalter 4"/>
          <p:cNvSpPr>
            <a:spLocks noGrp="1"/>
          </p:cNvSpPr>
          <p:nvPr>
            <p:ph type="body" idx="1"/>
          </p:nvPr>
        </p:nvSpPr>
        <p:spPr/>
        <p:txBody>
          <a:bodyPr/>
          <a:lstStyle/>
          <a:p>
            <a:pPr>
              <a:lnSpc>
                <a:spcPct val="200000"/>
              </a:lnSpc>
              <a:buFont typeface="Arial" panose="020B0604020202020204" pitchFamily="34" charset="0"/>
              <a:buChar char="•"/>
            </a:pPr>
            <a:r>
              <a:rPr lang="en-US" dirty="0"/>
              <a:t>Isolated areas in Kubernetes</a:t>
            </a:r>
          </a:p>
          <a:p>
            <a:pPr>
              <a:lnSpc>
                <a:spcPct val="200000"/>
              </a:lnSpc>
              <a:buFont typeface="Arial" panose="020B0604020202020204" pitchFamily="34" charset="0"/>
              <a:buChar char="•"/>
            </a:pPr>
            <a:r>
              <a:rPr lang="en-US" dirty="0"/>
              <a:t>Virtual clusters or workspaces</a:t>
            </a:r>
          </a:p>
          <a:p>
            <a:pPr>
              <a:lnSpc>
                <a:spcPct val="200000"/>
              </a:lnSpc>
              <a:buFont typeface="Arial" panose="020B0604020202020204" pitchFamily="34" charset="0"/>
              <a:buChar char="•"/>
            </a:pPr>
            <a:r>
              <a:rPr lang="en-US" dirty="0"/>
              <a:t>Separation of applications and dependencies</a:t>
            </a:r>
          </a:p>
          <a:p>
            <a:endParaRPr lang="en-US" dirty="0"/>
          </a:p>
        </p:txBody>
      </p:sp>
    </p:spTree>
    <p:extLst>
      <p:ext uri="{BB962C8B-B14F-4D97-AF65-F5344CB8AC3E}">
        <p14:creationId xmlns:p14="http://schemas.microsoft.com/office/powerpoint/2010/main" val="15123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Predefined</a:t>
            </a:r>
            <a:r>
              <a:rPr lang="de-DE" dirty="0"/>
              <a:t> Namespaces</a:t>
            </a:r>
            <a:endParaRPr lang="en-US" dirty="0"/>
          </a:p>
        </p:txBody>
      </p:sp>
      <p:sp>
        <p:nvSpPr>
          <p:cNvPr id="5" name="Textplatzhalter 4"/>
          <p:cNvSpPr>
            <a:spLocks noGrp="1"/>
          </p:cNvSpPr>
          <p:nvPr>
            <p:ph type="body" idx="1"/>
          </p:nvPr>
        </p:nvSpPr>
        <p:spPr/>
        <p:txBody>
          <a:bodyPr/>
          <a:lstStyle/>
          <a:p>
            <a:r>
              <a:rPr lang="de-DE" dirty="0" err="1"/>
              <a:t>kube-public</a:t>
            </a:r>
            <a:endParaRPr lang="de-DE" dirty="0"/>
          </a:p>
          <a:p>
            <a:endParaRPr lang="de-DE" dirty="0"/>
          </a:p>
          <a:p>
            <a:r>
              <a:rPr lang="de-DE" dirty="0" err="1"/>
              <a:t>kube</a:t>
            </a:r>
            <a:r>
              <a:rPr lang="de-DE" dirty="0"/>
              <a:t>-system</a:t>
            </a:r>
          </a:p>
          <a:p>
            <a:endParaRPr lang="de-DE" dirty="0"/>
          </a:p>
          <a:p>
            <a:r>
              <a:rPr lang="de-DE" dirty="0" err="1"/>
              <a:t>default</a:t>
            </a:r>
            <a:endParaRPr lang="de-DE" dirty="0"/>
          </a:p>
          <a:p>
            <a:endParaRPr lang="en-US" dirty="0"/>
          </a:p>
        </p:txBody>
      </p:sp>
    </p:spTree>
    <p:extLst>
      <p:ext uri="{BB962C8B-B14F-4D97-AF65-F5344CB8AC3E}">
        <p14:creationId xmlns:p14="http://schemas.microsoft.com/office/powerpoint/2010/main" val="208018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Definition</a:t>
            </a:r>
            <a:endParaRPr lang="en-US"/>
          </a:p>
        </p:txBody>
      </p:sp>
      <p:sp>
        <p:nvSpPr>
          <p:cNvPr id="4" name="Textplatzhalter 3"/>
          <p:cNvSpPr>
            <a:spLocks noGrp="1"/>
          </p:cNvSpPr>
          <p:nvPr>
            <p:ph type="body" idx="1"/>
          </p:nvPr>
        </p:nvSpPr>
        <p:spPr/>
        <p:txBody>
          <a:bodyPr/>
          <a:lstStyle/>
          <a:p>
            <a:pPr marL="114300" indent="0">
              <a:buNone/>
            </a:pPr>
            <a:r>
              <a:rPr lang="en-US" err="1">
                <a:latin typeface="Consolas" panose="020B0609020204030204" pitchFamily="49" charset="0"/>
                <a:cs typeface="Consolas" panose="020B0609020204030204" pitchFamily="49" charset="0"/>
              </a:rPr>
              <a:t>apiVersion</a:t>
            </a:r>
            <a:r>
              <a:rPr lang="en-US">
                <a:latin typeface="Consolas" panose="020B0609020204030204" pitchFamily="49" charset="0"/>
                <a:cs typeface="Consolas" panose="020B0609020204030204" pitchFamily="49" charset="0"/>
              </a:rPr>
              <a:t>: v1</a:t>
            </a:r>
          </a:p>
          <a:p>
            <a:pPr marL="114300" indent="0">
              <a:buNone/>
            </a:pPr>
            <a:r>
              <a:rPr lang="en-US">
                <a:latin typeface="Consolas" panose="020B0609020204030204" pitchFamily="49" charset="0"/>
                <a:cs typeface="Consolas" panose="020B0609020204030204" pitchFamily="49" charset="0"/>
              </a:rPr>
              <a:t>kind: Namespace</a:t>
            </a:r>
          </a:p>
          <a:p>
            <a:pPr marL="114300" indent="0">
              <a:buNone/>
            </a:pPr>
            <a:r>
              <a:rPr lang="en-US">
                <a:latin typeface="Consolas" panose="020B0609020204030204" pitchFamily="49" charset="0"/>
                <a:cs typeface="Consolas" panose="020B0609020204030204" pitchFamily="49" charset="0"/>
              </a:rPr>
              <a:t>metadata:</a:t>
            </a:r>
          </a:p>
          <a:p>
            <a:pPr marL="114300" indent="0">
              <a:buNone/>
            </a:pPr>
            <a:r>
              <a:rPr lang="en-US">
                <a:latin typeface="Consolas" panose="020B0609020204030204" pitchFamily="49" charset="0"/>
                <a:cs typeface="Consolas" panose="020B0609020204030204" pitchFamily="49" charset="0"/>
              </a:rPr>
              <a:t>  name: development</a:t>
            </a:r>
          </a:p>
          <a:p>
            <a:pPr marL="114300" indent="0">
              <a:buNone/>
            </a:pPr>
            <a:r>
              <a:rPr lang="de-DE">
                <a:latin typeface="Consolas" panose="020B0609020204030204" pitchFamily="49" charset="0"/>
                <a:cs typeface="Consolas" panose="020B0609020204030204" pitchFamily="49" charset="0"/>
              </a:rPr>
              <a:t>  </a:t>
            </a:r>
            <a:r>
              <a:rPr lang="de-DE" err="1">
                <a:latin typeface="Consolas" panose="020B0609020204030204" pitchFamily="49" charset="0"/>
                <a:cs typeface="Consolas" panose="020B0609020204030204" pitchFamily="49" charset="0"/>
              </a:rPr>
              <a:t>labels</a:t>
            </a:r>
            <a:r>
              <a:rPr lang="de-DE">
                <a:latin typeface="Consolas" panose="020B0609020204030204" pitchFamily="49" charset="0"/>
                <a:cs typeface="Consolas" panose="020B0609020204030204" pitchFamily="49" charset="0"/>
              </a:rPr>
              <a:t>:</a:t>
            </a:r>
          </a:p>
          <a:p>
            <a:pPr marL="114300" indent="0">
              <a:buNone/>
            </a:pPr>
            <a:r>
              <a:rPr lang="de-DE">
                <a:latin typeface="Consolas" panose="020B0609020204030204" pitchFamily="49" charset="0"/>
                <a:cs typeface="Consolas" panose="020B0609020204030204" pitchFamily="49" charset="0"/>
              </a:rPr>
              <a:t>    "</a:t>
            </a:r>
            <a:r>
              <a:rPr lang="de-DE" err="1">
                <a:latin typeface="Consolas" panose="020B0609020204030204" pitchFamily="49" charset="0"/>
                <a:cs typeface="Consolas" panose="020B0609020204030204" pitchFamily="49" charset="0"/>
              </a:rPr>
              <a:t>name</a:t>
            </a:r>
            <a:r>
              <a:rPr lang="de-DE">
                <a:latin typeface="Consolas" panose="020B0609020204030204" pitchFamily="49" charset="0"/>
                <a:cs typeface="Consolas" panose="020B0609020204030204" pitchFamily="49" charset="0"/>
              </a:rPr>
              <a:t>" : "</a:t>
            </a:r>
            <a:r>
              <a:rPr lang="de-DE" err="1">
                <a:latin typeface="Consolas" panose="020B0609020204030204" pitchFamily="49" charset="0"/>
                <a:cs typeface="Consolas" panose="020B0609020204030204" pitchFamily="49" charset="0"/>
              </a:rPr>
              <a:t>dev</a:t>
            </a:r>
            <a:r>
              <a:rPr lang="de-DE">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1543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iterate type="lt">
                                    <p:tmAbs val="0"/>
                                  </p:iterate>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0"/>
                                  </p:iterate>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iterate type="lt">
                                    <p:tmAbs val="0"/>
                                  </p:iterate>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iterate type="lt">
                                    <p:tmAbs val="0"/>
                                  </p:iterate>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4">
                                            <p:txEl>
                                              <p:pRg st="1" end="1"/>
                                            </p:txEl>
                                          </p:spTgt>
                                        </p:tgtEl>
                                        <p:attrNameLst>
                                          <p:attrName>style.fontWeight</p:attrName>
                                        </p:attrNameLst>
                                      </p:cBhvr>
                                      <p:to>
                                        <p:strVal val="bold"/>
                                      </p:to>
                                    </p:set>
                                  </p:childTnLst>
                                </p:cTn>
                              </p:par>
                            </p:childTnLst>
                          </p:cTn>
                        </p:par>
                      </p:childTnLst>
                    </p:cTn>
                  </p:par>
                  <p:par>
                    <p:cTn id="21" fill="hold">
                      <p:stCondLst>
                        <p:cond delay="indefinite"/>
                      </p:stCondLst>
                      <p:childTnLst>
                        <p:par>
                          <p:cTn id="22" fill="hold">
                            <p:stCondLst>
                              <p:cond delay="0"/>
                            </p:stCondLst>
                            <p:childTnLst>
                              <p:par>
                                <p:cTn id="23" presetID="15" presetClass="emph" presetSubtype="0" nodeType="clickEffect">
                                  <p:stCondLst>
                                    <p:cond delay="0"/>
                                  </p:stCondLst>
                                  <p:iterate type="lt">
                                    <p:tmAbs val="25"/>
                                  </p:iterate>
                                  <p:childTnLst>
                                    <p:set>
                                      <p:cBhvr override="childStyle">
                                        <p:cTn id="24" dur="indefinite"/>
                                        <p:tgtEl>
                                          <p:spTgt spid="4">
                                            <p:txEl>
                                              <p:pRg st="3" end="3"/>
                                            </p:txEl>
                                          </p:spTgt>
                                        </p:tgtEl>
                                        <p:attrNameLst>
                                          <p:attrName>style.fontWeight</p:attrName>
                                        </p:attrNameLst>
                                      </p:cBhvr>
                                      <p:to>
                                        <p:strVal val="bold"/>
                                      </p:to>
                                    </p:set>
                                  </p:childTnLst>
                                </p:cTn>
                              </p:par>
                            </p:childTnLst>
                          </p:cTn>
                        </p:par>
                      </p:childTnLst>
                    </p:cTn>
                  </p:par>
                  <p:par>
                    <p:cTn id="25" fill="hold">
                      <p:stCondLst>
                        <p:cond delay="indefinite"/>
                      </p:stCondLst>
                      <p:childTnLst>
                        <p:par>
                          <p:cTn id="26" fill="hold">
                            <p:stCondLst>
                              <p:cond delay="0"/>
                            </p:stCondLst>
                            <p:childTnLst>
                              <p:par>
                                <p:cTn id="27" presetID="15" presetClass="emph" presetSubtype="0" nodeType="clickEffect">
                                  <p:stCondLst>
                                    <p:cond delay="0"/>
                                  </p:stCondLst>
                                  <p:iterate type="lt">
                                    <p:tmAbs val="25"/>
                                  </p:iterate>
                                  <p:childTnLst>
                                    <p:set>
                                      <p:cBhvr override="childStyle">
                                        <p:cTn id="28" dur="indefinite"/>
                                        <p:tgtEl>
                                          <p:spTgt spid="4">
                                            <p:txEl>
                                              <p:pRg st="4" end="4"/>
                                            </p:txEl>
                                          </p:spTgt>
                                        </p:tgtEl>
                                        <p:attrNameLst>
                                          <p:attrName>style.fontWeight</p:attrName>
                                        </p:attrNameLst>
                                      </p:cBhvr>
                                      <p:to>
                                        <p:strVal val="bold"/>
                                      </p:to>
                                    </p:set>
                                  </p:childTnLst>
                                </p:cTn>
                              </p:par>
                              <p:par>
                                <p:cTn id="29" presetID="15" presetClass="emph" presetSubtype="0" nodeType="withEffect">
                                  <p:stCondLst>
                                    <p:cond delay="0"/>
                                  </p:stCondLst>
                                  <p:iterate type="lt">
                                    <p:tmAbs val="25"/>
                                  </p:iterate>
                                  <p:childTnLst>
                                    <p:set>
                                      <p:cBhvr override="childStyle">
                                        <p:cTn id="30" dur="indefinite"/>
                                        <p:tgtEl>
                                          <p:spTgt spid="4">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kubectl</a:t>
            </a:r>
            <a:r>
              <a:rPr lang="de-DE" dirty="0"/>
              <a:t>: Working </a:t>
            </a:r>
            <a:r>
              <a:rPr lang="de-DE" dirty="0" err="1"/>
              <a:t>with</a:t>
            </a:r>
            <a:r>
              <a:rPr lang="de-DE" dirty="0"/>
              <a:t> Namespaces</a:t>
            </a:r>
            <a:endParaRPr lang="en-US" dirty="0"/>
          </a:p>
        </p:txBody>
      </p:sp>
      <p:sp>
        <p:nvSpPr>
          <p:cNvPr id="6" name="Textplatzhalter 5"/>
          <p:cNvSpPr>
            <a:spLocks noGrp="1"/>
          </p:cNvSpPr>
          <p:nvPr>
            <p:ph type="body" idx="1"/>
          </p:nvPr>
        </p:nvSpPr>
        <p:spPr/>
        <p:txBody>
          <a:bodyPr>
            <a:normAutofit/>
          </a:bodyPr>
          <a:lstStyle/>
          <a:p>
            <a:pPr marL="342900" indent="-342900">
              <a:buFont typeface="Arial" panose="020B0604020202020204" pitchFamily="34" charset="0"/>
              <a:buChar char="•"/>
            </a:pPr>
            <a:r>
              <a:rPr lang="de-DE" dirty="0" err="1"/>
              <a:t>Temporary</a:t>
            </a:r>
            <a:r>
              <a:rPr lang="de-DE" dirty="0"/>
              <a:t> </a:t>
            </a:r>
            <a:r>
              <a:rPr lang="de-DE" dirty="0" err="1"/>
              <a:t>Usage</a:t>
            </a:r>
            <a:endParaRPr lang="de-DE" dirty="0"/>
          </a:p>
          <a:p>
            <a:pPr marL="857403" lvl="1" indent="-342900">
              <a:buFont typeface="Arial" panose="020B0604020202020204" pitchFamily="34" charset="0"/>
              <a:buChar char="•"/>
            </a:pPr>
            <a:r>
              <a:rPr lang="de-DE" dirty="0"/>
              <a:t>-</a:t>
            </a:r>
            <a:r>
              <a:rPr lang="de-DE" dirty="0" err="1"/>
              <a:t>n</a:t>
            </a:r>
            <a:r>
              <a:rPr lang="de-DE" dirty="0"/>
              <a:t> &lt;Name&gt; </a:t>
            </a:r>
          </a:p>
          <a:p>
            <a:pPr marL="857403" lvl="1"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Permanent </a:t>
            </a:r>
            <a:r>
              <a:rPr lang="de-DE" dirty="0" err="1"/>
              <a:t>Usage</a:t>
            </a:r>
            <a:endParaRPr lang="de-DE" dirty="0"/>
          </a:p>
          <a:p>
            <a:pPr marL="857403" lvl="1" indent="-342900">
              <a:buFont typeface="Arial" panose="020B0604020202020204" pitchFamily="34" charset="0"/>
              <a:buChar char="•"/>
            </a:pPr>
            <a:r>
              <a:rPr lang="de-DE" dirty="0" err="1"/>
              <a:t>kubectl</a:t>
            </a:r>
            <a:r>
              <a:rPr lang="de-DE" dirty="0"/>
              <a:t> </a:t>
            </a:r>
            <a:r>
              <a:rPr lang="de-DE" dirty="0" err="1"/>
              <a:t>config</a:t>
            </a:r>
            <a:r>
              <a:rPr lang="de-DE" dirty="0"/>
              <a:t> </a:t>
            </a:r>
            <a:r>
              <a:rPr lang="de-DE" dirty="0" err="1"/>
              <a:t>view</a:t>
            </a:r>
            <a:endParaRPr lang="de-DE" dirty="0"/>
          </a:p>
          <a:p>
            <a:pPr marL="857403" lvl="1" indent="-342900">
              <a:buFont typeface="Arial" panose="020B0604020202020204" pitchFamily="34" charset="0"/>
              <a:buChar char="•"/>
            </a:pPr>
            <a:r>
              <a:rPr lang="de-DE" dirty="0" err="1"/>
              <a:t>kubectl</a:t>
            </a:r>
            <a:r>
              <a:rPr lang="de-DE" dirty="0"/>
              <a:t> </a:t>
            </a:r>
            <a:r>
              <a:rPr lang="de-DE" dirty="0" err="1"/>
              <a:t>config</a:t>
            </a:r>
            <a:r>
              <a:rPr lang="de-DE" dirty="0"/>
              <a:t> </a:t>
            </a:r>
            <a:r>
              <a:rPr lang="de-DE" dirty="0" err="1"/>
              <a:t>set-context</a:t>
            </a:r>
            <a:r>
              <a:rPr lang="de-DE" dirty="0"/>
              <a:t> &lt;Name&gt; --namespace=&lt;Namespace</a:t>
            </a:r>
          </a:p>
          <a:p>
            <a:pPr marL="857403" lvl="1" indent="-342900">
              <a:buFont typeface="Arial" panose="020B0604020202020204" pitchFamily="34" charset="0"/>
              <a:buChar char="•"/>
            </a:pPr>
            <a:r>
              <a:rPr lang="de-DE" dirty="0" err="1"/>
              <a:t>kubectl</a:t>
            </a:r>
            <a:r>
              <a:rPr lang="de-DE" dirty="0"/>
              <a:t> </a:t>
            </a:r>
            <a:r>
              <a:rPr lang="de-DE" dirty="0" err="1"/>
              <a:t>config</a:t>
            </a:r>
            <a:r>
              <a:rPr lang="de-DE" dirty="0"/>
              <a:t> </a:t>
            </a:r>
            <a:r>
              <a:rPr lang="de-DE" dirty="0" err="1"/>
              <a:t>use-context</a:t>
            </a:r>
            <a:r>
              <a:rPr lang="de-DE" dirty="0"/>
              <a:t> &lt;Name&gt;</a:t>
            </a:r>
          </a:p>
        </p:txBody>
      </p:sp>
    </p:spTree>
    <p:extLst>
      <p:ext uri="{BB962C8B-B14F-4D97-AF65-F5344CB8AC3E}">
        <p14:creationId xmlns:p14="http://schemas.microsoft.com/office/powerpoint/2010/main" val="110946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kubectl</a:t>
            </a:r>
            <a:r>
              <a:rPr lang="de-DE" dirty="0"/>
              <a:t>: Working </a:t>
            </a:r>
            <a:r>
              <a:rPr lang="de-DE" dirty="0" err="1"/>
              <a:t>with</a:t>
            </a:r>
            <a:r>
              <a:rPr lang="de-DE" dirty="0"/>
              <a:t> Namespaces</a:t>
            </a:r>
            <a:endParaRPr lang="en-US" dirty="0"/>
          </a:p>
        </p:txBody>
      </p:sp>
      <p:sp>
        <p:nvSpPr>
          <p:cNvPr id="3" name="Textplatzhalter 2"/>
          <p:cNvSpPr>
            <a:spLocks noGrp="1"/>
          </p:cNvSpPr>
          <p:nvPr>
            <p:ph type="body" idx="1"/>
          </p:nvPr>
        </p:nvSpPr>
        <p:spPr/>
        <p:txBody>
          <a:bodyPr>
            <a:normAutofit/>
          </a:bodyPr>
          <a:lstStyle/>
          <a:p>
            <a:pPr marL="342900" indent="-342900">
              <a:buFont typeface="Arial" panose="020B0604020202020204" pitchFamily="34" charset="0"/>
              <a:buChar char="•"/>
            </a:pPr>
            <a:r>
              <a:rPr lang="de-DE" dirty="0"/>
              <a:t>List all Namespaces</a:t>
            </a:r>
          </a:p>
          <a:p>
            <a:pPr marL="857403" lvl="1" indent="-342900">
              <a:buFont typeface="Arial" panose="020B0604020202020204" pitchFamily="34" charset="0"/>
              <a:buChar char="•"/>
            </a:pPr>
            <a:r>
              <a:rPr lang="de-DE" dirty="0" err="1"/>
              <a:t>kubectl</a:t>
            </a:r>
            <a:r>
              <a:rPr lang="de-DE" dirty="0"/>
              <a:t> </a:t>
            </a:r>
            <a:r>
              <a:rPr lang="de-DE" dirty="0" err="1"/>
              <a:t>get</a:t>
            </a:r>
            <a:r>
              <a:rPr lang="de-DE" dirty="0"/>
              <a:t> </a:t>
            </a:r>
            <a:r>
              <a:rPr lang="de-DE" dirty="0" err="1"/>
              <a:t>namespaces</a:t>
            </a:r>
            <a:r>
              <a:rPr lang="de-DE" dirty="0"/>
              <a:t> --show-labels</a:t>
            </a:r>
          </a:p>
          <a:p>
            <a:pPr marL="857403" lvl="1"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Delete a Namespace</a:t>
            </a:r>
          </a:p>
          <a:p>
            <a:pPr marL="857403" lvl="1" indent="-342900">
              <a:buFont typeface="Arial" panose="020B0604020202020204" pitchFamily="34" charset="0"/>
              <a:buChar char="•"/>
            </a:pPr>
            <a:r>
              <a:rPr lang="de-DE" dirty="0" err="1"/>
              <a:t>kubectl</a:t>
            </a:r>
            <a:r>
              <a:rPr lang="de-DE" dirty="0"/>
              <a:t> </a:t>
            </a:r>
            <a:r>
              <a:rPr lang="de-DE" dirty="0" err="1"/>
              <a:t>delete</a:t>
            </a:r>
            <a:r>
              <a:rPr lang="de-DE" dirty="0"/>
              <a:t> </a:t>
            </a:r>
            <a:r>
              <a:rPr lang="de-DE" dirty="0" err="1"/>
              <a:t>namespace</a:t>
            </a:r>
            <a:r>
              <a:rPr lang="de-DE" dirty="0"/>
              <a:t> &lt;Name&gt;</a:t>
            </a:r>
            <a:endParaRPr lang="en-US" dirty="0"/>
          </a:p>
        </p:txBody>
      </p:sp>
    </p:spTree>
    <p:extLst>
      <p:ext uri="{BB962C8B-B14F-4D97-AF65-F5344CB8AC3E}">
        <p14:creationId xmlns:p14="http://schemas.microsoft.com/office/powerpoint/2010/main" val="314130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91AA65-066A-6D4A-9858-6327C240D486}"/>
              </a:ext>
            </a:extLst>
          </p:cNvPr>
          <p:cNvSpPr>
            <a:spLocks noGrp="1"/>
          </p:cNvSpPr>
          <p:nvPr>
            <p:ph type="title"/>
          </p:nvPr>
        </p:nvSpPr>
        <p:spPr/>
        <p:txBody>
          <a:bodyPr/>
          <a:lstStyle/>
          <a:p>
            <a:r>
              <a:rPr lang="en-US" noProof="1"/>
              <a:t>Services</a:t>
            </a:r>
          </a:p>
        </p:txBody>
      </p:sp>
    </p:spTree>
    <p:extLst>
      <p:ext uri="{BB962C8B-B14F-4D97-AF65-F5344CB8AC3E}">
        <p14:creationId xmlns:p14="http://schemas.microsoft.com/office/powerpoint/2010/main" val="3629004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14A532-7086-4645-ACF3-8DD46D8F61FB}"/>
              </a:ext>
            </a:extLst>
          </p:cNvPr>
          <p:cNvSpPr>
            <a:spLocks noGrp="1"/>
          </p:cNvSpPr>
          <p:nvPr>
            <p:ph type="title"/>
          </p:nvPr>
        </p:nvSpPr>
        <p:spPr/>
        <p:txBody>
          <a:bodyPr/>
          <a:lstStyle/>
          <a:p>
            <a:r>
              <a:rPr lang="en-US" noProof="1"/>
              <a:t>Pods and Services</a:t>
            </a:r>
          </a:p>
        </p:txBody>
      </p:sp>
      <p:sp>
        <p:nvSpPr>
          <p:cNvPr id="4" name="Textplatzhalter 3">
            <a:extLst>
              <a:ext uri="{FF2B5EF4-FFF2-40B4-BE49-F238E27FC236}">
                <a16:creationId xmlns:a16="http://schemas.microsoft.com/office/drawing/2014/main" id="{A55FA22A-2659-0248-A7E0-BCB750F8CD34}"/>
              </a:ext>
            </a:extLst>
          </p:cNvPr>
          <p:cNvSpPr>
            <a:spLocks noGrp="1"/>
          </p:cNvSpPr>
          <p:nvPr>
            <p:ph type="body" idx="1"/>
          </p:nvPr>
        </p:nvSpPr>
        <p:spPr/>
        <p:txBody>
          <a:bodyPr>
            <a:normAutofit/>
          </a:bodyPr>
          <a:lstStyle/>
          <a:p>
            <a:pPr marL="139700" indent="0">
              <a:lnSpc>
                <a:spcPct val="200000"/>
              </a:lnSpc>
              <a:buNone/>
            </a:pPr>
            <a:r>
              <a:rPr lang="en-US" b="1" noProof="1">
                <a:latin typeface="Open Sans SemiBold" pitchFamily="2" charset="0"/>
                <a:ea typeface="Open Sans SemiBold" pitchFamily="2" charset="0"/>
                <a:cs typeface="Open Sans SemiBold" pitchFamily="2" charset="0"/>
              </a:rPr>
              <a:t>Pod</a:t>
            </a:r>
          </a:p>
          <a:p>
            <a:pPr>
              <a:lnSpc>
                <a:spcPct val="200000"/>
              </a:lnSpc>
              <a:buFont typeface="Arial" panose="020B0604020202020204" pitchFamily="34" charset="0"/>
              <a:buChar char="•"/>
            </a:pPr>
            <a:r>
              <a:rPr lang="en-US" noProof="1"/>
              <a:t>Unit-of-Work</a:t>
            </a:r>
          </a:p>
          <a:p>
            <a:pPr>
              <a:lnSpc>
                <a:spcPct val="200000"/>
              </a:lnSpc>
              <a:buFont typeface="Arial" panose="020B0604020202020204" pitchFamily="34" charset="0"/>
              <a:buChar char="•"/>
            </a:pPr>
            <a:r>
              <a:rPr lang="en-US" noProof="1"/>
              <a:t>Cheap to run, cheap to remove</a:t>
            </a:r>
          </a:p>
          <a:p>
            <a:pPr>
              <a:lnSpc>
                <a:spcPct val="200000"/>
              </a:lnSpc>
              <a:buFont typeface="Arial" panose="020B0604020202020204" pitchFamily="34" charset="0"/>
              <a:buChar char="•"/>
            </a:pPr>
            <a:r>
              <a:rPr lang="en-US" noProof="1"/>
              <a:t>Unique and unpredictable IP per Pod</a:t>
            </a:r>
          </a:p>
          <a:p>
            <a:pPr>
              <a:lnSpc>
                <a:spcPct val="200000"/>
              </a:lnSpc>
              <a:buFont typeface="Arial" panose="020B0604020202020204" pitchFamily="34" charset="0"/>
              <a:buChar char="•"/>
            </a:pPr>
            <a:r>
              <a:rPr lang="en-US" noProof="1"/>
              <a:t>Volatile Component</a:t>
            </a:r>
          </a:p>
        </p:txBody>
      </p:sp>
      <p:sp>
        <p:nvSpPr>
          <p:cNvPr id="5" name="Textplatzhalter 4">
            <a:extLst>
              <a:ext uri="{FF2B5EF4-FFF2-40B4-BE49-F238E27FC236}">
                <a16:creationId xmlns:a16="http://schemas.microsoft.com/office/drawing/2014/main" id="{988D820E-5215-F442-B3E1-6995DE2533B5}"/>
              </a:ext>
            </a:extLst>
          </p:cNvPr>
          <p:cNvSpPr>
            <a:spLocks noGrp="1"/>
          </p:cNvSpPr>
          <p:nvPr>
            <p:ph type="body" idx="2"/>
          </p:nvPr>
        </p:nvSpPr>
        <p:spPr/>
        <p:txBody>
          <a:bodyPr>
            <a:normAutofit/>
          </a:bodyPr>
          <a:lstStyle/>
          <a:p>
            <a:pPr marL="139700" indent="0">
              <a:lnSpc>
                <a:spcPct val="200000"/>
              </a:lnSpc>
              <a:buNone/>
            </a:pPr>
            <a:r>
              <a:rPr lang="en-US" b="1" noProof="1">
                <a:latin typeface="Open Sans SemiBold" pitchFamily="2" charset="0"/>
                <a:ea typeface="Open Sans SemiBold" pitchFamily="2" charset="0"/>
                <a:cs typeface="Open Sans SemiBold" pitchFamily="2" charset="0"/>
              </a:rPr>
              <a:t>Service</a:t>
            </a:r>
          </a:p>
          <a:p>
            <a:pPr>
              <a:lnSpc>
                <a:spcPct val="200000"/>
              </a:lnSpc>
              <a:buFont typeface="Arial" panose="020B0604020202020204" pitchFamily="34" charset="0"/>
              <a:buChar char="•"/>
            </a:pPr>
            <a:r>
              <a:rPr lang="en-US" noProof="1"/>
              <a:t>Hides a Set of Pods</a:t>
            </a:r>
          </a:p>
          <a:p>
            <a:pPr>
              <a:lnSpc>
                <a:spcPct val="200000"/>
              </a:lnSpc>
              <a:buFont typeface="Arial" panose="020B0604020202020204" pitchFamily="34" charset="0"/>
              <a:buChar char="•"/>
            </a:pPr>
            <a:r>
              <a:rPr lang="en-US" noProof="1"/>
              <a:t>Managed by Kubernetes</a:t>
            </a:r>
          </a:p>
          <a:p>
            <a:pPr>
              <a:lnSpc>
                <a:spcPct val="200000"/>
              </a:lnSpc>
              <a:buFont typeface="Arial" panose="020B0604020202020204" pitchFamily="34" charset="0"/>
              <a:buChar char="•"/>
            </a:pPr>
            <a:r>
              <a:rPr lang="en-US" noProof="1"/>
              <a:t>Stable and predictable IP</a:t>
            </a:r>
          </a:p>
          <a:p>
            <a:pPr>
              <a:lnSpc>
                <a:spcPct val="200000"/>
              </a:lnSpc>
              <a:buFont typeface="Arial" panose="020B0604020202020204" pitchFamily="34" charset="0"/>
              <a:buChar char="•"/>
            </a:pPr>
            <a:r>
              <a:rPr lang="en-US" noProof="1"/>
              <a:t>Load-Balancer Functionality</a:t>
            </a:r>
          </a:p>
        </p:txBody>
      </p:sp>
    </p:spTree>
    <p:extLst>
      <p:ext uri="{BB962C8B-B14F-4D97-AF65-F5344CB8AC3E}">
        <p14:creationId xmlns:p14="http://schemas.microsoft.com/office/powerpoint/2010/main" val="189747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08B7F7-E286-64CE-2124-C9EB32624330}"/>
              </a:ext>
            </a:extLst>
          </p:cNvPr>
          <p:cNvSpPr>
            <a:spLocks noGrp="1"/>
          </p:cNvSpPr>
          <p:nvPr>
            <p:ph type="title"/>
          </p:nvPr>
        </p:nvSpPr>
        <p:spPr/>
        <p:txBody>
          <a:bodyPr/>
          <a:lstStyle/>
          <a:p>
            <a:r>
              <a:rPr lang="en-US" dirty="0"/>
              <a:t>Pods and Services</a:t>
            </a:r>
          </a:p>
        </p:txBody>
      </p:sp>
      <p:sp>
        <p:nvSpPr>
          <p:cNvPr id="6" name="Rechteck 3">
            <a:extLst>
              <a:ext uri="{FF2B5EF4-FFF2-40B4-BE49-F238E27FC236}">
                <a16:creationId xmlns:a16="http://schemas.microsoft.com/office/drawing/2014/main" id="{701AFBD1-E21B-F4A1-D80E-D7D3B982ABC4}"/>
              </a:ext>
            </a:extLst>
          </p:cNvPr>
          <p:cNvSpPr/>
          <p:nvPr/>
        </p:nvSpPr>
        <p:spPr>
          <a:xfrm>
            <a:off x="6064066" y="2119049"/>
            <a:ext cx="2376125" cy="1659636"/>
          </a:xfrm>
          <a:prstGeom prst="rect">
            <a:avLst/>
          </a:prstGeom>
          <a:solidFill>
            <a:srgbClr val="0080D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1">
              <a:latin typeface="Source Sans Pro" panose="020B0503030403020204" pitchFamily="34" charset="0"/>
              <a:ea typeface="Source Sans Pro" panose="020B0503030403020204" pitchFamily="34" charset="0"/>
            </a:endParaRPr>
          </a:p>
        </p:txBody>
      </p:sp>
      <p:sp>
        <p:nvSpPr>
          <p:cNvPr id="7" name="Rechteck 4">
            <a:extLst>
              <a:ext uri="{FF2B5EF4-FFF2-40B4-BE49-F238E27FC236}">
                <a16:creationId xmlns:a16="http://schemas.microsoft.com/office/drawing/2014/main" id="{3AF06ED7-8368-D9DD-7535-D661B0A4C8E0}"/>
              </a:ext>
            </a:extLst>
          </p:cNvPr>
          <p:cNvSpPr/>
          <p:nvPr/>
        </p:nvSpPr>
        <p:spPr>
          <a:xfrm>
            <a:off x="3643856" y="2520819"/>
            <a:ext cx="1944813" cy="723599"/>
          </a:xfrm>
          <a:prstGeom prst="rect">
            <a:avLst/>
          </a:prstGeom>
          <a:solidFill>
            <a:srgbClr val="6E9E3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Service</a:t>
            </a:r>
          </a:p>
          <a:p>
            <a:pPr algn="ctr"/>
            <a:r>
              <a:rPr lang="en-US" sz="1050" noProof="1">
                <a:latin typeface="Source Sans Pro" panose="020B0503030403020204" pitchFamily="34" charset="0"/>
                <a:ea typeface="Source Sans Pro" panose="020B0503030403020204" pitchFamily="34" charset="0"/>
              </a:rPr>
              <a:t>mode=prod</a:t>
            </a:r>
          </a:p>
        </p:txBody>
      </p:sp>
      <p:sp>
        <p:nvSpPr>
          <p:cNvPr id="8" name="Rechteck 5">
            <a:extLst>
              <a:ext uri="{FF2B5EF4-FFF2-40B4-BE49-F238E27FC236}">
                <a16:creationId xmlns:a16="http://schemas.microsoft.com/office/drawing/2014/main" id="{4EECB1B2-D595-8528-C1B1-74A97ED03EB6}"/>
              </a:ext>
            </a:extLst>
          </p:cNvPr>
          <p:cNvSpPr/>
          <p:nvPr/>
        </p:nvSpPr>
        <p:spPr>
          <a:xfrm>
            <a:off x="6260817" y="2241539"/>
            <a:ext cx="1816383" cy="334425"/>
          </a:xfrm>
          <a:prstGeom prst="rect">
            <a:avLst/>
          </a:prstGeom>
          <a:solidFill>
            <a:schemeClr val="tx2">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latin typeface="Source Sans Pro" panose="020B0503030403020204" pitchFamily="34" charset="0"/>
                <a:ea typeface="Source Sans Pro" panose="020B0503030403020204" pitchFamily="34" charset="0"/>
              </a:rPr>
              <a:t>mode=prod</a:t>
            </a:r>
            <a:endParaRPr lang="en-US" sz="2400" noProof="1">
              <a:latin typeface="Source Sans Pro" panose="020B0503030403020204" pitchFamily="34" charset="0"/>
              <a:ea typeface="Source Sans Pro" panose="020B0503030403020204" pitchFamily="34" charset="0"/>
            </a:endParaRPr>
          </a:p>
        </p:txBody>
      </p:sp>
      <p:sp>
        <p:nvSpPr>
          <p:cNvPr id="9" name="Rechteck 6">
            <a:extLst>
              <a:ext uri="{FF2B5EF4-FFF2-40B4-BE49-F238E27FC236}">
                <a16:creationId xmlns:a16="http://schemas.microsoft.com/office/drawing/2014/main" id="{510D6194-48AC-480B-20EA-7B92BBE1D692}"/>
              </a:ext>
            </a:extLst>
          </p:cNvPr>
          <p:cNvSpPr/>
          <p:nvPr/>
        </p:nvSpPr>
        <p:spPr>
          <a:xfrm>
            <a:off x="6627978" y="2704689"/>
            <a:ext cx="1676443" cy="334425"/>
          </a:xfrm>
          <a:prstGeom prst="rect">
            <a:avLst/>
          </a:prstGeom>
          <a:solidFill>
            <a:schemeClr val="tx2">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latin typeface="Source Sans Pro" panose="020B0503030403020204" pitchFamily="34" charset="0"/>
                <a:ea typeface="Source Sans Pro" panose="020B0503030403020204" pitchFamily="34" charset="0"/>
              </a:rPr>
              <a:t>mode=stage</a:t>
            </a:r>
          </a:p>
        </p:txBody>
      </p:sp>
      <p:sp>
        <p:nvSpPr>
          <p:cNvPr id="10" name="Rechteck 7">
            <a:extLst>
              <a:ext uri="{FF2B5EF4-FFF2-40B4-BE49-F238E27FC236}">
                <a16:creationId xmlns:a16="http://schemas.microsoft.com/office/drawing/2014/main" id="{15AEA532-523B-F6C7-BED1-2F03D57DE443}"/>
              </a:ext>
            </a:extLst>
          </p:cNvPr>
          <p:cNvSpPr/>
          <p:nvPr/>
        </p:nvSpPr>
        <p:spPr>
          <a:xfrm>
            <a:off x="6260817" y="3149100"/>
            <a:ext cx="1816383" cy="334425"/>
          </a:xfrm>
          <a:prstGeom prst="rect">
            <a:avLst/>
          </a:prstGeom>
          <a:solidFill>
            <a:schemeClr val="tx2">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latin typeface="Source Sans Pro" panose="020B0503030403020204" pitchFamily="34" charset="0"/>
                <a:ea typeface="Source Sans Pro" panose="020B0503030403020204" pitchFamily="34" charset="0"/>
              </a:rPr>
              <a:t>mode=prod</a:t>
            </a:r>
          </a:p>
        </p:txBody>
      </p:sp>
      <p:sp>
        <p:nvSpPr>
          <p:cNvPr id="11" name="Rechteck 8">
            <a:extLst>
              <a:ext uri="{FF2B5EF4-FFF2-40B4-BE49-F238E27FC236}">
                <a16:creationId xmlns:a16="http://schemas.microsoft.com/office/drawing/2014/main" id="{5B801848-F457-454C-9F0F-0CD4C06537DD}"/>
              </a:ext>
            </a:extLst>
          </p:cNvPr>
          <p:cNvSpPr/>
          <p:nvPr/>
        </p:nvSpPr>
        <p:spPr>
          <a:xfrm>
            <a:off x="703819" y="2119049"/>
            <a:ext cx="2376125" cy="1659636"/>
          </a:xfrm>
          <a:prstGeom prst="rect">
            <a:avLst/>
          </a:prstGeom>
          <a:solidFill>
            <a:srgbClr val="0080D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1">
              <a:latin typeface="Source Sans Pro" panose="020B0503030403020204" pitchFamily="34" charset="0"/>
              <a:ea typeface="Source Sans Pro" panose="020B0503030403020204" pitchFamily="34" charset="0"/>
            </a:endParaRPr>
          </a:p>
        </p:txBody>
      </p:sp>
      <p:sp>
        <p:nvSpPr>
          <p:cNvPr id="12" name="Rechteck 9">
            <a:extLst>
              <a:ext uri="{FF2B5EF4-FFF2-40B4-BE49-F238E27FC236}">
                <a16:creationId xmlns:a16="http://schemas.microsoft.com/office/drawing/2014/main" id="{4D09E142-8C38-4B13-64F6-0E39F178949B}"/>
              </a:ext>
            </a:extLst>
          </p:cNvPr>
          <p:cNvSpPr/>
          <p:nvPr/>
        </p:nvSpPr>
        <p:spPr>
          <a:xfrm>
            <a:off x="892629" y="2386834"/>
            <a:ext cx="1948898" cy="334425"/>
          </a:xfrm>
          <a:prstGeom prst="rect">
            <a:avLst/>
          </a:prstGeom>
          <a:solidFill>
            <a:schemeClr val="tx2">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latin typeface="Source Sans Pro" panose="020B0503030403020204" pitchFamily="34" charset="0"/>
                <a:ea typeface="Source Sans Pro" panose="020B0503030403020204" pitchFamily="34" charset="0"/>
              </a:rPr>
              <a:t>mode=prod</a:t>
            </a:r>
          </a:p>
        </p:txBody>
      </p:sp>
      <p:sp>
        <p:nvSpPr>
          <p:cNvPr id="13" name="Rechteck 10">
            <a:extLst>
              <a:ext uri="{FF2B5EF4-FFF2-40B4-BE49-F238E27FC236}">
                <a16:creationId xmlns:a16="http://schemas.microsoft.com/office/drawing/2014/main" id="{A10710F6-D3D8-7B7A-7367-19B9B2C47459}"/>
              </a:ext>
            </a:extLst>
          </p:cNvPr>
          <p:cNvSpPr/>
          <p:nvPr/>
        </p:nvSpPr>
        <p:spPr>
          <a:xfrm>
            <a:off x="892629" y="3058370"/>
            <a:ext cx="1948898" cy="334425"/>
          </a:xfrm>
          <a:prstGeom prst="rect">
            <a:avLst/>
          </a:prstGeom>
          <a:solidFill>
            <a:schemeClr val="tx2">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latin typeface="Source Sans Pro" panose="020B0503030403020204" pitchFamily="34" charset="0"/>
                <a:ea typeface="Source Sans Pro" panose="020B0503030403020204" pitchFamily="34" charset="0"/>
              </a:rPr>
              <a:t>mode=test</a:t>
            </a:r>
          </a:p>
        </p:txBody>
      </p:sp>
      <p:cxnSp>
        <p:nvCxnSpPr>
          <p:cNvPr id="14" name="Gerade Verbindung mit Pfeil 11">
            <a:extLst>
              <a:ext uri="{FF2B5EF4-FFF2-40B4-BE49-F238E27FC236}">
                <a16:creationId xmlns:a16="http://schemas.microsoft.com/office/drawing/2014/main" id="{77A432D3-DF03-A4C9-D908-35544EA3C202}"/>
              </a:ext>
            </a:extLst>
          </p:cNvPr>
          <p:cNvCxnSpPr>
            <a:stCxn id="7" idx="1"/>
            <a:endCxn id="12" idx="3"/>
          </p:cNvCxnSpPr>
          <p:nvPr/>
        </p:nvCxnSpPr>
        <p:spPr>
          <a:xfrm flipH="1" flipV="1">
            <a:off x="2841527" y="2554046"/>
            <a:ext cx="802330" cy="32857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3">
            <a:extLst>
              <a:ext uri="{FF2B5EF4-FFF2-40B4-BE49-F238E27FC236}">
                <a16:creationId xmlns:a16="http://schemas.microsoft.com/office/drawing/2014/main" id="{D7C31D78-FC10-BF70-7503-FDC6CEACE5EF}"/>
              </a:ext>
            </a:extLst>
          </p:cNvPr>
          <p:cNvCxnSpPr>
            <a:stCxn id="7" idx="3"/>
            <a:endCxn id="8" idx="1"/>
          </p:cNvCxnSpPr>
          <p:nvPr/>
        </p:nvCxnSpPr>
        <p:spPr>
          <a:xfrm flipV="1">
            <a:off x="5588670" y="2408752"/>
            <a:ext cx="672148" cy="4738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BFB7275B-8AB1-E616-2BED-5416B2402518}"/>
              </a:ext>
            </a:extLst>
          </p:cNvPr>
          <p:cNvCxnSpPr>
            <a:stCxn id="7" idx="3"/>
            <a:endCxn id="10" idx="1"/>
          </p:cNvCxnSpPr>
          <p:nvPr/>
        </p:nvCxnSpPr>
        <p:spPr>
          <a:xfrm>
            <a:off x="5588670" y="2882619"/>
            <a:ext cx="672148" cy="4336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3CDA840D-796A-C3B5-4E0C-487FBDCDF6BA}"/>
              </a:ext>
            </a:extLst>
          </p:cNvPr>
          <p:cNvSpPr txBox="1"/>
          <p:nvPr/>
        </p:nvSpPr>
        <p:spPr>
          <a:xfrm>
            <a:off x="748396" y="3476188"/>
            <a:ext cx="1032655" cy="253916"/>
          </a:xfrm>
          <a:prstGeom prst="rect">
            <a:avLst/>
          </a:prstGeom>
          <a:noFill/>
        </p:spPr>
        <p:txBody>
          <a:bodyPr wrap="none" rtlCol="0">
            <a:spAutoFit/>
          </a:bodyPr>
          <a:lstStyle/>
          <a:p>
            <a:r>
              <a:rPr lang="en-US" sz="1050" noProof="1">
                <a:solidFill>
                  <a:schemeClr val="bg1"/>
                </a:solidFill>
              </a:rPr>
              <a:t>Deployment A</a:t>
            </a:r>
          </a:p>
        </p:txBody>
      </p:sp>
      <p:sp>
        <p:nvSpPr>
          <p:cNvPr id="18" name="Textfeld 17">
            <a:extLst>
              <a:ext uri="{FF2B5EF4-FFF2-40B4-BE49-F238E27FC236}">
                <a16:creationId xmlns:a16="http://schemas.microsoft.com/office/drawing/2014/main" id="{E9CE3537-1989-08A2-2E68-F1C6F2633003}"/>
              </a:ext>
            </a:extLst>
          </p:cNvPr>
          <p:cNvSpPr txBox="1"/>
          <p:nvPr/>
        </p:nvSpPr>
        <p:spPr>
          <a:xfrm>
            <a:off x="7354021" y="3476188"/>
            <a:ext cx="1032655" cy="253916"/>
          </a:xfrm>
          <a:prstGeom prst="rect">
            <a:avLst/>
          </a:prstGeom>
          <a:noFill/>
        </p:spPr>
        <p:txBody>
          <a:bodyPr wrap="none" rtlCol="0">
            <a:spAutoFit/>
          </a:bodyPr>
          <a:lstStyle/>
          <a:p>
            <a:pPr algn="r"/>
            <a:r>
              <a:rPr lang="en-US" sz="1050" noProof="1">
                <a:solidFill>
                  <a:schemeClr val="bg1"/>
                </a:solidFill>
              </a:rPr>
              <a:t>Deployment B</a:t>
            </a:r>
          </a:p>
        </p:txBody>
      </p:sp>
      <p:sp>
        <p:nvSpPr>
          <p:cNvPr id="19" name="Pfeil nach unten 23">
            <a:extLst>
              <a:ext uri="{FF2B5EF4-FFF2-40B4-BE49-F238E27FC236}">
                <a16:creationId xmlns:a16="http://schemas.microsoft.com/office/drawing/2014/main" id="{9238C6B7-93DA-2B7E-5185-38D8E03C253C}"/>
              </a:ext>
            </a:extLst>
          </p:cNvPr>
          <p:cNvSpPr/>
          <p:nvPr/>
        </p:nvSpPr>
        <p:spPr>
          <a:xfrm>
            <a:off x="4299862" y="1338797"/>
            <a:ext cx="544286" cy="1048037"/>
          </a:xfrm>
          <a:prstGeom prst="downArrow">
            <a:avLst/>
          </a:prstGeom>
          <a:solidFill>
            <a:srgbClr val="D7D7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Tree>
    <p:extLst>
      <p:ext uri="{BB962C8B-B14F-4D97-AF65-F5344CB8AC3E}">
        <p14:creationId xmlns:p14="http://schemas.microsoft.com/office/powerpoint/2010/main" val="267531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mph" presetSubtype="2" fill="hold" nodeType="withEffect">
                                  <p:stCondLst>
                                    <p:cond delay="0"/>
                                  </p:stCondLst>
                                  <p:childTnLst>
                                    <p:animClr clrSpc="rgb" dir="cw">
                                      <p:cBhvr>
                                        <p:cTn id="30" dur="2000" fill="hold"/>
                                        <p:tgtEl>
                                          <p:spTgt spid="12"/>
                                        </p:tgtEl>
                                        <p:attrNameLst>
                                          <p:attrName>fillcolor</p:attrName>
                                        </p:attrNameLst>
                                      </p:cBhvr>
                                      <p:to>
                                        <a:srgbClr val="70AD47"/>
                                      </p:to>
                                    </p:animClr>
                                    <p:set>
                                      <p:cBhvr>
                                        <p:cTn id="31" dur="2000" fill="hold"/>
                                        <p:tgtEl>
                                          <p:spTgt spid="12"/>
                                        </p:tgtEl>
                                        <p:attrNameLst>
                                          <p:attrName>fill.type</p:attrName>
                                        </p:attrNameLst>
                                      </p:cBhvr>
                                      <p:to>
                                        <p:strVal val="solid"/>
                                      </p:to>
                                    </p:set>
                                    <p:set>
                                      <p:cBhvr>
                                        <p:cTn id="32" dur="2000" fill="hold"/>
                                        <p:tgtEl>
                                          <p:spTgt spid="12"/>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8"/>
                                        </p:tgtEl>
                                        <p:attrNameLst>
                                          <p:attrName>fillcolor</p:attrName>
                                        </p:attrNameLst>
                                      </p:cBhvr>
                                      <p:to>
                                        <a:srgbClr val="70AD47"/>
                                      </p:to>
                                    </p:animClr>
                                    <p:set>
                                      <p:cBhvr>
                                        <p:cTn id="35" dur="2000" fill="hold"/>
                                        <p:tgtEl>
                                          <p:spTgt spid="8"/>
                                        </p:tgtEl>
                                        <p:attrNameLst>
                                          <p:attrName>fill.type</p:attrName>
                                        </p:attrNameLst>
                                      </p:cBhvr>
                                      <p:to>
                                        <p:strVal val="solid"/>
                                      </p:to>
                                    </p:set>
                                    <p:set>
                                      <p:cBhvr>
                                        <p:cTn id="36" dur="2000" fill="hold"/>
                                        <p:tgtEl>
                                          <p:spTgt spid="8"/>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10"/>
                                        </p:tgtEl>
                                        <p:attrNameLst>
                                          <p:attrName>fillcolor</p:attrName>
                                        </p:attrNameLst>
                                      </p:cBhvr>
                                      <p:to>
                                        <a:srgbClr val="70AD47"/>
                                      </p:to>
                                    </p:animClr>
                                    <p:set>
                                      <p:cBhvr>
                                        <p:cTn id="39" dur="2000" fill="hold"/>
                                        <p:tgtEl>
                                          <p:spTgt spid="10"/>
                                        </p:tgtEl>
                                        <p:attrNameLst>
                                          <p:attrName>fill.type</p:attrName>
                                        </p:attrNameLst>
                                      </p:cBhvr>
                                      <p:to>
                                        <p:strVal val="solid"/>
                                      </p:to>
                                    </p:set>
                                    <p:set>
                                      <p:cBhvr>
                                        <p:cTn id="40" dur="2000" fill="hold"/>
                                        <p:tgtEl>
                                          <p:spTgt spid="10"/>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7"/>
                                        </p:tgtEl>
                                        <p:attrNameLst>
                                          <p:attrName>fillcolor</p:attrName>
                                        </p:attrNameLst>
                                      </p:cBhvr>
                                      <p:to>
                                        <a:schemeClr val="accent2"/>
                                      </p:to>
                                    </p:animClr>
                                    <p:set>
                                      <p:cBhvr>
                                        <p:cTn id="49" dur="2000" fill="hold"/>
                                        <p:tgtEl>
                                          <p:spTgt spid="7"/>
                                        </p:tgtEl>
                                        <p:attrNameLst>
                                          <p:attrName>fill.type</p:attrName>
                                        </p:attrNameLst>
                                      </p:cBhvr>
                                      <p:to>
                                        <p:strVal val="solid"/>
                                      </p:to>
                                    </p:set>
                                    <p:set>
                                      <p:cBhvr>
                                        <p:cTn id="50" dur="2000" fill="hold"/>
                                        <p:tgtEl>
                                          <p:spTgt spid="7"/>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2000" fill="hold"/>
                                        <p:tgtEl>
                                          <p:spTgt spid="12"/>
                                        </p:tgtEl>
                                        <p:attrNameLst>
                                          <p:attrName>fillcolor</p:attrName>
                                        </p:attrNameLst>
                                      </p:cBhvr>
                                      <p:to>
                                        <a:schemeClr val="accent2"/>
                                      </p:to>
                                    </p:animClr>
                                    <p:set>
                                      <p:cBhvr>
                                        <p:cTn id="53" dur="2000" fill="hold"/>
                                        <p:tgtEl>
                                          <p:spTgt spid="12"/>
                                        </p:tgtEl>
                                        <p:attrNameLst>
                                          <p:attrName>fill.type</p:attrName>
                                        </p:attrNameLst>
                                      </p:cBhvr>
                                      <p:to>
                                        <p:strVal val="solid"/>
                                      </p:to>
                                    </p:set>
                                    <p:set>
                                      <p:cBhvr>
                                        <p:cTn id="54" dur="20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7683600" cy="6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Trebuchet MS"/>
              <a:buNone/>
            </a:pPr>
            <a:r>
              <a:rPr lang="en-US" sz="2800" u="none" strike="noStrike" cap="none" noProof="1">
                <a:solidFill>
                  <a:schemeClr val="dk1"/>
                </a:solidFill>
                <a:sym typeface="Trebuchet MS"/>
              </a:rPr>
              <a:t>XaaS</a:t>
            </a:r>
            <a:endParaRPr lang="en-US" noProof="1"/>
          </a:p>
        </p:txBody>
      </p:sp>
      <p:sp>
        <p:nvSpPr>
          <p:cNvPr id="126" name="Google Shape;126;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5000"/>
              </a:lnSpc>
              <a:spcBef>
                <a:spcPts val="0"/>
              </a:spcBef>
              <a:spcAft>
                <a:spcPts val="0"/>
              </a:spcAft>
              <a:buClr>
                <a:schemeClr val="dk2"/>
              </a:buClr>
              <a:buSzPts val="1800"/>
              <a:buFont typeface="Trebuchet MS"/>
              <a:buNone/>
            </a:pPr>
            <a:endParaRPr lang="en-US" sz="1800" u="none" strike="noStrike" cap="none" noProof="1">
              <a:solidFill>
                <a:schemeClr val="dk2"/>
              </a:solidFill>
              <a:sym typeface="Trebuchet MS"/>
            </a:endParaRPr>
          </a:p>
        </p:txBody>
      </p:sp>
      <p:cxnSp>
        <p:nvCxnSpPr>
          <p:cNvPr id="127" name="Google Shape;127;p22"/>
          <p:cNvCxnSpPr/>
          <p:nvPr/>
        </p:nvCxnSpPr>
        <p:spPr>
          <a:xfrm>
            <a:off x="1294763" y="3533353"/>
            <a:ext cx="3600398" cy="0"/>
          </a:xfrm>
          <a:prstGeom prst="straightConnector1">
            <a:avLst/>
          </a:prstGeom>
          <a:noFill/>
          <a:ln w="9525" cap="flat" cmpd="sng">
            <a:solidFill>
              <a:schemeClr val="lt1"/>
            </a:solidFill>
            <a:prstDash val="solid"/>
            <a:round/>
            <a:headEnd type="none" w="sm" len="sm"/>
            <a:tailEnd type="none" w="sm" len="sm"/>
          </a:ln>
        </p:spPr>
      </p:cxnSp>
      <p:grpSp>
        <p:nvGrpSpPr>
          <p:cNvPr id="128" name="Google Shape;128;p22"/>
          <p:cNvGrpSpPr/>
          <p:nvPr/>
        </p:nvGrpSpPr>
        <p:grpSpPr>
          <a:xfrm>
            <a:off x="1881510" y="719971"/>
            <a:ext cx="6040475" cy="4278889"/>
            <a:chOff x="2219838" y="1734955"/>
            <a:chExt cx="6040475" cy="4278889"/>
          </a:xfrm>
        </p:grpSpPr>
        <p:grpSp>
          <p:nvGrpSpPr>
            <p:cNvPr id="129" name="Google Shape;129;p22"/>
            <p:cNvGrpSpPr/>
            <p:nvPr/>
          </p:nvGrpSpPr>
          <p:grpSpPr>
            <a:xfrm>
              <a:off x="2219838" y="1734955"/>
              <a:ext cx="6040475" cy="4278889"/>
              <a:chOff x="872945" y="1690641"/>
              <a:chExt cx="6153770" cy="4282699"/>
            </a:xfrm>
          </p:grpSpPr>
          <p:grpSp>
            <p:nvGrpSpPr>
              <p:cNvPr id="130" name="Google Shape;130;p22"/>
              <p:cNvGrpSpPr/>
              <p:nvPr/>
            </p:nvGrpSpPr>
            <p:grpSpPr>
              <a:xfrm>
                <a:off x="5616116" y="5085184"/>
                <a:ext cx="1410599" cy="888156"/>
                <a:chOff x="3752532" y="4152340"/>
                <a:chExt cx="1397924" cy="880174"/>
              </a:xfrm>
            </p:grpSpPr>
            <p:grpSp>
              <p:nvGrpSpPr>
                <p:cNvPr id="131" name="Google Shape;131;p22"/>
                <p:cNvGrpSpPr/>
                <p:nvPr/>
              </p:nvGrpSpPr>
              <p:grpSpPr>
                <a:xfrm>
                  <a:off x="3752532" y="4152340"/>
                  <a:ext cx="1397924" cy="880174"/>
                  <a:chOff x="1785064" y="2330826"/>
                  <a:chExt cx="1944216" cy="1224136"/>
                </a:xfrm>
              </p:grpSpPr>
              <p:sp>
                <p:nvSpPr>
                  <p:cNvPr id="132" name="Google Shape;132;p22"/>
                  <p:cNvSpPr/>
                  <p:nvPr/>
                </p:nvSpPr>
                <p:spPr>
                  <a:xfrm>
                    <a:off x="1785064" y="2906890"/>
                    <a:ext cx="1944216" cy="648072"/>
                  </a:xfrm>
                  <a:prstGeom prst="roundRect">
                    <a:avLst>
                      <a:gd name="adj" fmla="val 50000"/>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sp>
                <p:nvSpPr>
                  <p:cNvPr id="133" name="Google Shape;133;p22"/>
                  <p:cNvSpPr/>
                  <p:nvPr/>
                </p:nvSpPr>
                <p:spPr>
                  <a:xfrm>
                    <a:off x="2058468" y="2600804"/>
                    <a:ext cx="684076" cy="648072"/>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sp>
                <p:nvSpPr>
                  <p:cNvPr id="134" name="Google Shape;134;p22"/>
                  <p:cNvSpPr/>
                  <p:nvPr/>
                </p:nvSpPr>
                <p:spPr>
                  <a:xfrm>
                    <a:off x="2505144" y="2330826"/>
                    <a:ext cx="926844" cy="1017782"/>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grpSp>
            <p:sp>
              <p:nvSpPr>
                <p:cNvPr id="135" name="Google Shape;135;p22"/>
                <p:cNvSpPr/>
                <p:nvPr/>
              </p:nvSpPr>
              <p:spPr>
                <a:xfrm>
                  <a:off x="4687113" y="4885083"/>
                  <a:ext cx="98051" cy="98051"/>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grpSp>
          <p:grpSp>
            <p:nvGrpSpPr>
              <p:cNvPr id="136" name="Google Shape;136;p22"/>
              <p:cNvGrpSpPr/>
              <p:nvPr/>
            </p:nvGrpSpPr>
            <p:grpSpPr>
              <a:xfrm>
                <a:off x="4002431" y="5042087"/>
                <a:ext cx="1410599" cy="888156"/>
                <a:chOff x="3752532" y="4152340"/>
                <a:chExt cx="1397924" cy="880174"/>
              </a:xfrm>
            </p:grpSpPr>
            <p:grpSp>
              <p:nvGrpSpPr>
                <p:cNvPr id="137" name="Google Shape;137;p22"/>
                <p:cNvGrpSpPr/>
                <p:nvPr/>
              </p:nvGrpSpPr>
              <p:grpSpPr>
                <a:xfrm>
                  <a:off x="3752532" y="4152340"/>
                  <a:ext cx="1397924" cy="880174"/>
                  <a:chOff x="1785064" y="2330826"/>
                  <a:chExt cx="1944216" cy="1224136"/>
                </a:xfrm>
              </p:grpSpPr>
              <p:sp>
                <p:nvSpPr>
                  <p:cNvPr id="138" name="Google Shape;138;p22"/>
                  <p:cNvSpPr/>
                  <p:nvPr/>
                </p:nvSpPr>
                <p:spPr>
                  <a:xfrm>
                    <a:off x="1785064" y="2906890"/>
                    <a:ext cx="1944216" cy="648072"/>
                  </a:xfrm>
                  <a:prstGeom prst="roundRect">
                    <a:avLst>
                      <a:gd name="adj" fmla="val 50000"/>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sp>
                <p:nvSpPr>
                  <p:cNvPr id="139" name="Google Shape;139;p22"/>
                  <p:cNvSpPr/>
                  <p:nvPr/>
                </p:nvSpPr>
                <p:spPr>
                  <a:xfrm>
                    <a:off x="2058468" y="2600804"/>
                    <a:ext cx="684076" cy="648072"/>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sp>
                <p:nvSpPr>
                  <p:cNvPr id="140" name="Google Shape;140;p22"/>
                  <p:cNvSpPr/>
                  <p:nvPr/>
                </p:nvSpPr>
                <p:spPr>
                  <a:xfrm>
                    <a:off x="2505144" y="2330826"/>
                    <a:ext cx="926844" cy="1017782"/>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grpSp>
            <p:sp>
              <p:nvSpPr>
                <p:cNvPr id="141" name="Google Shape;141;p22"/>
                <p:cNvSpPr/>
                <p:nvPr/>
              </p:nvSpPr>
              <p:spPr>
                <a:xfrm>
                  <a:off x="4687113" y="4885083"/>
                  <a:ext cx="98051" cy="98051"/>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grpSp>
          <p:grpSp>
            <p:nvGrpSpPr>
              <p:cNvPr id="142" name="Google Shape;142;p22"/>
              <p:cNvGrpSpPr/>
              <p:nvPr/>
            </p:nvGrpSpPr>
            <p:grpSpPr>
              <a:xfrm>
                <a:off x="2435944" y="5042087"/>
                <a:ext cx="1410599" cy="888156"/>
                <a:chOff x="3752532" y="4152340"/>
                <a:chExt cx="1397924" cy="880174"/>
              </a:xfrm>
            </p:grpSpPr>
            <p:grpSp>
              <p:nvGrpSpPr>
                <p:cNvPr id="143" name="Google Shape;143;p22"/>
                <p:cNvGrpSpPr/>
                <p:nvPr/>
              </p:nvGrpSpPr>
              <p:grpSpPr>
                <a:xfrm>
                  <a:off x="3752532" y="4152340"/>
                  <a:ext cx="1397924" cy="880174"/>
                  <a:chOff x="1785064" y="2330826"/>
                  <a:chExt cx="1944216" cy="1224136"/>
                </a:xfrm>
              </p:grpSpPr>
              <p:sp>
                <p:nvSpPr>
                  <p:cNvPr id="144" name="Google Shape;144;p22"/>
                  <p:cNvSpPr/>
                  <p:nvPr/>
                </p:nvSpPr>
                <p:spPr>
                  <a:xfrm>
                    <a:off x="1785064" y="2906890"/>
                    <a:ext cx="1944216" cy="648072"/>
                  </a:xfrm>
                  <a:prstGeom prst="roundRect">
                    <a:avLst>
                      <a:gd name="adj" fmla="val 50000"/>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sp>
                <p:nvSpPr>
                  <p:cNvPr id="145" name="Google Shape;145;p22"/>
                  <p:cNvSpPr/>
                  <p:nvPr/>
                </p:nvSpPr>
                <p:spPr>
                  <a:xfrm>
                    <a:off x="2058468" y="2600804"/>
                    <a:ext cx="684076" cy="648072"/>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sp>
                <p:nvSpPr>
                  <p:cNvPr id="146" name="Google Shape;146;p22"/>
                  <p:cNvSpPr/>
                  <p:nvPr/>
                </p:nvSpPr>
                <p:spPr>
                  <a:xfrm>
                    <a:off x="2505144" y="2330826"/>
                    <a:ext cx="926844" cy="1017782"/>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grpSp>
            <p:sp>
              <p:nvSpPr>
                <p:cNvPr id="147" name="Google Shape;147;p22"/>
                <p:cNvSpPr/>
                <p:nvPr/>
              </p:nvSpPr>
              <p:spPr>
                <a:xfrm>
                  <a:off x="4687113" y="4885083"/>
                  <a:ext cx="98051" cy="98051"/>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grpSp>
          <p:grpSp>
            <p:nvGrpSpPr>
              <p:cNvPr id="148" name="Google Shape;148;p22"/>
              <p:cNvGrpSpPr/>
              <p:nvPr/>
            </p:nvGrpSpPr>
            <p:grpSpPr>
              <a:xfrm>
                <a:off x="872945" y="5032873"/>
                <a:ext cx="1410599" cy="877035"/>
                <a:chOff x="3752532" y="4152340"/>
                <a:chExt cx="1397924" cy="869153"/>
              </a:xfrm>
            </p:grpSpPr>
            <p:grpSp>
              <p:nvGrpSpPr>
                <p:cNvPr id="149" name="Google Shape;149;p22"/>
                <p:cNvGrpSpPr/>
                <p:nvPr/>
              </p:nvGrpSpPr>
              <p:grpSpPr>
                <a:xfrm>
                  <a:off x="3752532" y="4152340"/>
                  <a:ext cx="1397924" cy="869153"/>
                  <a:chOff x="1785064" y="2330826"/>
                  <a:chExt cx="1944216" cy="1208808"/>
                </a:xfrm>
              </p:grpSpPr>
              <p:sp>
                <p:nvSpPr>
                  <p:cNvPr id="150" name="Google Shape;150;p22"/>
                  <p:cNvSpPr/>
                  <p:nvPr/>
                </p:nvSpPr>
                <p:spPr>
                  <a:xfrm>
                    <a:off x="1785064" y="2891562"/>
                    <a:ext cx="1944216" cy="648072"/>
                  </a:xfrm>
                  <a:prstGeom prst="roundRect">
                    <a:avLst>
                      <a:gd name="adj" fmla="val 50000"/>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200" u="none" strike="noStrike" cap="none" noProof="1">
                      <a:solidFill>
                        <a:schemeClr val="dk1"/>
                      </a:solidFill>
                      <a:latin typeface="Open Sans" pitchFamily="2" charset="0"/>
                      <a:ea typeface="Open Sans" pitchFamily="2" charset="0"/>
                      <a:cs typeface="Open Sans" pitchFamily="2" charset="0"/>
                      <a:sym typeface="Arial"/>
                    </a:endParaRPr>
                  </a:p>
                </p:txBody>
              </p:sp>
              <p:sp>
                <p:nvSpPr>
                  <p:cNvPr id="151" name="Google Shape;151;p22"/>
                  <p:cNvSpPr/>
                  <p:nvPr/>
                </p:nvSpPr>
                <p:spPr>
                  <a:xfrm>
                    <a:off x="2058468" y="2600804"/>
                    <a:ext cx="684076" cy="648072"/>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sp>
                <p:nvSpPr>
                  <p:cNvPr id="152" name="Google Shape;152;p22"/>
                  <p:cNvSpPr/>
                  <p:nvPr/>
                </p:nvSpPr>
                <p:spPr>
                  <a:xfrm>
                    <a:off x="2505144" y="2330826"/>
                    <a:ext cx="926844" cy="1017782"/>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grpSp>
            <p:sp>
              <p:nvSpPr>
                <p:cNvPr id="153" name="Google Shape;153;p22"/>
                <p:cNvSpPr/>
                <p:nvPr/>
              </p:nvSpPr>
              <p:spPr>
                <a:xfrm>
                  <a:off x="4687113" y="4885083"/>
                  <a:ext cx="98051" cy="98051"/>
                </a:xfrm>
                <a:prstGeom prst="ellipse">
                  <a:avLst/>
                </a:prstGeom>
                <a:solidFill>
                  <a:srgbClr val="D2D2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grpSp>
          <p:sp>
            <p:nvSpPr>
              <p:cNvPr id="154" name="Google Shape;154;p22"/>
              <p:cNvSpPr txBox="1"/>
              <p:nvPr/>
            </p:nvSpPr>
            <p:spPr>
              <a:xfrm>
                <a:off x="1078915" y="5401838"/>
                <a:ext cx="938247" cy="43127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400" u="none" strike="noStrike" cap="none" noProof="1">
                    <a:solidFill>
                      <a:srgbClr val="000000"/>
                    </a:solidFill>
                    <a:latin typeface="Open Sans" pitchFamily="2" charset="0"/>
                    <a:ea typeface="Open Sans" pitchFamily="2" charset="0"/>
                    <a:cs typeface="Open Sans" pitchFamily="2" charset="0"/>
                    <a:sym typeface="Arial"/>
                  </a:rPr>
                  <a:t>Private Clouds</a:t>
                </a:r>
              </a:p>
            </p:txBody>
          </p:sp>
          <p:sp>
            <p:nvSpPr>
              <p:cNvPr id="155" name="Google Shape;155;p22"/>
              <p:cNvSpPr txBox="1"/>
              <p:nvPr/>
            </p:nvSpPr>
            <p:spPr>
              <a:xfrm>
                <a:off x="2656027" y="5439708"/>
                <a:ext cx="938247" cy="21563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400" u="none" strike="noStrike" cap="none" noProof="1">
                    <a:solidFill>
                      <a:srgbClr val="000000"/>
                    </a:solidFill>
                    <a:latin typeface="Open Sans" pitchFamily="2" charset="0"/>
                    <a:ea typeface="Open Sans" pitchFamily="2" charset="0"/>
                    <a:cs typeface="Open Sans" pitchFamily="2" charset="0"/>
                    <a:sym typeface="Arial"/>
                  </a:rPr>
                  <a:t>Google</a:t>
                </a:r>
              </a:p>
            </p:txBody>
          </p:sp>
          <p:sp>
            <p:nvSpPr>
              <p:cNvPr id="156" name="Google Shape;156;p22"/>
              <p:cNvSpPr txBox="1"/>
              <p:nvPr/>
            </p:nvSpPr>
            <p:spPr>
              <a:xfrm>
                <a:off x="4238608" y="5439708"/>
                <a:ext cx="938247" cy="21563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400" u="none" strike="noStrike" cap="none" noProof="1">
                    <a:solidFill>
                      <a:srgbClr val="000000"/>
                    </a:solidFill>
                    <a:latin typeface="Open Sans" pitchFamily="2" charset="0"/>
                    <a:ea typeface="Open Sans" pitchFamily="2" charset="0"/>
                    <a:cs typeface="Open Sans" pitchFamily="2" charset="0"/>
                    <a:sym typeface="Arial"/>
                  </a:rPr>
                  <a:t>AWS</a:t>
                </a:r>
              </a:p>
            </p:txBody>
          </p:sp>
          <p:sp>
            <p:nvSpPr>
              <p:cNvPr id="157" name="Google Shape;157;p22"/>
              <p:cNvSpPr txBox="1"/>
              <p:nvPr/>
            </p:nvSpPr>
            <p:spPr>
              <a:xfrm>
                <a:off x="5858787" y="5439708"/>
                <a:ext cx="938247" cy="21563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400" u="none" strike="noStrike" cap="none" noProof="1">
                    <a:solidFill>
                      <a:srgbClr val="000000"/>
                    </a:solidFill>
                    <a:latin typeface="Open Sans" pitchFamily="2" charset="0"/>
                    <a:ea typeface="Open Sans" pitchFamily="2" charset="0"/>
                    <a:cs typeface="Open Sans" pitchFamily="2" charset="0"/>
                    <a:sym typeface="Arial"/>
                  </a:rPr>
                  <a:t>Azure</a:t>
                </a:r>
              </a:p>
            </p:txBody>
          </p:sp>
          <p:sp>
            <p:nvSpPr>
              <p:cNvPr id="158" name="Google Shape;158;p22"/>
              <p:cNvSpPr/>
              <p:nvPr/>
            </p:nvSpPr>
            <p:spPr>
              <a:xfrm>
                <a:off x="1815999" y="1690641"/>
                <a:ext cx="4322560" cy="3281140"/>
              </a:xfrm>
              <a:prstGeom prst="triangle">
                <a:avLst>
                  <a:gd name="adj" fmla="val 50000"/>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sz="1050" u="none" strike="noStrike" cap="none" noProof="1">
                  <a:solidFill>
                    <a:schemeClr val="dk1"/>
                  </a:solidFill>
                  <a:latin typeface="Open Sans" pitchFamily="2" charset="0"/>
                  <a:ea typeface="Open Sans" pitchFamily="2" charset="0"/>
                  <a:cs typeface="Open Sans" pitchFamily="2" charset="0"/>
                  <a:sym typeface="Arial"/>
                </a:endParaRPr>
              </a:p>
            </p:txBody>
          </p:sp>
          <p:sp>
            <p:nvSpPr>
              <p:cNvPr id="159" name="Google Shape;159;p22"/>
              <p:cNvSpPr txBox="1"/>
              <p:nvPr/>
            </p:nvSpPr>
            <p:spPr>
              <a:xfrm>
                <a:off x="3510708" y="2195571"/>
                <a:ext cx="938247" cy="24644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600" u="none" strike="noStrike" cap="none" noProof="1">
                    <a:solidFill>
                      <a:schemeClr val="lt1"/>
                    </a:solidFill>
                    <a:latin typeface="Open Sans" pitchFamily="2" charset="0"/>
                    <a:ea typeface="Open Sans" pitchFamily="2" charset="0"/>
                    <a:cs typeface="Open Sans" pitchFamily="2" charset="0"/>
                    <a:sym typeface="Arial"/>
                  </a:rPr>
                  <a:t>SaaS</a:t>
                </a:r>
              </a:p>
            </p:txBody>
          </p:sp>
          <p:sp>
            <p:nvSpPr>
              <p:cNvPr id="160" name="Google Shape;160;p22"/>
              <p:cNvSpPr txBox="1"/>
              <p:nvPr/>
            </p:nvSpPr>
            <p:spPr>
              <a:xfrm>
                <a:off x="3554213" y="2953762"/>
                <a:ext cx="938247" cy="24644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600" u="none" strike="noStrike" cap="none" noProof="1">
                    <a:solidFill>
                      <a:schemeClr val="lt1"/>
                    </a:solidFill>
                    <a:latin typeface="Open Sans" pitchFamily="2" charset="0"/>
                    <a:ea typeface="Open Sans" pitchFamily="2" charset="0"/>
                    <a:cs typeface="Open Sans" pitchFamily="2" charset="0"/>
                    <a:sym typeface="Arial"/>
                  </a:rPr>
                  <a:t>PaaS</a:t>
                </a:r>
              </a:p>
            </p:txBody>
          </p:sp>
          <p:sp>
            <p:nvSpPr>
              <p:cNvPr id="161" name="Google Shape;161;p22"/>
              <p:cNvSpPr txBox="1"/>
              <p:nvPr/>
            </p:nvSpPr>
            <p:spPr>
              <a:xfrm>
                <a:off x="2515505" y="3674483"/>
                <a:ext cx="2956593" cy="24644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600" u="none" strike="noStrike" cap="none" noProof="1">
                    <a:solidFill>
                      <a:schemeClr val="lt1"/>
                    </a:solidFill>
                    <a:latin typeface="Open Sans" pitchFamily="2" charset="0"/>
                    <a:ea typeface="Open Sans" pitchFamily="2" charset="0"/>
                    <a:cs typeface="Open Sans" pitchFamily="2" charset="0"/>
                    <a:sym typeface="Arial"/>
                  </a:rPr>
                  <a:t>IaaS </a:t>
                </a:r>
              </a:p>
            </p:txBody>
          </p:sp>
          <p:sp>
            <p:nvSpPr>
              <p:cNvPr id="162" name="Google Shape;162;p22"/>
              <p:cNvSpPr txBox="1"/>
              <p:nvPr/>
            </p:nvSpPr>
            <p:spPr>
              <a:xfrm>
                <a:off x="2498946" y="4437052"/>
                <a:ext cx="2956593" cy="24644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600" u="none" strike="noStrike" cap="none" noProof="1">
                    <a:solidFill>
                      <a:schemeClr val="lt1"/>
                    </a:solidFill>
                    <a:latin typeface="Open Sans" pitchFamily="2" charset="0"/>
                    <a:ea typeface="Open Sans" pitchFamily="2" charset="0"/>
                    <a:cs typeface="Open Sans" pitchFamily="2" charset="0"/>
                    <a:sym typeface="Arial"/>
                  </a:rPr>
                  <a:t>Hardware/VMs</a:t>
                </a:r>
              </a:p>
            </p:txBody>
          </p:sp>
        </p:grpSp>
        <p:cxnSp>
          <p:nvCxnSpPr>
            <p:cNvPr id="163" name="Google Shape;163;p22"/>
            <p:cNvCxnSpPr/>
            <p:nvPr/>
          </p:nvCxnSpPr>
          <p:spPr>
            <a:xfrm>
              <a:off x="4266887" y="2791150"/>
              <a:ext cx="2121218" cy="0"/>
            </a:xfrm>
            <a:prstGeom prst="straightConnector1">
              <a:avLst/>
            </a:prstGeom>
            <a:noFill/>
            <a:ln w="28575" cap="flat" cmpd="sng">
              <a:solidFill>
                <a:schemeClr val="lt1"/>
              </a:solidFill>
              <a:prstDash val="solid"/>
              <a:round/>
              <a:headEnd type="none" w="sm" len="sm"/>
              <a:tailEnd type="none" w="sm" len="sm"/>
            </a:ln>
          </p:spPr>
        </p:cxnSp>
        <p:cxnSp>
          <p:nvCxnSpPr>
            <p:cNvPr id="164" name="Google Shape;164;p22"/>
            <p:cNvCxnSpPr/>
            <p:nvPr/>
          </p:nvCxnSpPr>
          <p:spPr>
            <a:xfrm>
              <a:off x="4034119" y="3439222"/>
              <a:ext cx="2642218" cy="0"/>
            </a:xfrm>
            <a:prstGeom prst="straightConnector1">
              <a:avLst/>
            </a:prstGeom>
            <a:noFill/>
            <a:ln w="28575" cap="flat" cmpd="sng">
              <a:solidFill>
                <a:schemeClr val="lt1"/>
              </a:solidFill>
              <a:prstDash val="solid"/>
              <a:round/>
              <a:headEnd type="none" w="sm" len="sm"/>
              <a:tailEnd type="none" w="sm" len="sm"/>
            </a:ln>
          </p:spPr>
        </p:cxnSp>
        <p:cxnSp>
          <p:nvCxnSpPr>
            <p:cNvPr id="165" name="Google Shape;165;p22"/>
            <p:cNvCxnSpPr/>
            <p:nvPr/>
          </p:nvCxnSpPr>
          <p:spPr>
            <a:xfrm>
              <a:off x="3536317" y="4231310"/>
              <a:ext cx="3534079" cy="0"/>
            </a:xfrm>
            <a:prstGeom prst="straightConnector1">
              <a:avLst/>
            </a:prstGeom>
            <a:noFill/>
            <a:ln w="28575" cap="flat" cmpd="sng">
              <a:solidFill>
                <a:schemeClr val="lt1"/>
              </a:solidFill>
              <a:prstDash val="solid"/>
              <a:round/>
              <a:headEnd type="none" w="sm" len="sm"/>
              <a:tailEnd type="none" w="sm" len="sm"/>
            </a:ln>
          </p:spPr>
        </p:cxnSp>
      </p:grpSp>
    </p:spTree>
    <p:extLst>
      <p:ext uri="{BB962C8B-B14F-4D97-AF65-F5344CB8AC3E}">
        <p14:creationId xmlns:p14="http://schemas.microsoft.com/office/powerpoint/2010/main" val="29388734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a:t>Service-Definition</a:t>
            </a:r>
            <a:endParaRPr lang="en-US"/>
          </a:p>
        </p:txBody>
      </p:sp>
      <p:sp>
        <p:nvSpPr>
          <p:cNvPr id="6" name="Textplatzhalter 5"/>
          <p:cNvSpPr>
            <a:spLocks noGrp="1"/>
          </p:cNvSpPr>
          <p:nvPr>
            <p:ph type="body" idx="1"/>
          </p:nvPr>
        </p:nvSpPr>
        <p:spPr/>
        <p:txBody>
          <a:bodyPr>
            <a:normAutofit fontScale="92500" lnSpcReduction="10000"/>
          </a:bodyPr>
          <a:lstStyle/>
          <a:p>
            <a:pPr marL="114300" indent="0">
              <a:buNone/>
            </a:pPr>
            <a:r>
              <a:rPr lang="en-US" dirty="0">
                <a:latin typeface="Consolas" panose="020B0609020204030204" pitchFamily="49" charset="0"/>
                <a:cs typeface="Consolas" panose="020B0609020204030204" pitchFamily="49" charset="0"/>
              </a:rPr>
              <a:t>kind: Service</a:t>
            </a:r>
          </a:p>
          <a:p>
            <a:pPr marL="114300" indent="0">
              <a:buNone/>
            </a:pPr>
            <a:r>
              <a:rPr lang="en-US" dirty="0" err="1">
                <a:latin typeface="Consolas" panose="020B0609020204030204" pitchFamily="49" charset="0"/>
                <a:cs typeface="Consolas" panose="020B0609020204030204" pitchFamily="49" charset="0"/>
              </a:rPr>
              <a:t>apiVersion</a:t>
            </a:r>
            <a:r>
              <a:rPr lang="en-US" dirty="0">
                <a:latin typeface="Consolas" panose="020B0609020204030204" pitchFamily="49" charset="0"/>
                <a:cs typeface="Consolas" panose="020B0609020204030204" pitchFamily="49" charset="0"/>
              </a:rPr>
              <a:t>: v1</a:t>
            </a:r>
          </a:p>
          <a:p>
            <a:pPr marL="114300" indent="0">
              <a:buNone/>
            </a:pPr>
            <a:r>
              <a:rPr lang="en-US" dirty="0">
                <a:latin typeface="Consolas" panose="020B0609020204030204" pitchFamily="49" charset="0"/>
                <a:cs typeface="Consolas" panose="020B0609020204030204" pitchFamily="49" charset="0"/>
              </a:rPr>
              <a:t>metadata:</a:t>
            </a:r>
          </a:p>
          <a:p>
            <a:pPr marL="114300" indent="0">
              <a:buNone/>
            </a:pPr>
            <a:r>
              <a:rPr lang="en-US" dirty="0">
                <a:latin typeface="Consolas" panose="020B0609020204030204" pitchFamily="49" charset="0"/>
                <a:cs typeface="Consolas" panose="020B0609020204030204" pitchFamily="49" charset="0"/>
              </a:rPr>
              <a:t>  name: service-a</a:t>
            </a:r>
          </a:p>
          <a:p>
            <a:pPr marL="114300" indent="0">
              <a:buNone/>
            </a:pPr>
            <a:r>
              <a:rPr lang="en-US" dirty="0">
                <a:latin typeface="Consolas" panose="020B0609020204030204" pitchFamily="49" charset="0"/>
                <a:cs typeface="Consolas" panose="020B0609020204030204" pitchFamily="49" charset="0"/>
              </a:rPr>
              <a:t>spec:</a:t>
            </a:r>
          </a:p>
          <a:p>
            <a:pPr marL="114300" indent="0">
              <a:buNone/>
            </a:pPr>
            <a:r>
              <a:rPr lang="en-US" b="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selector:</a:t>
            </a:r>
          </a:p>
          <a:p>
            <a:pPr marL="114300" indent="0">
              <a:buNone/>
            </a:pPr>
            <a:r>
              <a:rPr lang="en-US" dirty="0">
                <a:latin typeface="Consolas" panose="020B0609020204030204" pitchFamily="49" charset="0"/>
                <a:cs typeface="Consolas" panose="020B0609020204030204" pitchFamily="49" charset="0"/>
              </a:rPr>
              <a:t>    tier: service-a</a:t>
            </a:r>
          </a:p>
          <a:p>
            <a:pPr marL="114300" indent="0">
              <a:buNone/>
            </a:pPr>
            <a:r>
              <a:rPr lang="en-US" dirty="0">
                <a:latin typeface="Consolas" panose="020B0609020204030204" pitchFamily="49" charset="0"/>
                <a:cs typeface="Consolas" panose="020B0609020204030204" pitchFamily="49" charset="0"/>
              </a:rPr>
              <a:t>  ports:</a:t>
            </a:r>
          </a:p>
          <a:p>
            <a:pPr marL="114300" indent="0">
              <a:buNone/>
            </a:pPr>
            <a:r>
              <a:rPr lang="en-US" dirty="0">
                <a:latin typeface="Consolas" panose="020B0609020204030204" pitchFamily="49" charset="0"/>
                <a:cs typeface="Consolas" panose="020B0609020204030204" pitchFamily="49" charset="0"/>
              </a:rPr>
              <a:t>  - protocol: TCP</a:t>
            </a:r>
          </a:p>
          <a:p>
            <a:pPr marL="114300" indent="0">
              <a:buNone/>
            </a:pPr>
            <a:r>
              <a:rPr lang="en-US" dirty="0">
                <a:latin typeface="Consolas" panose="020B0609020204030204" pitchFamily="49" charset="0"/>
                <a:cs typeface="Consolas" panose="020B0609020204030204" pitchFamily="49" charset="0"/>
              </a:rPr>
              <a:t>    port: 8000</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targetPort</a:t>
            </a:r>
            <a:r>
              <a:rPr lang="en-US" dirty="0">
                <a:latin typeface="Consolas" panose="020B0609020204030204" pitchFamily="49" charset="0"/>
                <a:cs typeface="Consolas" panose="020B0609020204030204" pitchFamily="49" charset="0"/>
              </a:rPr>
              <a:t>: 8000</a:t>
            </a:r>
          </a:p>
        </p:txBody>
      </p:sp>
    </p:spTree>
    <p:extLst>
      <p:ext uri="{BB962C8B-B14F-4D97-AF65-F5344CB8AC3E}">
        <p14:creationId xmlns:p14="http://schemas.microsoft.com/office/powerpoint/2010/main" val="138692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6">
                                            <p:txEl>
                                              <p:pRg st="5" end="5"/>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6">
                                            <p:txEl>
                                              <p:pRg st="6" end="6"/>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Service-</a:t>
            </a:r>
            <a:r>
              <a:rPr lang="de-DE" dirty="0" err="1"/>
              <a:t>Types</a:t>
            </a:r>
            <a:r>
              <a:rPr lang="de-DE" dirty="0"/>
              <a:t>: </a:t>
            </a:r>
            <a:r>
              <a:rPr lang="de-DE" dirty="0" err="1"/>
              <a:t>ClusterIP</a:t>
            </a:r>
            <a:endParaRPr lang="en-US" dirty="0"/>
          </a:p>
        </p:txBody>
      </p:sp>
      <p:sp>
        <p:nvSpPr>
          <p:cNvPr id="3" name="Textplatzhalter 2"/>
          <p:cNvSpPr>
            <a:spLocks noGrp="1"/>
          </p:cNvSpPr>
          <p:nvPr>
            <p:ph type="body" idx="1"/>
          </p:nvPr>
        </p:nvSpPr>
        <p:spPr/>
        <p:txBody>
          <a:bodyPr>
            <a:normAutofit/>
          </a:bodyPr>
          <a:lstStyle/>
          <a:p>
            <a:pPr marL="285750" indent="-285750">
              <a:lnSpc>
                <a:spcPct val="200000"/>
              </a:lnSpc>
              <a:buFont typeface="Arial" panose="020B0604020202020204" pitchFamily="34" charset="0"/>
              <a:buChar char="•"/>
            </a:pPr>
            <a:r>
              <a:rPr lang="en-US" dirty="0"/>
              <a:t>Most commonly used type</a:t>
            </a:r>
          </a:p>
          <a:p>
            <a:pPr marL="285750" indent="-285750">
              <a:lnSpc>
                <a:spcPct val="200000"/>
              </a:lnSpc>
              <a:buFont typeface="Arial" panose="020B0604020202020204" pitchFamily="34" charset="0"/>
              <a:buChar char="•"/>
            </a:pPr>
            <a:r>
              <a:rPr lang="en-US" dirty="0"/>
              <a:t>Internal IP address</a:t>
            </a:r>
          </a:p>
          <a:p>
            <a:pPr marL="285750" indent="-285750">
              <a:lnSpc>
                <a:spcPct val="200000"/>
              </a:lnSpc>
              <a:buFont typeface="Arial" panose="020B0604020202020204" pitchFamily="34" charset="0"/>
              <a:buChar char="•"/>
            </a:pPr>
            <a:r>
              <a:rPr lang="en-US" dirty="0"/>
              <a:t>Service is only reachable within the cluster</a:t>
            </a:r>
          </a:p>
          <a:p>
            <a:pPr marL="285750" indent="-285750">
              <a:lnSpc>
                <a:spcPct val="200000"/>
              </a:lnSpc>
              <a:buFont typeface="Arial" panose="020B0604020202020204" pitchFamily="34" charset="0"/>
              <a:buChar char="•"/>
            </a:pPr>
            <a:r>
              <a:rPr lang="en-US" dirty="0"/>
              <a:t>Use case: Communication within cluster</a:t>
            </a:r>
          </a:p>
        </p:txBody>
      </p:sp>
      <p:pic>
        <p:nvPicPr>
          <p:cNvPr id="4" name="Grafik 3">
            <a:extLst>
              <a:ext uri="{FF2B5EF4-FFF2-40B4-BE49-F238E27FC236}">
                <a16:creationId xmlns:a16="http://schemas.microsoft.com/office/drawing/2014/main" id="{A7B7AC50-972F-0D4A-A10B-8CD2E3B1C291}"/>
              </a:ext>
            </a:extLst>
          </p:cNvPr>
          <p:cNvPicPr>
            <a:picLocks noChangeAspect="1"/>
          </p:cNvPicPr>
          <p:nvPr/>
        </p:nvPicPr>
        <p:blipFill>
          <a:blip r:embed="rId3"/>
          <a:stretch>
            <a:fillRect/>
          </a:stretch>
        </p:blipFill>
        <p:spPr>
          <a:xfrm>
            <a:off x="5161052" y="1247686"/>
            <a:ext cx="3671248" cy="2998506"/>
          </a:xfrm>
          <a:prstGeom prst="rect">
            <a:avLst/>
          </a:prstGeom>
        </p:spPr>
      </p:pic>
    </p:spTree>
    <p:extLst>
      <p:ext uri="{BB962C8B-B14F-4D97-AF65-F5344CB8AC3E}">
        <p14:creationId xmlns:p14="http://schemas.microsoft.com/office/powerpoint/2010/main" val="1923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Service-</a:t>
            </a:r>
            <a:r>
              <a:rPr lang="de-DE" dirty="0" err="1"/>
              <a:t>Types</a:t>
            </a:r>
            <a:r>
              <a:rPr lang="de-DE" dirty="0"/>
              <a:t>: </a:t>
            </a:r>
            <a:r>
              <a:rPr lang="de-DE" dirty="0" err="1"/>
              <a:t>NodePort</a:t>
            </a:r>
            <a:endParaRPr lang="en-US" dirty="0"/>
          </a:p>
        </p:txBody>
      </p:sp>
      <p:sp>
        <p:nvSpPr>
          <p:cNvPr id="3" name="Textplatzhalter 2"/>
          <p:cNvSpPr>
            <a:spLocks noGrp="1"/>
          </p:cNvSpPr>
          <p:nvPr>
            <p:ph type="body" idx="1"/>
          </p:nvPr>
        </p:nvSpPr>
        <p:spPr/>
        <p:txBody>
          <a:bodyPr>
            <a:normAutofit lnSpcReduction="10000"/>
          </a:bodyPr>
          <a:lstStyle/>
          <a:p>
            <a:pPr marL="285750" indent="-285750">
              <a:lnSpc>
                <a:spcPct val="200000"/>
              </a:lnSpc>
              <a:buFont typeface="Arial" panose="020B0604020202020204" pitchFamily="34" charset="0"/>
              <a:buChar char="•"/>
            </a:pPr>
            <a:r>
              <a:rPr lang="en-US" dirty="0"/>
              <a:t>Extension of </a:t>
            </a:r>
            <a:r>
              <a:rPr lang="en-US" dirty="0" err="1"/>
              <a:t>ClusterIP</a:t>
            </a:r>
            <a:endParaRPr lang="en-US" dirty="0"/>
          </a:p>
          <a:p>
            <a:pPr marL="285750" indent="-285750">
              <a:lnSpc>
                <a:spcPct val="200000"/>
              </a:lnSpc>
              <a:buFont typeface="Arial" panose="020B0604020202020204" pitchFamily="34" charset="0"/>
              <a:buChar char="•"/>
            </a:pPr>
            <a:r>
              <a:rPr lang="en-US" dirty="0"/>
              <a:t>Cluster-wide IP is assigned</a:t>
            </a:r>
          </a:p>
          <a:p>
            <a:pPr marL="285750" indent="-285750">
              <a:lnSpc>
                <a:spcPct val="200000"/>
              </a:lnSpc>
              <a:buFont typeface="Arial" panose="020B0604020202020204" pitchFamily="34" charset="0"/>
              <a:buChar char="•"/>
            </a:pPr>
            <a:r>
              <a:rPr lang="en-US" dirty="0"/>
              <a:t>Service is externally accessible</a:t>
            </a:r>
          </a:p>
          <a:p>
            <a:pPr marL="285750" indent="-285750">
              <a:lnSpc>
                <a:spcPct val="200000"/>
              </a:lnSpc>
              <a:buFont typeface="Arial" panose="020B0604020202020204" pitchFamily="34" charset="0"/>
              <a:buChar char="•"/>
            </a:pPr>
            <a:r>
              <a:rPr lang="en-US" dirty="0"/>
              <a:t>Service is reachable via any node IP </a:t>
            </a:r>
          </a:p>
          <a:p>
            <a:pPr marL="285750" indent="-285750">
              <a:lnSpc>
                <a:spcPct val="200000"/>
              </a:lnSpc>
              <a:buFont typeface="Arial" panose="020B0604020202020204" pitchFamily="34" charset="0"/>
              <a:buChar char="•"/>
            </a:pPr>
            <a:r>
              <a:rPr lang="en-US" dirty="0"/>
              <a:t>Port: 30000-32767</a:t>
            </a:r>
          </a:p>
          <a:p>
            <a:pPr marL="285750" indent="-285750">
              <a:lnSpc>
                <a:spcPct val="200000"/>
              </a:lnSpc>
              <a:buFont typeface="Arial" panose="020B0604020202020204" pitchFamily="34" charset="0"/>
              <a:buChar char="•"/>
            </a:pPr>
            <a:r>
              <a:rPr lang="en-US" dirty="0"/>
              <a:t>Use case: External accessibility</a:t>
            </a:r>
          </a:p>
        </p:txBody>
      </p:sp>
      <p:pic>
        <p:nvPicPr>
          <p:cNvPr id="5" name="Grafik 4">
            <a:extLst>
              <a:ext uri="{FF2B5EF4-FFF2-40B4-BE49-F238E27FC236}">
                <a16:creationId xmlns:a16="http://schemas.microsoft.com/office/drawing/2014/main" id="{CB9C0E04-6070-2C48-84D2-B4D50638032A}"/>
              </a:ext>
            </a:extLst>
          </p:cNvPr>
          <p:cNvPicPr>
            <a:picLocks noChangeAspect="1"/>
          </p:cNvPicPr>
          <p:nvPr/>
        </p:nvPicPr>
        <p:blipFill>
          <a:blip r:embed="rId3"/>
          <a:stretch>
            <a:fillRect/>
          </a:stretch>
        </p:blipFill>
        <p:spPr>
          <a:xfrm>
            <a:off x="5606042" y="1308447"/>
            <a:ext cx="3142498" cy="3467584"/>
          </a:xfrm>
          <a:prstGeom prst="rect">
            <a:avLst/>
          </a:prstGeom>
        </p:spPr>
      </p:pic>
    </p:spTree>
    <p:extLst>
      <p:ext uri="{BB962C8B-B14F-4D97-AF65-F5344CB8AC3E}">
        <p14:creationId xmlns:p14="http://schemas.microsoft.com/office/powerpoint/2010/main" val="88520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Service-</a:t>
            </a:r>
            <a:r>
              <a:rPr lang="de-DE" dirty="0" err="1"/>
              <a:t>Types</a:t>
            </a:r>
            <a:r>
              <a:rPr lang="de-DE" dirty="0"/>
              <a:t>: </a:t>
            </a:r>
            <a:r>
              <a:rPr lang="de-DE" dirty="0" err="1"/>
              <a:t>LoadBalancer</a:t>
            </a:r>
            <a:endParaRPr lang="en-US" dirty="0"/>
          </a:p>
        </p:txBody>
      </p:sp>
      <p:sp>
        <p:nvSpPr>
          <p:cNvPr id="3" name="Textplatzhalter 2"/>
          <p:cNvSpPr>
            <a:spLocks noGrp="1"/>
          </p:cNvSpPr>
          <p:nvPr>
            <p:ph type="body" idx="1"/>
          </p:nvPr>
        </p:nvSpPr>
        <p:spPr/>
        <p:txBody>
          <a:bodyPr>
            <a:normAutofit/>
          </a:bodyPr>
          <a:lstStyle/>
          <a:p>
            <a:pPr marL="285750" indent="-285750">
              <a:lnSpc>
                <a:spcPct val="200000"/>
              </a:lnSpc>
              <a:buFont typeface="Arial" panose="020B0604020202020204" pitchFamily="34" charset="0"/>
              <a:buChar char="•"/>
            </a:pPr>
            <a:r>
              <a:rPr lang="en-US" dirty="0"/>
              <a:t>Extension of </a:t>
            </a:r>
            <a:r>
              <a:rPr lang="en-US" dirty="0" err="1"/>
              <a:t>NodePort</a:t>
            </a:r>
            <a:endParaRPr lang="en-US" dirty="0"/>
          </a:p>
          <a:p>
            <a:pPr marL="285750" indent="-285750">
              <a:lnSpc>
                <a:spcPct val="200000"/>
              </a:lnSpc>
              <a:buFont typeface="Arial" panose="020B0604020202020204" pitchFamily="34" charset="0"/>
              <a:buChar char="•"/>
            </a:pPr>
            <a:r>
              <a:rPr lang="en-US" dirty="0"/>
              <a:t>Uses external load balancer</a:t>
            </a:r>
          </a:p>
          <a:p>
            <a:pPr marL="285750" indent="-285750">
              <a:lnSpc>
                <a:spcPct val="200000"/>
              </a:lnSpc>
              <a:buFont typeface="Arial" panose="020B0604020202020204" pitchFamily="34" charset="0"/>
              <a:buChar char="•"/>
            </a:pPr>
            <a:r>
              <a:rPr lang="en-US" dirty="0"/>
              <a:t>Load balancing is done externally</a:t>
            </a:r>
          </a:p>
          <a:p>
            <a:pPr marL="285750" indent="-285750">
              <a:lnSpc>
                <a:spcPct val="200000"/>
              </a:lnSpc>
              <a:buFont typeface="Arial" panose="020B0604020202020204" pitchFamily="34" charset="0"/>
              <a:buChar char="•"/>
            </a:pPr>
            <a:r>
              <a:rPr lang="en-US" dirty="0"/>
              <a:t>Typically used with cloud providers</a:t>
            </a:r>
          </a:p>
          <a:p>
            <a:pPr marL="285750" indent="-285750">
              <a:lnSpc>
                <a:spcPct val="200000"/>
              </a:lnSpc>
              <a:buFont typeface="Arial" panose="020B0604020202020204" pitchFamily="34" charset="0"/>
              <a:buChar char="•"/>
            </a:pPr>
            <a:r>
              <a:rPr lang="en-US" dirty="0"/>
              <a:t>Use case: External accessibility</a:t>
            </a:r>
          </a:p>
        </p:txBody>
      </p:sp>
      <p:pic>
        <p:nvPicPr>
          <p:cNvPr id="4" name="Grafik 3">
            <a:extLst>
              <a:ext uri="{FF2B5EF4-FFF2-40B4-BE49-F238E27FC236}">
                <a16:creationId xmlns:a16="http://schemas.microsoft.com/office/drawing/2014/main" id="{269F90B6-316A-AB4D-9586-408E1AE9CB24}"/>
              </a:ext>
            </a:extLst>
          </p:cNvPr>
          <p:cNvPicPr>
            <a:picLocks noChangeAspect="1"/>
          </p:cNvPicPr>
          <p:nvPr/>
        </p:nvPicPr>
        <p:blipFill>
          <a:blip r:embed="rId3"/>
          <a:stretch>
            <a:fillRect/>
          </a:stretch>
        </p:blipFill>
        <p:spPr>
          <a:xfrm>
            <a:off x="5883822" y="1239140"/>
            <a:ext cx="2948478" cy="3075418"/>
          </a:xfrm>
          <a:prstGeom prst="rect">
            <a:avLst/>
          </a:prstGeom>
        </p:spPr>
      </p:pic>
    </p:spTree>
    <p:extLst>
      <p:ext uri="{BB962C8B-B14F-4D97-AF65-F5344CB8AC3E}">
        <p14:creationId xmlns:p14="http://schemas.microsoft.com/office/powerpoint/2010/main" val="360699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Service-</a:t>
            </a:r>
            <a:r>
              <a:rPr lang="de-DE" dirty="0" err="1"/>
              <a:t>Types</a:t>
            </a:r>
            <a:r>
              <a:rPr lang="de-DE" dirty="0"/>
              <a:t>: </a:t>
            </a:r>
            <a:r>
              <a:rPr lang="de-DE" dirty="0" err="1"/>
              <a:t>ExternalName</a:t>
            </a:r>
            <a:endParaRPr lang="en-US" dirty="0"/>
          </a:p>
        </p:txBody>
      </p:sp>
      <p:sp>
        <p:nvSpPr>
          <p:cNvPr id="3" name="Textplatzhalter 2"/>
          <p:cNvSpPr>
            <a:spLocks noGrp="1"/>
          </p:cNvSpPr>
          <p:nvPr>
            <p:ph type="body" idx="1"/>
          </p:nvPr>
        </p:nvSpPr>
        <p:spPr>
          <a:xfrm>
            <a:off x="311700" y="1152475"/>
            <a:ext cx="5260158" cy="3416400"/>
          </a:xfrm>
        </p:spPr>
        <p:txBody>
          <a:bodyPr>
            <a:normAutofit/>
          </a:bodyPr>
          <a:lstStyle/>
          <a:p>
            <a:pPr marL="285750" indent="-285750">
              <a:lnSpc>
                <a:spcPct val="200000"/>
              </a:lnSpc>
              <a:buFont typeface="Arial" panose="020B0604020202020204" pitchFamily="34" charset="0"/>
              <a:buChar char="•"/>
            </a:pPr>
            <a:r>
              <a:rPr lang="en-US" dirty="0"/>
              <a:t>Mapping to DNS name or external service</a:t>
            </a:r>
          </a:p>
          <a:p>
            <a:pPr marL="285750" indent="-285750">
              <a:lnSpc>
                <a:spcPct val="200000"/>
              </a:lnSpc>
              <a:buFont typeface="Arial" panose="020B0604020202020204" pitchFamily="34" charset="0"/>
              <a:buChar char="•"/>
            </a:pPr>
            <a:r>
              <a:rPr lang="en-US" dirty="0"/>
              <a:t>No proxy</a:t>
            </a:r>
          </a:p>
          <a:p>
            <a:pPr marL="285750" indent="-285750">
              <a:lnSpc>
                <a:spcPct val="200000"/>
              </a:lnSpc>
              <a:buFont typeface="Arial" panose="020B0604020202020204" pitchFamily="34" charset="0"/>
              <a:buChar char="•"/>
            </a:pPr>
            <a:r>
              <a:rPr lang="en-US" dirty="0"/>
              <a:t>Use case: Used for databases, for example, to achieve access from K8S cluster via fixed name</a:t>
            </a:r>
          </a:p>
        </p:txBody>
      </p:sp>
      <p:pic>
        <p:nvPicPr>
          <p:cNvPr id="5" name="Grafik 4">
            <a:extLst>
              <a:ext uri="{FF2B5EF4-FFF2-40B4-BE49-F238E27FC236}">
                <a16:creationId xmlns:a16="http://schemas.microsoft.com/office/drawing/2014/main" id="{35E3116B-EDA7-8743-BE71-89A5BE8A4921}"/>
              </a:ext>
            </a:extLst>
          </p:cNvPr>
          <p:cNvPicPr>
            <a:picLocks noChangeAspect="1"/>
          </p:cNvPicPr>
          <p:nvPr/>
        </p:nvPicPr>
        <p:blipFill>
          <a:blip r:embed="rId3"/>
          <a:stretch>
            <a:fillRect/>
          </a:stretch>
        </p:blipFill>
        <p:spPr>
          <a:xfrm>
            <a:off x="5614587" y="1523222"/>
            <a:ext cx="3350218" cy="3045653"/>
          </a:xfrm>
          <a:prstGeom prst="rect">
            <a:avLst/>
          </a:prstGeom>
        </p:spPr>
      </p:pic>
    </p:spTree>
    <p:extLst>
      <p:ext uri="{BB962C8B-B14F-4D97-AF65-F5344CB8AC3E}">
        <p14:creationId xmlns:p14="http://schemas.microsoft.com/office/powerpoint/2010/main" val="75389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E42CC-CCE4-721D-D9AC-F61F9F739713}"/>
              </a:ext>
            </a:extLst>
          </p:cNvPr>
          <p:cNvSpPr>
            <a:spLocks noGrp="1"/>
          </p:cNvSpPr>
          <p:nvPr>
            <p:ph type="title"/>
          </p:nvPr>
        </p:nvSpPr>
        <p:spPr/>
        <p:txBody>
          <a:bodyPr/>
          <a:lstStyle/>
          <a:p>
            <a:r>
              <a:rPr lang="en-US" dirty="0"/>
              <a:t>Ingress</a:t>
            </a:r>
          </a:p>
        </p:txBody>
      </p:sp>
    </p:spTree>
    <p:extLst>
      <p:ext uri="{BB962C8B-B14F-4D97-AF65-F5344CB8AC3E}">
        <p14:creationId xmlns:p14="http://schemas.microsoft.com/office/powerpoint/2010/main" val="35140201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noProof="1"/>
              <a:t>Ingress</a:t>
            </a:r>
          </a:p>
        </p:txBody>
      </p:sp>
      <p:sp>
        <p:nvSpPr>
          <p:cNvPr id="5" name="Textplatzhalter 4"/>
          <p:cNvSpPr>
            <a:spLocks noGrp="1"/>
          </p:cNvSpPr>
          <p:nvPr>
            <p:ph type="body" idx="1"/>
          </p:nvPr>
        </p:nvSpPr>
        <p:spPr/>
        <p:txBody>
          <a:bodyPr/>
          <a:lstStyle/>
          <a:p>
            <a:pPr>
              <a:buFont typeface="Arial" panose="020B0604020202020204" pitchFamily="34" charset="0"/>
              <a:buChar char="•"/>
            </a:pPr>
            <a:r>
              <a:rPr lang="en-US" noProof="1"/>
              <a:t>Special Kind of Service</a:t>
            </a:r>
          </a:p>
          <a:p>
            <a:pPr>
              <a:buFont typeface="Arial" panose="020B0604020202020204" pitchFamily="34" charset="0"/>
              <a:buChar char="•"/>
            </a:pPr>
            <a:endParaRPr lang="en-US" noProof="1"/>
          </a:p>
          <a:p>
            <a:pPr>
              <a:buFont typeface="Arial" panose="020B0604020202020204" pitchFamily="34" charset="0"/>
              <a:buChar char="•"/>
            </a:pPr>
            <a:r>
              <a:rPr lang="en-US" noProof="1"/>
              <a:t>Access via HTTP / HTTPS</a:t>
            </a:r>
          </a:p>
          <a:p>
            <a:pPr>
              <a:buFont typeface="Arial" panose="020B0604020202020204" pitchFamily="34" charset="0"/>
              <a:buChar char="•"/>
            </a:pPr>
            <a:endParaRPr lang="en-US" noProof="1"/>
          </a:p>
          <a:p>
            <a:pPr>
              <a:buFont typeface="Arial" panose="020B0604020202020204" pitchFamily="34" charset="0"/>
              <a:buChar char="•"/>
            </a:pPr>
            <a:r>
              <a:rPr lang="en-US" noProof="1"/>
              <a:t>Rule-Based</a:t>
            </a:r>
          </a:p>
          <a:p>
            <a:pPr>
              <a:buFont typeface="Arial" panose="020B0604020202020204" pitchFamily="34" charset="0"/>
              <a:buChar char="•"/>
            </a:pPr>
            <a:endParaRPr lang="en-US" noProof="1"/>
          </a:p>
          <a:p>
            <a:pPr>
              <a:buFont typeface="Arial" panose="020B0604020202020204" pitchFamily="34" charset="0"/>
              <a:buChar char="•"/>
            </a:pPr>
            <a:r>
              <a:rPr lang="en-US" noProof="1"/>
              <a:t>Load-Balancing</a:t>
            </a:r>
          </a:p>
          <a:p>
            <a:pPr>
              <a:buFont typeface="Arial" panose="020B0604020202020204" pitchFamily="34" charset="0"/>
              <a:buChar char="•"/>
            </a:pPr>
            <a:endParaRPr lang="en-US" noProof="1"/>
          </a:p>
          <a:p>
            <a:pPr>
              <a:buFont typeface="Arial" panose="020B0604020202020204" pitchFamily="34" charset="0"/>
              <a:buChar char="•"/>
            </a:pPr>
            <a:r>
              <a:rPr lang="en-US" noProof="1"/>
              <a:t>SSL-Termination</a:t>
            </a:r>
          </a:p>
        </p:txBody>
      </p:sp>
    </p:spTree>
    <p:extLst>
      <p:ext uri="{BB962C8B-B14F-4D97-AF65-F5344CB8AC3E}">
        <p14:creationId xmlns:p14="http://schemas.microsoft.com/office/powerpoint/2010/main" val="275880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50CD-24D7-B0C3-77E7-488320A97CE0}"/>
              </a:ext>
            </a:extLst>
          </p:cNvPr>
          <p:cNvSpPr>
            <a:spLocks noGrp="1"/>
          </p:cNvSpPr>
          <p:nvPr>
            <p:ph type="title"/>
          </p:nvPr>
        </p:nvSpPr>
        <p:spPr/>
        <p:txBody>
          <a:bodyPr/>
          <a:lstStyle/>
          <a:p>
            <a:r>
              <a:rPr lang="en-US" dirty="0"/>
              <a:t>Ingress</a:t>
            </a:r>
          </a:p>
        </p:txBody>
      </p:sp>
      <p:sp>
        <p:nvSpPr>
          <p:cNvPr id="3" name="Text Placeholder 2">
            <a:extLst>
              <a:ext uri="{FF2B5EF4-FFF2-40B4-BE49-F238E27FC236}">
                <a16:creationId xmlns:a16="http://schemas.microsoft.com/office/drawing/2014/main" id="{FE97EF97-342F-BABF-C4C1-06B9C22E8500}"/>
              </a:ext>
            </a:extLst>
          </p:cNvPr>
          <p:cNvSpPr>
            <a:spLocks noGrp="1"/>
          </p:cNvSpPr>
          <p:nvPr>
            <p:ph type="body" idx="1"/>
          </p:nvPr>
        </p:nvSpPr>
        <p:spPr/>
        <p:txBody>
          <a:bodyPr/>
          <a:lstStyle/>
          <a:p>
            <a:endParaRPr lang="en-US"/>
          </a:p>
        </p:txBody>
      </p:sp>
      <p:sp>
        <p:nvSpPr>
          <p:cNvPr id="4" name="Rechteck 4">
            <a:extLst>
              <a:ext uri="{FF2B5EF4-FFF2-40B4-BE49-F238E27FC236}">
                <a16:creationId xmlns:a16="http://schemas.microsoft.com/office/drawing/2014/main" id="{43983EDA-8CD7-101D-5A9F-42F40C3920C5}"/>
              </a:ext>
            </a:extLst>
          </p:cNvPr>
          <p:cNvSpPr/>
          <p:nvPr/>
        </p:nvSpPr>
        <p:spPr>
          <a:xfrm>
            <a:off x="1502230" y="2737757"/>
            <a:ext cx="2790495" cy="6694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t>Service</a:t>
            </a:r>
          </a:p>
        </p:txBody>
      </p:sp>
      <p:sp>
        <p:nvSpPr>
          <p:cNvPr id="5" name="Rechteck 5">
            <a:extLst>
              <a:ext uri="{FF2B5EF4-FFF2-40B4-BE49-F238E27FC236}">
                <a16:creationId xmlns:a16="http://schemas.microsoft.com/office/drawing/2014/main" id="{7A037C48-9F93-37A6-B1C7-215972C64784}"/>
              </a:ext>
            </a:extLst>
          </p:cNvPr>
          <p:cNvSpPr/>
          <p:nvPr/>
        </p:nvSpPr>
        <p:spPr>
          <a:xfrm>
            <a:off x="4816930" y="2737756"/>
            <a:ext cx="2790495" cy="6694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t>Service</a:t>
            </a:r>
          </a:p>
        </p:txBody>
      </p:sp>
      <p:sp>
        <p:nvSpPr>
          <p:cNvPr id="6" name="Rechteck 6">
            <a:extLst>
              <a:ext uri="{FF2B5EF4-FFF2-40B4-BE49-F238E27FC236}">
                <a16:creationId xmlns:a16="http://schemas.microsoft.com/office/drawing/2014/main" id="{8D950BAB-CCE8-43B7-369A-2947AF258A4A}"/>
              </a:ext>
            </a:extLst>
          </p:cNvPr>
          <p:cNvSpPr/>
          <p:nvPr/>
        </p:nvSpPr>
        <p:spPr>
          <a:xfrm>
            <a:off x="301049" y="3897087"/>
            <a:ext cx="1233838" cy="9579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t>Deployment</a:t>
            </a:r>
          </a:p>
        </p:txBody>
      </p:sp>
      <p:sp>
        <p:nvSpPr>
          <p:cNvPr id="7" name="Rechteck 7">
            <a:extLst>
              <a:ext uri="{FF2B5EF4-FFF2-40B4-BE49-F238E27FC236}">
                <a16:creationId xmlns:a16="http://schemas.microsoft.com/office/drawing/2014/main" id="{14975FA1-8000-A9EC-1C76-B463AF17C36C}"/>
              </a:ext>
            </a:extLst>
          </p:cNvPr>
          <p:cNvSpPr/>
          <p:nvPr/>
        </p:nvSpPr>
        <p:spPr>
          <a:xfrm>
            <a:off x="1765177" y="3897086"/>
            <a:ext cx="1233838" cy="9579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t>Deployment</a:t>
            </a:r>
          </a:p>
        </p:txBody>
      </p:sp>
      <p:sp>
        <p:nvSpPr>
          <p:cNvPr id="8" name="Rechteck 8">
            <a:extLst>
              <a:ext uri="{FF2B5EF4-FFF2-40B4-BE49-F238E27FC236}">
                <a16:creationId xmlns:a16="http://schemas.microsoft.com/office/drawing/2014/main" id="{D0B73B74-6839-160A-ABDF-13C27BE224C7}"/>
              </a:ext>
            </a:extLst>
          </p:cNvPr>
          <p:cNvSpPr/>
          <p:nvPr/>
        </p:nvSpPr>
        <p:spPr>
          <a:xfrm>
            <a:off x="3229305" y="3897085"/>
            <a:ext cx="1233838" cy="9579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t>Deployment</a:t>
            </a:r>
          </a:p>
        </p:txBody>
      </p:sp>
      <p:sp>
        <p:nvSpPr>
          <p:cNvPr id="9" name="Rechteck 9">
            <a:extLst>
              <a:ext uri="{FF2B5EF4-FFF2-40B4-BE49-F238E27FC236}">
                <a16:creationId xmlns:a16="http://schemas.microsoft.com/office/drawing/2014/main" id="{3EE1FAFD-522A-A67C-D099-5C6EE7EA71B5}"/>
              </a:ext>
            </a:extLst>
          </p:cNvPr>
          <p:cNvSpPr/>
          <p:nvPr/>
        </p:nvSpPr>
        <p:spPr>
          <a:xfrm>
            <a:off x="4693434" y="3897084"/>
            <a:ext cx="1233838" cy="9579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t>Deployment</a:t>
            </a:r>
          </a:p>
        </p:txBody>
      </p:sp>
      <p:sp>
        <p:nvSpPr>
          <p:cNvPr id="10" name="Rechteck 10">
            <a:extLst>
              <a:ext uri="{FF2B5EF4-FFF2-40B4-BE49-F238E27FC236}">
                <a16:creationId xmlns:a16="http://schemas.microsoft.com/office/drawing/2014/main" id="{3B3A784E-1FCD-1142-DE42-6CAE6C430CF9}"/>
              </a:ext>
            </a:extLst>
          </p:cNvPr>
          <p:cNvSpPr/>
          <p:nvPr/>
        </p:nvSpPr>
        <p:spPr>
          <a:xfrm>
            <a:off x="6157562" y="3897084"/>
            <a:ext cx="1233838" cy="9579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t>Deployment</a:t>
            </a:r>
          </a:p>
        </p:txBody>
      </p:sp>
      <p:sp>
        <p:nvSpPr>
          <p:cNvPr id="11" name="Rechteck 11">
            <a:extLst>
              <a:ext uri="{FF2B5EF4-FFF2-40B4-BE49-F238E27FC236}">
                <a16:creationId xmlns:a16="http://schemas.microsoft.com/office/drawing/2014/main" id="{4FED7661-2F95-48AA-4BA4-FE936284DCE0}"/>
              </a:ext>
            </a:extLst>
          </p:cNvPr>
          <p:cNvSpPr/>
          <p:nvPr/>
        </p:nvSpPr>
        <p:spPr>
          <a:xfrm>
            <a:off x="7621690" y="3897083"/>
            <a:ext cx="1233838" cy="9579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t>Deployment</a:t>
            </a:r>
          </a:p>
        </p:txBody>
      </p:sp>
      <p:sp>
        <p:nvSpPr>
          <p:cNvPr id="12" name="Rechteck 12">
            <a:extLst>
              <a:ext uri="{FF2B5EF4-FFF2-40B4-BE49-F238E27FC236}">
                <a16:creationId xmlns:a16="http://schemas.microsoft.com/office/drawing/2014/main" id="{207EC43D-C96A-70D4-23B8-10DC7936347F}"/>
              </a:ext>
            </a:extLst>
          </p:cNvPr>
          <p:cNvSpPr/>
          <p:nvPr/>
        </p:nvSpPr>
        <p:spPr>
          <a:xfrm>
            <a:off x="3799114" y="1861458"/>
            <a:ext cx="1556657" cy="5386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t>Ingress</a:t>
            </a:r>
          </a:p>
        </p:txBody>
      </p:sp>
      <p:sp>
        <p:nvSpPr>
          <p:cNvPr id="13" name="Rechteck 13">
            <a:extLst>
              <a:ext uri="{FF2B5EF4-FFF2-40B4-BE49-F238E27FC236}">
                <a16:creationId xmlns:a16="http://schemas.microsoft.com/office/drawing/2014/main" id="{75F357A7-DE80-9A9C-1AF9-F5C99473EDDD}"/>
              </a:ext>
            </a:extLst>
          </p:cNvPr>
          <p:cNvSpPr/>
          <p:nvPr/>
        </p:nvSpPr>
        <p:spPr>
          <a:xfrm>
            <a:off x="435429"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14" name="Rechteck 14">
            <a:extLst>
              <a:ext uri="{FF2B5EF4-FFF2-40B4-BE49-F238E27FC236}">
                <a16:creationId xmlns:a16="http://schemas.microsoft.com/office/drawing/2014/main" id="{C77AC54D-E71F-A989-E48E-FEA5C84EE7B5}"/>
              </a:ext>
            </a:extLst>
          </p:cNvPr>
          <p:cNvSpPr/>
          <p:nvPr/>
        </p:nvSpPr>
        <p:spPr>
          <a:xfrm>
            <a:off x="790906"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15" name="Rechteck 15">
            <a:extLst>
              <a:ext uri="{FF2B5EF4-FFF2-40B4-BE49-F238E27FC236}">
                <a16:creationId xmlns:a16="http://schemas.microsoft.com/office/drawing/2014/main" id="{3926D9AF-B5C5-3F78-2C79-3D8E23E07726}"/>
              </a:ext>
            </a:extLst>
          </p:cNvPr>
          <p:cNvSpPr/>
          <p:nvPr/>
        </p:nvSpPr>
        <p:spPr>
          <a:xfrm>
            <a:off x="1146384"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16" name="Rechteck 16">
            <a:extLst>
              <a:ext uri="{FF2B5EF4-FFF2-40B4-BE49-F238E27FC236}">
                <a16:creationId xmlns:a16="http://schemas.microsoft.com/office/drawing/2014/main" id="{F90E2F7C-37FE-92E6-0DE6-1542573BD0B1}"/>
              </a:ext>
            </a:extLst>
          </p:cNvPr>
          <p:cNvSpPr/>
          <p:nvPr/>
        </p:nvSpPr>
        <p:spPr>
          <a:xfrm>
            <a:off x="1901616"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17" name="Rechteck 17">
            <a:extLst>
              <a:ext uri="{FF2B5EF4-FFF2-40B4-BE49-F238E27FC236}">
                <a16:creationId xmlns:a16="http://schemas.microsoft.com/office/drawing/2014/main" id="{F1C0CC38-F6E6-7A86-037B-BE4F67DB116C}"/>
              </a:ext>
            </a:extLst>
          </p:cNvPr>
          <p:cNvSpPr/>
          <p:nvPr/>
        </p:nvSpPr>
        <p:spPr>
          <a:xfrm>
            <a:off x="2257093"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18" name="Rechteck 18">
            <a:extLst>
              <a:ext uri="{FF2B5EF4-FFF2-40B4-BE49-F238E27FC236}">
                <a16:creationId xmlns:a16="http://schemas.microsoft.com/office/drawing/2014/main" id="{1438E38D-45A4-EC82-164F-C9C438A3FFBD}"/>
              </a:ext>
            </a:extLst>
          </p:cNvPr>
          <p:cNvSpPr/>
          <p:nvPr/>
        </p:nvSpPr>
        <p:spPr>
          <a:xfrm>
            <a:off x="2612571"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19" name="Rechteck 19">
            <a:extLst>
              <a:ext uri="{FF2B5EF4-FFF2-40B4-BE49-F238E27FC236}">
                <a16:creationId xmlns:a16="http://schemas.microsoft.com/office/drawing/2014/main" id="{2F240BEE-4B06-AE7A-5002-0E2FD939E6E4}"/>
              </a:ext>
            </a:extLst>
          </p:cNvPr>
          <p:cNvSpPr/>
          <p:nvPr/>
        </p:nvSpPr>
        <p:spPr>
          <a:xfrm>
            <a:off x="3346693"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20" name="Rechteck 20">
            <a:extLst>
              <a:ext uri="{FF2B5EF4-FFF2-40B4-BE49-F238E27FC236}">
                <a16:creationId xmlns:a16="http://schemas.microsoft.com/office/drawing/2014/main" id="{65A14934-EE74-1EFD-AF0B-62989FF1EDE0}"/>
              </a:ext>
            </a:extLst>
          </p:cNvPr>
          <p:cNvSpPr/>
          <p:nvPr/>
        </p:nvSpPr>
        <p:spPr>
          <a:xfrm>
            <a:off x="3702171"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21" name="Rechteck 21">
            <a:extLst>
              <a:ext uri="{FF2B5EF4-FFF2-40B4-BE49-F238E27FC236}">
                <a16:creationId xmlns:a16="http://schemas.microsoft.com/office/drawing/2014/main" id="{0BA3474D-B63D-ACAB-64A7-82B41ADF3522}"/>
              </a:ext>
            </a:extLst>
          </p:cNvPr>
          <p:cNvSpPr/>
          <p:nvPr/>
        </p:nvSpPr>
        <p:spPr>
          <a:xfrm>
            <a:off x="4057648"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22" name="Rechteck 22">
            <a:extLst>
              <a:ext uri="{FF2B5EF4-FFF2-40B4-BE49-F238E27FC236}">
                <a16:creationId xmlns:a16="http://schemas.microsoft.com/office/drawing/2014/main" id="{F5FEA535-7FEB-8ECB-612C-DDC078FD879F}"/>
              </a:ext>
            </a:extLst>
          </p:cNvPr>
          <p:cNvSpPr/>
          <p:nvPr/>
        </p:nvSpPr>
        <p:spPr>
          <a:xfrm>
            <a:off x="4816929"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23" name="Rechteck 23">
            <a:extLst>
              <a:ext uri="{FF2B5EF4-FFF2-40B4-BE49-F238E27FC236}">
                <a16:creationId xmlns:a16="http://schemas.microsoft.com/office/drawing/2014/main" id="{8237D98A-16AB-B2E1-FDCE-A32059EDDF16}"/>
              </a:ext>
            </a:extLst>
          </p:cNvPr>
          <p:cNvSpPr/>
          <p:nvPr/>
        </p:nvSpPr>
        <p:spPr>
          <a:xfrm>
            <a:off x="5172406"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24" name="Rechteck 24">
            <a:extLst>
              <a:ext uri="{FF2B5EF4-FFF2-40B4-BE49-F238E27FC236}">
                <a16:creationId xmlns:a16="http://schemas.microsoft.com/office/drawing/2014/main" id="{EFAE91D8-C9B1-3EB2-5DCF-B0A70C83E83B}"/>
              </a:ext>
            </a:extLst>
          </p:cNvPr>
          <p:cNvSpPr/>
          <p:nvPr/>
        </p:nvSpPr>
        <p:spPr>
          <a:xfrm>
            <a:off x="5527884"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25" name="Rechteck 25">
            <a:extLst>
              <a:ext uri="{FF2B5EF4-FFF2-40B4-BE49-F238E27FC236}">
                <a16:creationId xmlns:a16="http://schemas.microsoft.com/office/drawing/2014/main" id="{7EDF1AC2-E12F-5414-073D-C69A92D00AF9}"/>
              </a:ext>
            </a:extLst>
          </p:cNvPr>
          <p:cNvSpPr/>
          <p:nvPr/>
        </p:nvSpPr>
        <p:spPr>
          <a:xfrm>
            <a:off x="6283958"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26" name="Rechteck 26">
            <a:extLst>
              <a:ext uri="{FF2B5EF4-FFF2-40B4-BE49-F238E27FC236}">
                <a16:creationId xmlns:a16="http://schemas.microsoft.com/office/drawing/2014/main" id="{68312A55-4C48-68E5-2703-1DD288AA8B35}"/>
              </a:ext>
            </a:extLst>
          </p:cNvPr>
          <p:cNvSpPr/>
          <p:nvPr/>
        </p:nvSpPr>
        <p:spPr>
          <a:xfrm>
            <a:off x="6639436"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27" name="Rechteck 27">
            <a:extLst>
              <a:ext uri="{FF2B5EF4-FFF2-40B4-BE49-F238E27FC236}">
                <a16:creationId xmlns:a16="http://schemas.microsoft.com/office/drawing/2014/main" id="{56B7793F-D813-D7F7-2625-C6487AE07835}"/>
              </a:ext>
            </a:extLst>
          </p:cNvPr>
          <p:cNvSpPr/>
          <p:nvPr/>
        </p:nvSpPr>
        <p:spPr>
          <a:xfrm>
            <a:off x="6994913"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28" name="Rechteck 28">
            <a:extLst>
              <a:ext uri="{FF2B5EF4-FFF2-40B4-BE49-F238E27FC236}">
                <a16:creationId xmlns:a16="http://schemas.microsoft.com/office/drawing/2014/main" id="{EF35DD32-16D2-AA9E-2380-7FF0445627FF}"/>
              </a:ext>
            </a:extLst>
          </p:cNvPr>
          <p:cNvSpPr/>
          <p:nvPr/>
        </p:nvSpPr>
        <p:spPr>
          <a:xfrm>
            <a:off x="7748086"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29" name="Rechteck 29">
            <a:extLst>
              <a:ext uri="{FF2B5EF4-FFF2-40B4-BE49-F238E27FC236}">
                <a16:creationId xmlns:a16="http://schemas.microsoft.com/office/drawing/2014/main" id="{6958FB23-D191-7FB3-D512-62CCEAB67FF5}"/>
              </a:ext>
            </a:extLst>
          </p:cNvPr>
          <p:cNvSpPr/>
          <p:nvPr/>
        </p:nvSpPr>
        <p:spPr>
          <a:xfrm>
            <a:off x="8103564"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30" name="Rechteck 30">
            <a:extLst>
              <a:ext uri="{FF2B5EF4-FFF2-40B4-BE49-F238E27FC236}">
                <a16:creationId xmlns:a16="http://schemas.microsoft.com/office/drawing/2014/main" id="{B3F92B8E-ED4F-EBED-4C4E-280B3B3394F2}"/>
              </a:ext>
            </a:extLst>
          </p:cNvPr>
          <p:cNvSpPr/>
          <p:nvPr/>
        </p:nvSpPr>
        <p:spPr>
          <a:xfrm>
            <a:off x="8459041" y="4604657"/>
            <a:ext cx="268391" cy="152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sp>
        <p:nvSpPr>
          <p:cNvPr id="31" name="Pfeil nach unten 31">
            <a:extLst>
              <a:ext uri="{FF2B5EF4-FFF2-40B4-BE49-F238E27FC236}">
                <a16:creationId xmlns:a16="http://schemas.microsoft.com/office/drawing/2014/main" id="{2E572499-EAC9-88BF-BD14-8627A82A176A}"/>
              </a:ext>
            </a:extLst>
          </p:cNvPr>
          <p:cNvSpPr/>
          <p:nvPr/>
        </p:nvSpPr>
        <p:spPr>
          <a:xfrm>
            <a:off x="4463143" y="1126150"/>
            <a:ext cx="230291" cy="631372"/>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1"/>
          </a:p>
        </p:txBody>
      </p:sp>
      <p:cxnSp>
        <p:nvCxnSpPr>
          <p:cNvPr id="32" name="Gewinkelter Verbinder 35">
            <a:extLst>
              <a:ext uri="{FF2B5EF4-FFF2-40B4-BE49-F238E27FC236}">
                <a16:creationId xmlns:a16="http://schemas.microsoft.com/office/drawing/2014/main" id="{E31FF68F-E82F-7E7F-26BF-0B6B16C458D5}"/>
              </a:ext>
            </a:extLst>
          </p:cNvPr>
          <p:cNvCxnSpPr>
            <a:stCxn id="12" idx="2"/>
            <a:endCxn id="4" idx="0"/>
          </p:cNvCxnSpPr>
          <p:nvPr/>
        </p:nvCxnSpPr>
        <p:spPr>
          <a:xfrm rot="5400000">
            <a:off x="3568645" y="1728958"/>
            <a:ext cx="337631" cy="167996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7">
            <a:extLst>
              <a:ext uri="{FF2B5EF4-FFF2-40B4-BE49-F238E27FC236}">
                <a16:creationId xmlns:a16="http://schemas.microsoft.com/office/drawing/2014/main" id="{C2588B8C-A75B-C0C2-C072-BA65738F3451}"/>
              </a:ext>
            </a:extLst>
          </p:cNvPr>
          <p:cNvCxnSpPr>
            <a:stCxn id="4" idx="2"/>
            <a:endCxn id="7" idx="0"/>
          </p:cNvCxnSpPr>
          <p:nvPr/>
        </p:nvCxnSpPr>
        <p:spPr>
          <a:xfrm rot="5400000">
            <a:off x="2394859" y="3394467"/>
            <a:ext cx="489857" cy="51538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feld 38">
            <a:extLst>
              <a:ext uri="{FF2B5EF4-FFF2-40B4-BE49-F238E27FC236}">
                <a16:creationId xmlns:a16="http://schemas.microsoft.com/office/drawing/2014/main" id="{54863876-CCB6-E129-01B0-1E1FEF4DC58B}"/>
              </a:ext>
            </a:extLst>
          </p:cNvPr>
          <p:cNvSpPr txBox="1"/>
          <p:nvPr/>
        </p:nvSpPr>
        <p:spPr>
          <a:xfrm>
            <a:off x="4693433" y="1273866"/>
            <a:ext cx="409086" cy="253916"/>
          </a:xfrm>
          <a:prstGeom prst="rect">
            <a:avLst/>
          </a:prstGeom>
          <a:noFill/>
        </p:spPr>
        <p:txBody>
          <a:bodyPr wrap="none" rtlCol="0">
            <a:spAutoFit/>
          </a:bodyPr>
          <a:lstStyle/>
          <a:p>
            <a:r>
              <a:rPr lang="en-US" sz="1050" noProof="1"/>
              <a:t>/foo</a:t>
            </a:r>
          </a:p>
        </p:txBody>
      </p:sp>
      <p:sp>
        <p:nvSpPr>
          <p:cNvPr id="35" name="Textfeld 39">
            <a:extLst>
              <a:ext uri="{FF2B5EF4-FFF2-40B4-BE49-F238E27FC236}">
                <a16:creationId xmlns:a16="http://schemas.microsoft.com/office/drawing/2014/main" id="{A853F268-FC66-125E-B52F-B8CBE084919C}"/>
              </a:ext>
            </a:extLst>
          </p:cNvPr>
          <p:cNvSpPr txBox="1"/>
          <p:nvPr/>
        </p:nvSpPr>
        <p:spPr>
          <a:xfrm>
            <a:off x="4693433" y="1273866"/>
            <a:ext cx="417102" cy="253916"/>
          </a:xfrm>
          <a:prstGeom prst="rect">
            <a:avLst/>
          </a:prstGeom>
          <a:noFill/>
        </p:spPr>
        <p:txBody>
          <a:bodyPr wrap="none" rtlCol="0">
            <a:spAutoFit/>
          </a:bodyPr>
          <a:lstStyle/>
          <a:p>
            <a:r>
              <a:rPr lang="en-US" sz="1050" noProof="1"/>
              <a:t>/bar</a:t>
            </a:r>
          </a:p>
        </p:txBody>
      </p:sp>
      <p:cxnSp>
        <p:nvCxnSpPr>
          <p:cNvPr id="36" name="Gewinkelter Verbinder 41">
            <a:extLst>
              <a:ext uri="{FF2B5EF4-FFF2-40B4-BE49-F238E27FC236}">
                <a16:creationId xmlns:a16="http://schemas.microsoft.com/office/drawing/2014/main" id="{547868F5-7422-F617-D2C7-EAB17408B48C}"/>
              </a:ext>
            </a:extLst>
          </p:cNvPr>
          <p:cNvCxnSpPr>
            <a:stCxn id="12" idx="2"/>
            <a:endCxn id="5" idx="0"/>
          </p:cNvCxnSpPr>
          <p:nvPr/>
        </p:nvCxnSpPr>
        <p:spPr>
          <a:xfrm rot="16200000" flipH="1">
            <a:off x="5225996" y="1751573"/>
            <a:ext cx="337630" cy="163473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43">
            <a:extLst>
              <a:ext uri="{FF2B5EF4-FFF2-40B4-BE49-F238E27FC236}">
                <a16:creationId xmlns:a16="http://schemas.microsoft.com/office/drawing/2014/main" id="{3B1217F0-875E-9B77-A0CA-E9AB70ACDBEF}"/>
              </a:ext>
            </a:extLst>
          </p:cNvPr>
          <p:cNvCxnSpPr>
            <a:stCxn id="5" idx="2"/>
            <a:endCxn id="9" idx="0"/>
          </p:cNvCxnSpPr>
          <p:nvPr/>
        </p:nvCxnSpPr>
        <p:spPr>
          <a:xfrm rot="5400000">
            <a:off x="5516337" y="3201244"/>
            <a:ext cx="489857" cy="9018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85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mph" presetSubtype="2" fill="hold" nodeType="withEffect">
                                  <p:stCondLst>
                                    <p:cond delay="0"/>
                                  </p:stCondLst>
                                  <p:childTnLst>
                                    <p:animClr clrSpc="rgb" dir="cw">
                                      <p:cBhvr>
                                        <p:cTn id="72" dur="2000" fill="hold"/>
                                        <p:tgtEl>
                                          <p:spTgt spid="4"/>
                                        </p:tgtEl>
                                        <p:attrNameLst>
                                          <p:attrName>fillcolor</p:attrName>
                                        </p:attrNameLst>
                                      </p:cBhvr>
                                      <p:to>
                                        <a:schemeClr val="accent2"/>
                                      </p:to>
                                    </p:animClr>
                                    <p:set>
                                      <p:cBhvr>
                                        <p:cTn id="73" dur="2000" fill="hold"/>
                                        <p:tgtEl>
                                          <p:spTgt spid="4"/>
                                        </p:tgtEl>
                                        <p:attrNameLst>
                                          <p:attrName>fill.type</p:attrName>
                                        </p:attrNameLst>
                                      </p:cBhvr>
                                      <p:to>
                                        <p:strVal val="solid"/>
                                      </p:to>
                                    </p:set>
                                    <p:set>
                                      <p:cBhvr>
                                        <p:cTn id="74" dur="2000" fill="hold"/>
                                        <p:tgtEl>
                                          <p:spTgt spid="4"/>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2000" fill="hold"/>
                                        <p:tgtEl>
                                          <p:spTgt spid="7"/>
                                        </p:tgtEl>
                                        <p:attrNameLst>
                                          <p:attrName>fillcolor</p:attrName>
                                        </p:attrNameLst>
                                      </p:cBhvr>
                                      <p:to>
                                        <a:schemeClr val="accent2"/>
                                      </p:to>
                                    </p:animClr>
                                    <p:set>
                                      <p:cBhvr>
                                        <p:cTn id="77" dur="2000" fill="hold"/>
                                        <p:tgtEl>
                                          <p:spTgt spid="7"/>
                                        </p:tgtEl>
                                        <p:attrNameLst>
                                          <p:attrName>fill.type</p:attrName>
                                        </p:attrNameLst>
                                      </p:cBhvr>
                                      <p:to>
                                        <p:strVal val="solid"/>
                                      </p:to>
                                    </p:set>
                                    <p:set>
                                      <p:cBhvr>
                                        <p:cTn id="78" dur="2000" fill="hold"/>
                                        <p:tgtEl>
                                          <p:spTgt spid="7"/>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2000" fill="hold"/>
                                        <p:tgtEl>
                                          <p:spTgt spid="18"/>
                                        </p:tgtEl>
                                        <p:attrNameLst>
                                          <p:attrName>fillcolor</p:attrName>
                                        </p:attrNameLst>
                                      </p:cBhvr>
                                      <p:to>
                                        <a:schemeClr val="accent2"/>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1"/>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3"/>
                                        </p:tgtEl>
                                        <p:attrNameLst>
                                          <p:attrName>style.visibility</p:attrName>
                                        </p:attrNameLst>
                                      </p:cBhvr>
                                      <p:to>
                                        <p:strVal val="hidden"/>
                                      </p:to>
                                    </p:set>
                                  </p:childTnLst>
                                </p:cTn>
                              </p:par>
                              <p:par>
                                <p:cTn id="93" presetID="1" presetClass="emph" presetSubtype="2" fill="hold" nodeType="withEffect">
                                  <p:stCondLst>
                                    <p:cond delay="0"/>
                                  </p:stCondLst>
                                  <p:childTnLst>
                                    <p:animClr clrSpc="rgb" dir="cw">
                                      <p:cBhvr>
                                        <p:cTn id="94" dur="500" fill="hold"/>
                                        <p:tgtEl>
                                          <p:spTgt spid="4"/>
                                        </p:tgtEl>
                                        <p:attrNameLst>
                                          <p:attrName>fillcolor</p:attrName>
                                        </p:attrNameLst>
                                      </p:cBhvr>
                                      <p:to>
                                        <a:srgbClr val="70AD47"/>
                                      </p:to>
                                    </p:animClr>
                                    <p:set>
                                      <p:cBhvr>
                                        <p:cTn id="95" dur="500" fill="hold"/>
                                        <p:tgtEl>
                                          <p:spTgt spid="4"/>
                                        </p:tgtEl>
                                        <p:attrNameLst>
                                          <p:attrName>fill.type</p:attrName>
                                        </p:attrNameLst>
                                      </p:cBhvr>
                                      <p:to>
                                        <p:strVal val="solid"/>
                                      </p:to>
                                    </p:set>
                                    <p:set>
                                      <p:cBhvr>
                                        <p:cTn id="96" dur="500" fill="hold"/>
                                        <p:tgtEl>
                                          <p:spTgt spid="4"/>
                                        </p:tgtEl>
                                        <p:attrNameLst>
                                          <p:attrName>fill.on</p:attrName>
                                        </p:attrNameLst>
                                      </p:cBhvr>
                                      <p:to>
                                        <p:strVal val="true"/>
                                      </p:to>
                                    </p:set>
                                  </p:childTnLst>
                                </p:cTn>
                              </p:par>
                              <p:par>
                                <p:cTn id="97" presetID="1" presetClass="emph" presetSubtype="2" fill="hold" nodeType="withEffect">
                                  <p:stCondLst>
                                    <p:cond delay="0"/>
                                  </p:stCondLst>
                                  <p:childTnLst>
                                    <p:animClr clrSpc="rgb" dir="cw">
                                      <p:cBhvr>
                                        <p:cTn id="98" dur="500" fill="hold"/>
                                        <p:tgtEl>
                                          <p:spTgt spid="7"/>
                                        </p:tgtEl>
                                        <p:attrNameLst>
                                          <p:attrName>fillcolor</p:attrName>
                                        </p:attrNameLst>
                                      </p:cBhvr>
                                      <p:to>
                                        <a:schemeClr val="accent1"/>
                                      </p:to>
                                    </p:animClr>
                                    <p:set>
                                      <p:cBhvr>
                                        <p:cTn id="99" dur="500" fill="hold"/>
                                        <p:tgtEl>
                                          <p:spTgt spid="7"/>
                                        </p:tgtEl>
                                        <p:attrNameLst>
                                          <p:attrName>fill.type</p:attrName>
                                        </p:attrNameLst>
                                      </p:cBhvr>
                                      <p:to>
                                        <p:strVal val="solid"/>
                                      </p:to>
                                    </p:set>
                                    <p:set>
                                      <p:cBhvr>
                                        <p:cTn id="100" dur="500" fill="hold"/>
                                        <p:tgtEl>
                                          <p:spTgt spid="7"/>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18"/>
                                        </p:tgtEl>
                                        <p:attrNameLst>
                                          <p:attrName>fillcolor</p:attrName>
                                        </p:attrNameLst>
                                      </p:cBhvr>
                                      <p:to>
                                        <a:srgbClr val="002060"/>
                                      </p:to>
                                    </p:animClr>
                                    <p:set>
                                      <p:cBhvr>
                                        <p:cTn id="103" dur="500" fill="hold"/>
                                        <p:tgtEl>
                                          <p:spTgt spid="18"/>
                                        </p:tgtEl>
                                        <p:attrNameLst>
                                          <p:attrName>fill.type</p:attrName>
                                        </p:attrNameLst>
                                      </p:cBhvr>
                                      <p:to>
                                        <p:strVal val="solid"/>
                                      </p:to>
                                    </p:set>
                                    <p:set>
                                      <p:cBhvr>
                                        <p:cTn id="104" dur="500" fill="hold"/>
                                        <p:tgtEl>
                                          <p:spTgt spid="18"/>
                                        </p:tgtEl>
                                        <p:attrNameLst>
                                          <p:attrName>fill.on</p:attrName>
                                        </p:attrNameLst>
                                      </p:cBhvr>
                                      <p:to>
                                        <p:strVal val="tru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2" nodeType="clickEffect">
                                  <p:stCondLst>
                                    <p:cond delay="0"/>
                                  </p:stCondLst>
                                  <p:childTnLst>
                                    <p:set>
                                      <p:cBhvr>
                                        <p:cTn id="108" dur="1" fill="hold">
                                          <p:stCondLst>
                                            <p:cond delay="0"/>
                                          </p:stCondLst>
                                        </p:cTn>
                                        <p:tgtEl>
                                          <p:spTgt spid="3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7"/>
                                        </p:tgtEl>
                                        <p:attrNameLst>
                                          <p:attrName>style.visibility</p:attrName>
                                        </p:attrNameLst>
                                      </p:cBhvr>
                                      <p:to>
                                        <p:strVal val="visible"/>
                                      </p:to>
                                    </p:set>
                                  </p:childTnLst>
                                </p:cTn>
                              </p:par>
                              <p:par>
                                <p:cTn id="115" presetID="1" presetClass="emph" presetSubtype="2" fill="hold" nodeType="withEffect">
                                  <p:stCondLst>
                                    <p:cond delay="0"/>
                                  </p:stCondLst>
                                  <p:childTnLst>
                                    <p:animClr clrSpc="rgb" dir="cw">
                                      <p:cBhvr>
                                        <p:cTn id="116" dur="2000" fill="hold"/>
                                        <p:tgtEl>
                                          <p:spTgt spid="5"/>
                                        </p:tgtEl>
                                        <p:attrNameLst>
                                          <p:attrName>fillcolor</p:attrName>
                                        </p:attrNameLst>
                                      </p:cBhvr>
                                      <p:to>
                                        <a:schemeClr val="accent2"/>
                                      </p:to>
                                    </p:animClr>
                                    <p:set>
                                      <p:cBhvr>
                                        <p:cTn id="117" dur="2000" fill="hold"/>
                                        <p:tgtEl>
                                          <p:spTgt spid="5"/>
                                        </p:tgtEl>
                                        <p:attrNameLst>
                                          <p:attrName>fill.type</p:attrName>
                                        </p:attrNameLst>
                                      </p:cBhvr>
                                      <p:to>
                                        <p:strVal val="solid"/>
                                      </p:to>
                                    </p:set>
                                    <p:set>
                                      <p:cBhvr>
                                        <p:cTn id="118" dur="2000" fill="hold"/>
                                        <p:tgtEl>
                                          <p:spTgt spid="5"/>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2000" fill="hold"/>
                                        <p:tgtEl>
                                          <p:spTgt spid="9"/>
                                        </p:tgtEl>
                                        <p:attrNameLst>
                                          <p:attrName>fillcolor</p:attrName>
                                        </p:attrNameLst>
                                      </p:cBhvr>
                                      <p:to>
                                        <a:schemeClr val="accent2"/>
                                      </p:to>
                                    </p:animClr>
                                    <p:set>
                                      <p:cBhvr>
                                        <p:cTn id="121" dur="2000" fill="hold"/>
                                        <p:tgtEl>
                                          <p:spTgt spid="9"/>
                                        </p:tgtEl>
                                        <p:attrNameLst>
                                          <p:attrName>fill.type</p:attrName>
                                        </p:attrNameLst>
                                      </p:cBhvr>
                                      <p:to>
                                        <p:strVal val="solid"/>
                                      </p:to>
                                    </p:set>
                                    <p:set>
                                      <p:cBhvr>
                                        <p:cTn id="122" dur="2000" fill="hold"/>
                                        <p:tgtEl>
                                          <p:spTgt spid="9"/>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2000" fill="hold"/>
                                        <p:tgtEl>
                                          <p:spTgt spid="23"/>
                                        </p:tgtEl>
                                        <p:attrNameLst>
                                          <p:attrName>fillcolor</p:attrName>
                                        </p:attrNameLst>
                                      </p:cBhvr>
                                      <p:to>
                                        <a:schemeClr val="accent2"/>
                                      </p:to>
                                    </p:animClr>
                                    <p:set>
                                      <p:cBhvr>
                                        <p:cTn id="125" dur="2000" fill="hold"/>
                                        <p:tgtEl>
                                          <p:spTgt spid="23"/>
                                        </p:tgtEl>
                                        <p:attrNameLst>
                                          <p:attrName>fill.type</p:attrName>
                                        </p:attrNameLst>
                                      </p:cBhvr>
                                      <p:to>
                                        <p:strVal val="solid"/>
                                      </p:to>
                                    </p:set>
                                    <p:set>
                                      <p:cBhvr>
                                        <p:cTn id="126" dur="20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1" grpId="1" animBg="1"/>
      <p:bldP spid="31" grpId="2" animBg="1"/>
      <p:bldP spid="34" grpId="0"/>
      <p:bldP spid="34" grpId="1"/>
      <p:bldP spid="3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a:t>Ingress-Definition</a:t>
            </a:r>
            <a:endParaRPr lang="en-US"/>
          </a:p>
        </p:txBody>
      </p:sp>
      <p:sp>
        <p:nvSpPr>
          <p:cNvPr id="4" name="Textplatzhalter 3"/>
          <p:cNvSpPr>
            <a:spLocks noGrp="1"/>
          </p:cNvSpPr>
          <p:nvPr>
            <p:ph type="body" idx="1"/>
          </p:nvPr>
        </p:nvSpPr>
        <p:spPr/>
        <p:txBody>
          <a:bodyPr>
            <a:normAutofit fontScale="62500" lnSpcReduction="20000"/>
          </a:bodyPr>
          <a:lstStyle/>
          <a:p>
            <a:pPr marL="114300" indent="0">
              <a:buNone/>
            </a:pPr>
            <a:r>
              <a:rPr lang="en-US" dirty="0" err="1">
                <a:latin typeface="Consolas" panose="020B0609020204030204" pitchFamily="49" charset="0"/>
                <a:cs typeface="Consolas" panose="020B0609020204030204" pitchFamily="49" charset="0"/>
              </a:rPr>
              <a:t>apiVersion</a:t>
            </a:r>
            <a:r>
              <a:rPr lang="en-US" dirty="0">
                <a:latin typeface="Consolas" panose="020B0609020204030204" pitchFamily="49" charset="0"/>
                <a:cs typeface="Consolas" panose="020B0609020204030204" pitchFamily="49" charset="0"/>
              </a:rPr>
              <a:t>: networking.k8s.io/v1</a:t>
            </a:r>
          </a:p>
          <a:p>
            <a:pPr marL="114300" indent="0">
              <a:buNone/>
            </a:pPr>
            <a:r>
              <a:rPr lang="en-US" dirty="0">
                <a:latin typeface="Consolas" panose="020B0609020204030204" pitchFamily="49" charset="0"/>
                <a:cs typeface="Consolas" panose="020B0609020204030204" pitchFamily="49" charset="0"/>
              </a:rPr>
              <a:t>kind: Ingress</a:t>
            </a:r>
          </a:p>
          <a:p>
            <a:pPr marL="114300" indent="0">
              <a:buNone/>
            </a:pPr>
            <a:r>
              <a:rPr lang="en-US" dirty="0">
                <a:latin typeface="Consolas" panose="020B0609020204030204" pitchFamily="49" charset="0"/>
                <a:cs typeface="Consolas" panose="020B0609020204030204" pitchFamily="49" charset="0"/>
              </a:rPr>
              <a:t>metadata:</a:t>
            </a:r>
          </a:p>
          <a:p>
            <a:pPr marL="114300" indent="0">
              <a:buNone/>
            </a:pPr>
            <a:r>
              <a:rPr lang="en-US" dirty="0">
                <a:latin typeface="Consolas" panose="020B0609020204030204" pitchFamily="49" charset="0"/>
                <a:cs typeface="Consolas" panose="020B0609020204030204" pitchFamily="49" charset="0"/>
              </a:rPr>
              <a:t>  name: k8s-itu</a:t>
            </a:r>
          </a:p>
          <a:p>
            <a:pPr marL="114300" indent="0">
              <a:buNone/>
            </a:pPr>
            <a:r>
              <a:rPr lang="en-US" dirty="0">
                <a:latin typeface="Consolas" panose="020B0609020204030204" pitchFamily="49" charset="0"/>
                <a:cs typeface="Consolas" panose="020B0609020204030204" pitchFamily="49" charset="0"/>
              </a:rPr>
              <a:t>  annotations:</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nginx.ingress.kubernetes.io</a:t>
            </a:r>
            <a:r>
              <a:rPr lang="en-US" dirty="0">
                <a:latin typeface="Consolas" panose="020B0609020204030204" pitchFamily="49" charset="0"/>
                <a:cs typeface="Consolas" panose="020B0609020204030204" pitchFamily="49" charset="0"/>
              </a:rPr>
              <a:t>/rewrite-target: /</a:t>
            </a:r>
          </a:p>
          <a:p>
            <a:pPr marL="114300" indent="0">
              <a:buNone/>
            </a:pPr>
            <a:r>
              <a:rPr lang="en-US" dirty="0">
                <a:latin typeface="Consolas" panose="020B0609020204030204" pitchFamily="49" charset="0"/>
                <a:cs typeface="Consolas" panose="020B0609020204030204" pitchFamily="49" charset="0"/>
              </a:rPr>
              <a:t>spec:</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ingressClassName</a:t>
            </a:r>
            <a:r>
              <a:rPr lang="en-US" dirty="0">
                <a:latin typeface="Consolas" panose="020B0609020204030204" pitchFamily="49" charset="0"/>
                <a:cs typeface="Consolas" panose="020B0609020204030204" pitchFamily="49" charset="0"/>
              </a:rPr>
              <a:t>: nginx</a:t>
            </a:r>
          </a:p>
          <a:p>
            <a:pPr marL="114300" indent="0">
              <a:buNone/>
            </a:pPr>
            <a:r>
              <a:rPr lang="en-US" dirty="0">
                <a:latin typeface="Consolas" panose="020B0609020204030204" pitchFamily="49" charset="0"/>
                <a:cs typeface="Consolas" panose="020B0609020204030204" pitchFamily="49" charset="0"/>
              </a:rPr>
              <a:t>  rules:</a:t>
            </a:r>
          </a:p>
          <a:p>
            <a:pPr marL="114300" indent="0">
              <a:buNone/>
            </a:pPr>
            <a:r>
              <a:rPr lang="en-US" dirty="0">
                <a:latin typeface="Consolas" panose="020B0609020204030204" pitchFamily="49" charset="0"/>
                <a:cs typeface="Consolas" panose="020B0609020204030204" pitchFamily="49" charset="0"/>
              </a:rPr>
              <a:t>  - http:</a:t>
            </a:r>
          </a:p>
          <a:p>
            <a:pPr marL="114300" indent="0">
              <a:buNone/>
            </a:pPr>
            <a:r>
              <a:rPr lang="en-US" dirty="0">
                <a:latin typeface="Consolas" panose="020B0609020204030204" pitchFamily="49" charset="0"/>
                <a:cs typeface="Consolas" panose="020B0609020204030204" pitchFamily="49" charset="0"/>
              </a:rPr>
              <a:t>      paths:</a:t>
            </a:r>
          </a:p>
          <a:p>
            <a:pPr marL="114300" indent="0">
              <a:buNone/>
            </a:pPr>
            <a:r>
              <a:rPr lang="en-US" dirty="0">
                <a:latin typeface="Consolas" panose="020B0609020204030204" pitchFamily="49" charset="0"/>
                <a:cs typeface="Consolas" panose="020B0609020204030204" pitchFamily="49" charset="0"/>
              </a:rPr>
              <a:t>      - path: /</a:t>
            </a:r>
          </a:p>
          <a:p>
            <a:pPr marL="114300" indent="0">
              <a:buNone/>
            </a:pPr>
            <a:r>
              <a:rPr lang="en-US" dirty="0">
                <a:latin typeface="Consolas" panose="020B0609020204030204" pitchFamily="49" charset="0"/>
                <a:cs typeface="Consolas" panose="020B0609020204030204" pitchFamily="49" charset="0"/>
              </a:rPr>
              <a:t>        backend:</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serviceName</a:t>
            </a:r>
            <a:r>
              <a:rPr lang="en-US" dirty="0">
                <a:latin typeface="Consolas" panose="020B0609020204030204" pitchFamily="49" charset="0"/>
                <a:cs typeface="Consolas" panose="020B0609020204030204" pitchFamily="49" charset="0"/>
              </a:rPr>
              <a:t>: service-a</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servicePort</a:t>
            </a:r>
            <a:r>
              <a:rPr lang="en-US" dirty="0">
                <a:latin typeface="Consolas" panose="020B0609020204030204" pitchFamily="49" charset="0"/>
                <a:cs typeface="Consolas" panose="020B0609020204030204" pitchFamily="49" charset="0"/>
              </a:rPr>
              <a:t>: 8000</a:t>
            </a:r>
          </a:p>
          <a:p>
            <a:pPr marL="114300" indent="0">
              <a:buNone/>
            </a:pPr>
            <a:r>
              <a:rPr lang="en-US" dirty="0">
                <a:latin typeface="Consolas" panose="020B0609020204030204" pitchFamily="49" charset="0"/>
                <a:cs typeface="Consolas" panose="020B0609020204030204" pitchFamily="49" charset="0"/>
              </a:rPr>
              <a:t>      - path: /bar</a:t>
            </a:r>
          </a:p>
          <a:p>
            <a:pPr marL="114300" indent="0">
              <a:buNone/>
            </a:pPr>
            <a:r>
              <a:rPr lang="en-US" dirty="0">
                <a:latin typeface="Consolas" panose="020B0609020204030204" pitchFamily="49" charset="0"/>
                <a:cs typeface="Consolas" panose="020B0609020204030204" pitchFamily="49" charset="0"/>
              </a:rPr>
              <a:t>        backend:</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serviceName</a:t>
            </a:r>
            <a:r>
              <a:rPr lang="en-US" dirty="0">
                <a:latin typeface="Consolas" panose="020B0609020204030204" pitchFamily="49" charset="0"/>
                <a:cs typeface="Consolas" panose="020B0609020204030204" pitchFamily="49" charset="0"/>
              </a:rPr>
              <a:t>: service-b</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servicePort</a:t>
            </a:r>
            <a:r>
              <a:rPr lang="en-US" dirty="0">
                <a:latin typeface="Consolas" panose="020B0609020204030204" pitchFamily="49" charset="0"/>
                <a:cs typeface="Consolas" panose="020B0609020204030204" pitchFamily="49" charset="0"/>
              </a:rPr>
              <a:t>: 10000</a:t>
            </a:r>
          </a:p>
        </p:txBody>
      </p:sp>
    </p:spTree>
    <p:extLst>
      <p:ext uri="{BB962C8B-B14F-4D97-AF65-F5344CB8AC3E}">
        <p14:creationId xmlns:p14="http://schemas.microsoft.com/office/powerpoint/2010/main" val="39708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4">
                                            <p:txEl>
                                              <p:pRg st="11" end="11"/>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4">
                                            <p:txEl>
                                              <p:pRg st="12" end="12"/>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4">
                                            <p:txEl>
                                              <p:pRg st="13" end="13"/>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4">
                                            <p:txEl>
                                              <p:pRg st="14" end="14"/>
                                            </p:txEl>
                                          </p:spTgt>
                                        </p:tgtEl>
                                        <p:attrNameLst>
                                          <p:attrName>style.fontWeight</p:attrName>
                                        </p:attrNameLst>
                                      </p:cBhvr>
                                      <p:to>
                                        <p:strVal val="bold"/>
                                      </p:to>
                                    </p:set>
                                  </p:childTnLst>
                                </p:cTn>
                              </p:par>
                            </p:childTnLst>
                          </p:cTn>
                        </p:par>
                      </p:childTnLst>
                    </p:cTn>
                  </p:par>
                  <p:par>
                    <p:cTn id="13" fill="hold">
                      <p:stCondLst>
                        <p:cond delay="indefinite"/>
                      </p:stCondLst>
                      <p:childTnLst>
                        <p:par>
                          <p:cTn id="14" fill="hold">
                            <p:stCondLst>
                              <p:cond delay="0"/>
                            </p:stCondLst>
                            <p:childTnLst>
                              <p:par>
                                <p:cTn id="15" presetID="15" presetClass="emph" presetSubtype="0" nodeType="clickEffect">
                                  <p:stCondLst>
                                    <p:cond delay="0"/>
                                  </p:stCondLst>
                                  <p:iterate type="lt">
                                    <p:tmAbs val="25"/>
                                  </p:iterate>
                                  <p:childTnLst>
                                    <p:set>
                                      <p:cBhvr override="childStyle">
                                        <p:cTn id="16" dur="indefinite"/>
                                        <p:tgtEl>
                                          <p:spTgt spid="4">
                                            <p:txEl>
                                              <p:pRg st="15" end="15"/>
                                            </p:txEl>
                                          </p:spTgt>
                                        </p:tgtEl>
                                        <p:attrNameLst>
                                          <p:attrName>style.fontWeight</p:attrName>
                                        </p:attrNameLst>
                                      </p:cBhvr>
                                      <p:to>
                                        <p:strVal val="bold"/>
                                      </p:to>
                                    </p:set>
                                  </p:childTnLst>
                                </p:cTn>
                              </p:par>
                              <p:par>
                                <p:cTn id="17" presetID="15" presetClass="emph" presetSubtype="0" nodeType="withEffect">
                                  <p:stCondLst>
                                    <p:cond delay="0"/>
                                  </p:stCondLst>
                                  <p:iterate type="lt">
                                    <p:tmAbs val="25"/>
                                  </p:iterate>
                                  <p:childTnLst>
                                    <p:set>
                                      <p:cBhvr override="childStyle">
                                        <p:cTn id="18" dur="indefinite"/>
                                        <p:tgtEl>
                                          <p:spTgt spid="4">
                                            <p:txEl>
                                              <p:pRg st="16" end="16"/>
                                            </p:txEl>
                                          </p:spTgt>
                                        </p:tgtEl>
                                        <p:attrNameLst>
                                          <p:attrName>style.fontWeight</p:attrName>
                                        </p:attrNameLst>
                                      </p:cBhvr>
                                      <p:to>
                                        <p:strVal val="bold"/>
                                      </p:to>
                                    </p:set>
                                  </p:childTnLst>
                                </p:cTn>
                              </p:par>
                              <p:par>
                                <p:cTn id="19" presetID="15" presetClass="emph" presetSubtype="0" nodeType="withEffect">
                                  <p:stCondLst>
                                    <p:cond delay="0"/>
                                  </p:stCondLst>
                                  <p:iterate type="lt">
                                    <p:tmAbs val="25"/>
                                  </p:iterate>
                                  <p:childTnLst>
                                    <p:set>
                                      <p:cBhvr override="childStyle">
                                        <p:cTn id="20" dur="indefinite"/>
                                        <p:tgtEl>
                                          <p:spTgt spid="4">
                                            <p:txEl>
                                              <p:pRg st="17" end="17"/>
                                            </p:txEl>
                                          </p:spTgt>
                                        </p:tgtEl>
                                        <p:attrNameLst>
                                          <p:attrName>style.fontWeight</p:attrName>
                                        </p:attrNameLst>
                                      </p:cBhvr>
                                      <p:to>
                                        <p:strVal val="bold"/>
                                      </p:to>
                                    </p:set>
                                  </p:childTnLst>
                                </p:cTn>
                              </p:par>
                              <p:par>
                                <p:cTn id="21" presetID="15" presetClass="emph" presetSubtype="0" nodeType="withEffect">
                                  <p:stCondLst>
                                    <p:cond delay="0"/>
                                  </p:stCondLst>
                                  <p:iterate type="lt">
                                    <p:tmAbs val="25"/>
                                  </p:iterate>
                                  <p:childTnLst>
                                    <p:set>
                                      <p:cBhvr override="childStyle">
                                        <p:cTn id="22" dur="indefinite"/>
                                        <p:tgtEl>
                                          <p:spTgt spid="4">
                                            <p:txEl>
                                              <p:pRg st="18" end="1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A3C5024-30E2-9040-952B-1FB28DB540C9}"/>
              </a:ext>
            </a:extLst>
          </p:cNvPr>
          <p:cNvSpPr>
            <a:spLocks noGrp="1"/>
          </p:cNvSpPr>
          <p:nvPr>
            <p:ph type="title"/>
          </p:nvPr>
        </p:nvSpPr>
        <p:spPr/>
        <p:txBody>
          <a:bodyPr/>
          <a:lstStyle/>
          <a:p>
            <a:r>
              <a:rPr lang="de-DE" sz="3200" dirty="0"/>
              <a:t>Environment Variables and </a:t>
            </a:r>
            <a:r>
              <a:rPr lang="de-DE" sz="3200" dirty="0" err="1"/>
              <a:t>ConfigMaps</a:t>
            </a:r>
            <a:endParaRPr lang="de-DE" dirty="0"/>
          </a:p>
        </p:txBody>
      </p:sp>
    </p:spTree>
    <p:extLst>
      <p:ext uri="{BB962C8B-B14F-4D97-AF65-F5344CB8AC3E}">
        <p14:creationId xmlns:p14="http://schemas.microsoft.com/office/powerpoint/2010/main" val="284589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IaaS</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Virtual Clouds (VPCs)</a:t>
            </a:r>
          </a:p>
          <a:p>
            <a:pPr>
              <a:lnSpc>
                <a:spcPct val="200000"/>
              </a:lnSpc>
              <a:buFont typeface="Arial" panose="020B0604020202020204" pitchFamily="34" charset="0"/>
              <a:buChar char="•"/>
            </a:pPr>
            <a:r>
              <a:rPr lang="en-US" sz="1600" noProof="1"/>
              <a:t>Virtual Machines</a:t>
            </a:r>
          </a:p>
          <a:p>
            <a:pPr>
              <a:lnSpc>
                <a:spcPct val="200000"/>
              </a:lnSpc>
              <a:buFont typeface="Arial" panose="020B0604020202020204" pitchFamily="34" charset="0"/>
              <a:buChar char="•"/>
            </a:pPr>
            <a:r>
              <a:rPr lang="en-US" sz="1600" noProof="1"/>
              <a:t>Storage</a:t>
            </a:r>
          </a:p>
          <a:p>
            <a:pPr>
              <a:lnSpc>
                <a:spcPct val="200000"/>
              </a:lnSpc>
              <a:buFont typeface="Arial" panose="020B0604020202020204" pitchFamily="34" charset="0"/>
              <a:buChar char="•"/>
            </a:pPr>
            <a:r>
              <a:rPr lang="en-US" sz="1600" noProof="1"/>
              <a:t>Routing and Networking</a:t>
            </a:r>
            <a:endParaRPr lang="en-US" noProof="1"/>
          </a:p>
        </p:txBody>
      </p:sp>
      <p:sp>
        <p:nvSpPr>
          <p:cNvPr id="2" name="Rectangle 1">
            <a:extLst>
              <a:ext uri="{FF2B5EF4-FFF2-40B4-BE49-F238E27FC236}">
                <a16:creationId xmlns:a16="http://schemas.microsoft.com/office/drawing/2014/main" id="{798855F4-14C2-AE03-A168-5ED4E8FA157E}"/>
              </a:ext>
            </a:extLst>
          </p:cNvPr>
          <p:cNvSpPr/>
          <p:nvPr/>
        </p:nvSpPr>
        <p:spPr>
          <a:xfrm>
            <a:off x="7658100" y="-220980"/>
            <a:ext cx="1729740" cy="9296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latin typeface="Open Sans" pitchFamily="2" charset="0"/>
            </a:endParaRPr>
          </a:p>
        </p:txBody>
      </p:sp>
      <p:pic>
        <p:nvPicPr>
          <p:cNvPr id="5" name="Picture 7" descr="Ein Bild, das Text enthält.&#10;&#10;Mit sehr hoher Zuverlässigkeit generierte Beschreibung">
            <a:extLst>
              <a:ext uri="{FF2B5EF4-FFF2-40B4-BE49-F238E27FC236}">
                <a16:creationId xmlns:a16="http://schemas.microsoft.com/office/drawing/2014/main" id="{D418E204-DE24-A24A-8680-B72E16AB319E}"/>
              </a:ext>
            </a:extLst>
          </p:cNvPr>
          <p:cNvPicPr>
            <a:picLocks noChangeAspect="1"/>
          </p:cNvPicPr>
          <p:nvPr/>
        </p:nvPicPr>
        <p:blipFill>
          <a:blip r:embed="rId3"/>
          <a:stretch>
            <a:fillRect/>
          </a:stretch>
        </p:blipFill>
        <p:spPr>
          <a:xfrm>
            <a:off x="5384384" y="293347"/>
            <a:ext cx="3527142" cy="4556805"/>
          </a:xfrm>
          <a:prstGeom prst="rect">
            <a:avLst/>
          </a:prstGeom>
        </p:spPr>
      </p:pic>
    </p:spTree>
    <p:extLst>
      <p:ext uri="{BB962C8B-B14F-4D97-AF65-F5344CB8AC3E}">
        <p14:creationId xmlns:p14="http://schemas.microsoft.com/office/powerpoint/2010/main" val="331113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82E7487-8450-0045-8ED1-DA5466AD693F}"/>
              </a:ext>
            </a:extLst>
          </p:cNvPr>
          <p:cNvSpPr>
            <a:spLocks noGrp="1"/>
          </p:cNvSpPr>
          <p:nvPr>
            <p:ph type="title"/>
          </p:nvPr>
        </p:nvSpPr>
        <p:spPr/>
        <p:txBody>
          <a:bodyPr/>
          <a:lstStyle/>
          <a:p>
            <a:r>
              <a:rPr lang="de-DE" sz="2800" dirty="0"/>
              <a:t>Environment Variables</a:t>
            </a:r>
            <a:endParaRPr lang="de-DE" dirty="0"/>
          </a:p>
        </p:txBody>
      </p:sp>
      <p:sp>
        <p:nvSpPr>
          <p:cNvPr id="4" name="Textplatzhalter 3">
            <a:extLst>
              <a:ext uri="{FF2B5EF4-FFF2-40B4-BE49-F238E27FC236}">
                <a16:creationId xmlns:a16="http://schemas.microsoft.com/office/drawing/2014/main" id="{AD116914-F72A-0E45-B698-CF61704FF708}"/>
              </a:ext>
            </a:extLst>
          </p:cNvPr>
          <p:cNvSpPr>
            <a:spLocks noGrp="1"/>
          </p:cNvSpPr>
          <p:nvPr>
            <p:ph type="body" idx="1"/>
          </p:nvPr>
        </p:nvSpPr>
        <p:spPr/>
        <p:txBody>
          <a:bodyPr/>
          <a:lstStyle/>
          <a:p>
            <a:r>
              <a:rPr lang="de-DE" dirty="0" err="1"/>
              <a:t>Configuration</a:t>
            </a:r>
            <a:r>
              <a:rPr lang="de-DE" dirty="0"/>
              <a:t> </a:t>
            </a:r>
            <a:r>
              <a:rPr lang="de-DE" dirty="0" err="1"/>
              <a:t>externalization</a:t>
            </a:r>
            <a:endParaRPr lang="de-DE" dirty="0"/>
          </a:p>
          <a:p>
            <a:endParaRPr lang="de-DE" dirty="0"/>
          </a:p>
          <a:p>
            <a:r>
              <a:rPr lang="de-DE" dirty="0" err="1"/>
              <a:t>No</a:t>
            </a:r>
            <a:r>
              <a:rPr lang="de-DE" dirty="0"/>
              <a:t> </a:t>
            </a:r>
            <a:r>
              <a:rPr lang="de-DE" dirty="0" err="1"/>
              <a:t>hardwired</a:t>
            </a:r>
            <a:r>
              <a:rPr lang="de-DE" dirty="0"/>
              <a:t> </a:t>
            </a:r>
            <a:r>
              <a:rPr lang="de-DE" dirty="0" err="1"/>
              <a:t>configurations</a:t>
            </a:r>
            <a:endParaRPr lang="de-DE" dirty="0"/>
          </a:p>
          <a:p>
            <a:endParaRPr lang="de-DE" dirty="0"/>
          </a:p>
          <a:p>
            <a:r>
              <a:rPr lang="de-DE" dirty="0" err="1"/>
              <a:t>Defined</a:t>
            </a:r>
            <a:r>
              <a:rPr lang="de-DE" dirty="0"/>
              <a:t> in YAML </a:t>
            </a:r>
            <a:r>
              <a:rPr lang="de-DE" dirty="0" err="1"/>
              <a:t>for</a:t>
            </a:r>
            <a:r>
              <a:rPr lang="de-DE" dirty="0"/>
              <a:t> a </a:t>
            </a:r>
            <a:r>
              <a:rPr lang="de-DE" dirty="0" err="1"/>
              <a:t>pod</a:t>
            </a:r>
            <a:endParaRPr lang="de-DE" dirty="0"/>
          </a:p>
          <a:p>
            <a:pPr lvl="1"/>
            <a:r>
              <a:rPr lang="de-DE" dirty="0">
                <a:latin typeface="Source Code Pro" panose="020B0309030403020204" pitchFamily="34" charset="0"/>
                <a:ea typeface="Source Code Pro" panose="020B0309030403020204" pitchFamily="34" charset="0"/>
              </a:rPr>
              <a:t>.</a:t>
            </a:r>
            <a:r>
              <a:rPr lang="de-DE" dirty="0" err="1">
                <a:latin typeface="Source Code Pro" panose="020B0309030403020204" pitchFamily="34" charset="0"/>
                <a:ea typeface="Source Code Pro" panose="020B0309030403020204" pitchFamily="34" charset="0"/>
              </a:rPr>
              <a:t>spec.template.spec.env</a:t>
            </a:r>
            <a:endParaRPr lang="de-DE" dirty="0">
              <a:latin typeface="Source Code Pro" panose="020B0309030403020204" pitchFamily="34" charset="0"/>
              <a:ea typeface="Source Code Pro" panose="020B0309030403020204" pitchFamily="34" charset="0"/>
            </a:endParaRPr>
          </a:p>
          <a:p>
            <a:endParaRPr lang="de-DE" dirty="0"/>
          </a:p>
        </p:txBody>
      </p:sp>
    </p:spTree>
    <p:extLst>
      <p:ext uri="{BB962C8B-B14F-4D97-AF65-F5344CB8AC3E}">
        <p14:creationId xmlns:p14="http://schemas.microsoft.com/office/powerpoint/2010/main" val="82776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0ED4B3-E164-BF4E-A9BC-EC6EAAC2185B}"/>
              </a:ext>
            </a:extLst>
          </p:cNvPr>
          <p:cNvSpPr>
            <a:spLocks noGrp="1"/>
          </p:cNvSpPr>
          <p:nvPr>
            <p:ph type="title"/>
          </p:nvPr>
        </p:nvSpPr>
        <p:spPr/>
        <p:txBody>
          <a:bodyPr/>
          <a:lstStyle/>
          <a:p>
            <a:r>
              <a:rPr lang="de-DE" dirty="0"/>
              <a:t>Syntax</a:t>
            </a:r>
          </a:p>
        </p:txBody>
      </p:sp>
      <p:sp>
        <p:nvSpPr>
          <p:cNvPr id="3" name="Textplatzhalter 2">
            <a:extLst>
              <a:ext uri="{FF2B5EF4-FFF2-40B4-BE49-F238E27FC236}">
                <a16:creationId xmlns:a16="http://schemas.microsoft.com/office/drawing/2014/main" id="{AE30B5CE-2735-E04E-AA24-3A56B72C1392}"/>
              </a:ext>
            </a:extLst>
          </p:cNvPr>
          <p:cNvSpPr>
            <a:spLocks noGrp="1"/>
          </p:cNvSpPr>
          <p:nvPr>
            <p:ph type="body" idx="1"/>
          </p:nvPr>
        </p:nvSpPr>
        <p:spPr/>
        <p:txBody>
          <a:bodyPr/>
          <a:lstStyle/>
          <a:p>
            <a:pPr marL="114300" indent="0">
              <a:buNone/>
            </a:pPr>
            <a:r>
              <a:rPr lang="en" dirty="0">
                <a:latin typeface="Consolas" panose="020B0609020204030204" pitchFamily="49" charset="0"/>
                <a:cs typeface="Consolas" panose="020B0609020204030204" pitchFamily="49" charset="0"/>
              </a:rPr>
              <a:t> </a:t>
            </a:r>
            <a:r>
              <a:rPr lang="en" dirty="0" err="1">
                <a:latin typeface="Consolas" panose="020B0609020204030204" pitchFamily="49" charset="0"/>
                <a:cs typeface="Consolas" panose="020B0609020204030204" pitchFamily="49" charset="0"/>
              </a:rPr>
              <a:t>env</a:t>
            </a:r>
            <a:r>
              <a:rPr lang="en" dirty="0">
                <a:latin typeface="Consolas" panose="020B0609020204030204" pitchFamily="49" charset="0"/>
                <a:cs typeface="Consolas" panose="020B0609020204030204" pitchFamily="49" charset="0"/>
              </a:rPr>
              <a:t>:</a:t>
            </a:r>
          </a:p>
          <a:p>
            <a:pPr marL="114300" indent="0">
              <a:buNone/>
            </a:pPr>
            <a:r>
              <a:rPr lang="en" dirty="0">
                <a:latin typeface="Consolas" panose="020B0609020204030204" pitchFamily="49" charset="0"/>
                <a:cs typeface="Consolas" panose="020B0609020204030204" pitchFamily="49" charset="0"/>
              </a:rPr>
              <a:t> - name: &lt;Name of variable&gt;</a:t>
            </a:r>
          </a:p>
          <a:p>
            <a:pPr marL="114300" indent="0">
              <a:buNone/>
            </a:pPr>
            <a:r>
              <a:rPr lang="en" dirty="0">
                <a:latin typeface="Consolas" panose="020B0609020204030204" pitchFamily="49" charset="0"/>
                <a:cs typeface="Consolas" panose="020B0609020204030204" pitchFamily="49" charset="0"/>
              </a:rPr>
              <a:t>   value: &lt;Value&gt;</a:t>
            </a:r>
            <a:endParaRPr lang="de-DE"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993018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C817D4-F506-394D-B006-A83470E2B7DB}"/>
              </a:ext>
            </a:extLst>
          </p:cNvPr>
          <p:cNvSpPr>
            <a:spLocks noGrp="1"/>
          </p:cNvSpPr>
          <p:nvPr>
            <p:ph type="title"/>
          </p:nvPr>
        </p:nvSpPr>
        <p:spPr/>
        <p:txBody>
          <a:bodyPr/>
          <a:lstStyle/>
          <a:p>
            <a:r>
              <a:rPr lang="de-DE" dirty="0" err="1"/>
              <a:t>ConfigMaps</a:t>
            </a:r>
            <a:endParaRPr lang="de-DE" dirty="0"/>
          </a:p>
        </p:txBody>
      </p:sp>
      <p:sp>
        <p:nvSpPr>
          <p:cNvPr id="3" name="Textplatzhalter 2">
            <a:extLst>
              <a:ext uri="{FF2B5EF4-FFF2-40B4-BE49-F238E27FC236}">
                <a16:creationId xmlns:a16="http://schemas.microsoft.com/office/drawing/2014/main" id="{EE121A6B-26ED-DE4D-B66A-782043F8323D}"/>
              </a:ext>
            </a:extLst>
          </p:cNvPr>
          <p:cNvSpPr>
            <a:spLocks noGrp="1"/>
          </p:cNvSpPr>
          <p:nvPr>
            <p:ph type="body" idx="1"/>
          </p:nvPr>
        </p:nvSpPr>
        <p:spPr/>
        <p:txBody>
          <a:bodyPr/>
          <a:lstStyle/>
          <a:p>
            <a:r>
              <a:rPr lang="de-DE" dirty="0" err="1"/>
              <a:t>Externalized</a:t>
            </a:r>
            <a:r>
              <a:rPr lang="de-DE" dirty="0"/>
              <a:t> and </a:t>
            </a:r>
            <a:r>
              <a:rPr lang="de-DE" dirty="0" err="1"/>
              <a:t>reusable</a:t>
            </a:r>
            <a:r>
              <a:rPr lang="de-DE" dirty="0"/>
              <a:t> </a:t>
            </a:r>
            <a:r>
              <a:rPr lang="de-DE" dirty="0" err="1"/>
              <a:t>configs</a:t>
            </a:r>
            <a:endParaRPr lang="de-DE" dirty="0"/>
          </a:p>
          <a:p>
            <a:endParaRPr lang="de-DE" dirty="0"/>
          </a:p>
          <a:p>
            <a:r>
              <a:rPr lang="de-DE" dirty="0"/>
              <a:t>Objects in K8S</a:t>
            </a:r>
          </a:p>
          <a:p>
            <a:endParaRPr lang="de-DE" dirty="0"/>
          </a:p>
          <a:p>
            <a:r>
              <a:rPr lang="de-DE" dirty="0" err="1"/>
              <a:t>Referenced</a:t>
            </a:r>
            <a:r>
              <a:rPr lang="de-DE" dirty="0"/>
              <a:t> in </a:t>
            </a:r>
            <a:r>
              <a:rPr lang="de-DE" dirty="0" err="1"/>
              <a:t>pod</a:t>
            </a:r>
            <a:r>
              <a:rPr lang="de-DE" dirty="0"/>
              <a:t> </a:t>
            </a:r>
            <a:r>
              <a:rPr lang="de-DE" dirty="0" err="1"/>
              <a:t>definitions</a:t>
            </a:r>
            <a:endParaRPr lang="de-DE" dirty="0"/>
          </a:p>
        </p:txBody>
      </p:sp>
    </p:spTree>
    <p:extLst>
      <p:ext uri="{BB962C8B-B14F-4D97-AF65-F5344CB8AC3E}">
        <p14:creationId xmlns:p14="http://schemas.microsoft.com/office/powerpoint/2010/main" val="340404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73384C-8A9F-AA45-965C-F21253B30BDC}"/>
              </a:ext>
            </a:extLst>
          </p:cNvPr>
          <p:cNvSpPr>
            <a:spLocks noGrp="1"/>
          </p:cNvSpPr>
          <p:nvPr>
            <p:ph type="title"/>
          </p:nvPr>
        </p:nvSpPr>
        <p:spPr/>
        <p:txBody>
          <a:bodyPr/>
          <a:lstStyle/>
          <a:p>
            <a:r>
              <a:rPr lang="de-DE" dirty="0"/>
              <a:t>Syntax </a:t>
            </a:r>
            <a:r>
              <a:rPr lang="de-DE" dirty="0" err="1"/>
              <a:t>ConfigMap</a:t>
            </a:r>
            <a:endParaRPr lang="de-DE" dirty="0"/>
          </a:p>
        </p:txBody>
      </p:sp>
      <p:sp>
        <p:nvSpPr>
          <p:cNvPr id="3" name="Textplatzhalter 2">
            <a:extLst>
              <a:ext uri="{FF2B5EF4-FFF2-40B4-BE49-F238E27FC236}">
                <a16:creationId xmlns:a16="http://schemas.microsoft.com/office/drawing/2014/main" id="{9C21CE37-61E7-EA49-858C-80F412502A6E}"/>
              </a:ext>
            </a:extLst>
          </p:cNvPr>
          <p:cNvSpPr>
            <a:spLocks noGrp="1"/>
          </p:cNvSpPr>
          <p:nvPr>
            <p:ph type="body" idx="1"/>
          </p:nvPr>
        </p:nvSpPr>
        <p:spPr/>
        <p:txBody>
          <a:bodyPr/>
          <a:lstStyle/>
          <a:p>
            <a:pPr marL="114300" indent="0">
              <a:buNone/>
            </a:pPr>
            <a:r>
              <a:rPr lang="de-DE" dirty="0" err="1">
                <a:latin typeface="Consolas" panose="020B0609020204030204" pitchFamily="49" charset="0"/>
                <a:cs typeface="Consolas" panose="020B0609020204030204" pitchFamily="49" charset="0"/>
              </a:rPr>
              <a:t>apiVersion</a:t>
            </a:r>
            <a:r>
              <a:rPr lang="de-DE" dirty="0">
                <a:latin typeface="Consolas" panose="020B0609020204030204" pitchFamily="49" charset="0"/>
                <a:cs typeface="Consolas" panose="020B0609020204030204" pitchFamily="49" charset="0"/>
              </a:rPr>
              <a:t>:</a:t>
            </a:r>
            <a:r>
              <a:rPr lang="de-DE" dirty="0">
                <a:solidFill>
                  <a:srgbClr val="BBBBBB"/>
                </a:solidFill>
                <a:latin typeface="Consolas" panose="020B0609020204030204" pitchFamily="49" charset="0"/>
                <a:cs typeface="Consolas" panose="020B0609020204030204" pitchFamily="49" charset="0"/>
              </a:rPr>
              <a:t> </a:t>
            </a:r>
            <a:r>
              <a:rPr lang="de-DE" dirty="0">
                <a:latin typeface="Consolas" panose="020B0609020204030204" pitchFamily="49" charset="0"/>
                <a:cs typeface="Consolas" panose="020B0609020204030204" pitchFamily="49" charset="0"/>
              </a:rPr>
              <a:t>v1</a:t>
            </a:r>
            <a:r>
              <a:rPr lang="de-DE" dirty="0">
                <a:solidFill>
                  <a:srgbClr val="BBBBBB"/>
                </a:solidFill>
                <a:latin typeface="Consolas" panose="020B0609020204030204" pitchFamily="49" charset="0"/>
                <a:cs typeface="Consolas" panose="020B0609020204030204" pitchFamily="49" charset="0"/>
              </a:rPr>
              <a:t> </a:t>
            </a:r>
            <a:br>
              <a:rPr lang="de-DE" dirty="0">
                <a:solidFill>
                  <a:srgbClr val="BBBBBB"/>
                </a:solidFill>
                <a:latin typeface="Consolas" panose="020B0609020204030204" pitchFamily="49" charset="0"/>
                <a:cs typeface="Consolas" panose="020B0609020204030204" pitchFamily="49" charset="0"/>
              </a:rPr>
            </a:br>
            <a:r>
              <a:rPr lang="de-DE" dirty="0" err="1">
                <a:latin typeface="Consolas" panose="020B0609020204030204" pitchFamily="49" charset="0"/>
                <a:cs typeface="Consolas" panose="020B0609020204030204" pitchFamily="49" charset="0"/>
              </a:rPr>
              <a:t>kind</a:t>
            </a:r>
            <a:r>
              <a:rPr lang="de-DE" dirty="0">
                <a:latin typeface="Consolas" panose="020B0609020204030204" pitchFamily="49" charset="0"/>
                <a:cs typeface="Consolas" panose="020B0609020204030204" pitchFamily="49" charset="0"/>
              </a:rPr>
              <a:t>:</a:t>
            </a:r>
            <a:r>
              <a:rPr lang="de-DE" dirty="0">
                <a:solidFill>
                  <a:srgbClr val="BBBBBB"/>
                </a:solidFill>
                <a:latin typeface="Consolas" panose="020B0609020204030204" pitchFamily="49" charset="0"/>
                <a:cs typeface="Consolas" panose="020B0609020204030204" pitchFamily="49" charset="0"/>
              </a:rPr>
              <a:t> </a:t>
            </a:r>
            <a:r>
              <a:rPr lang="de-DE" dirty="0" err="1">
                <a:latin typeface="Consolas" panose="020B0609020204030204" pitchFamily="49" charset="0"/>
                <a:cs typeface="Consolas" panose="020B0609020204030204" pitchFamily="49" charset="0"/>
              </a:rPr>
              <a:t>ConfigMap</a:t>
            </a:r>
            <a:r>
              <a:rPr lang="de-DE" dirty="0">
                <a:solidFill>
                  <a:srgbClr val="BBBBBB"/>
                </a:solidFill>
                <a:latin typeface="Consolas" panose="020B0609020204030204" pitchFamily="49" charset="0"/>
                <a:cs typeface="Consolas" panose="020B0609020204030204" pitchFamily="49" charset="0"/>
              </a:rPr>
              <a:t> </a:t>
            </a:r>
            <a:br>
              <a:rPr lang="de-DE" dirty="0">
                <a:solidFill>
                  <a:srgbClr val="BBBBBB"/>
                </a:solidFill>
                <a:latin typeface="Consolas" panose="020B0609020204030204" pitchFamily="49" charset="0"/>
                <a:cs typeface="Consolas" panose="020B0609020204030204" pitchFamily="49" charset="0"/>
              </a:rPr>
            </a:br>
            <a:r>
              <a:rPr lang="de-DE" dirty="0" err="1">
                <a:latin typeface="Consolas" panose="020B0609020204030204" pitchFamily="49" charset="0"/>
                <a:cs typeface="Consolas" panose="020B0609020204030204" pitchFamily="49" charset="0"/>
              </a:rPr>
              <a:t>metadata</a:t>
            </a:r>
            <a:r>
              <a:rPr lang="de-DE" dirty="0">
                <a:latin typeface="Consolas" panose="020B0609020204030204" pitchFamily="49" charset="0"/>
                <a:cs typeface="Consolas" panose="020B0609020204030204" pitchFamily="49" charset="0"/>
              </a:rPr>
              <a:t>:</a:t>
            </a:r>
            <a:br>
              <a:rPr lang="de-DE" dirty="0">
                <a:latin typeface="Consolas" panose="020B0609020204030204" pitchFamily="49" charset="0"/>
                <a:cs typeface="Consolas" panose="020B0609020204030204" pitchFamily="49" charset="0"/>
              </a:rPr>
            </a:br>
            <a:r>
              <a:rPr lang="de-DE" dirty="0">
                <a:solidFill>
                  <a:srgbClr val="BBBBBB"/>
                </a:solidFill>
                <a:latin typeface="Consolas" panose="020B0609020204030204" pitchFamily="49" charset="0"/>
                <a:cs typeface="Consolas" panose="020B0609020204030204" pitchFamily="49" charset="0"/>
              </a:rPr>
              <a:t>  </a:t>
            </a:r>
            <a:r>
              <a:rPr lang="de-DE" dirty="0" err="1">
                <a:latin typeface="Consolas" panose="020B0609020204030204" pitchFamily="49" charset="0"/>
                <a:cs typeface="Consolas" panose="020B0609020204030204" pitchFamily="49" charset="0"/>
              </a:rPr>
              <a:t>name</a:t>
            </a:r>
            <a:r>
              <a:rPr lang="de-DE" dirty="0">
                <a:latin typeface="Consolas" panose="020B0609020204030204" pitchFamily="49" charset="0"/>
                <a:cs typeface="Consolas" panose="020B0609020204030204" pitchFamily="49" charset="0"/>
              </a:rPr>
              <a:t>:</a:t>
            </a:r>
            <a:r>
              <a:rPr lang="de-DE" dirty="0">
                <a:solidFill>
                  <a:srgbClr val="BBBBBB"/>
                </a:solidFill>
                <a:latin typeface="Consolas" panose="020B0609020204030204" pitchFamily="49" charset="0"/>
                <a:cs typeface="Consolas" panose="020B0609020204030204" pitchFamily="49" charset="0"/>
              </a:rPr>
              <a:t> </a:t>
            </a:r>
            <a:r>
              <a:rPr lang="de-DE" dirty="0">
                <a:latin typeface="Consolas" panose="020B0609020204030204" pitchFamily="49" charset="0"/>
                <a:cs typeface="Consolas" panose="020B0609020204030204" pitchFamily="49" charset="0"/>
              </a:rPr>
              <a:t>special-</a:t>
            </a:r>
            <a:r>
              <a:rPr lang="de-DE" dirty="0" err="1">
                <a:latin typeface="Consolas" panose="020B0609020204030204" pitchFamily="49" charset="0"/>
                <a:cs typeface="Consolas" panose="020B0609020204030204" pitchFamily="49" charset="0"/>
              </a:rPr>
              <a:t>config</a:t>
            </a:r>
            <a:r>
              <a:rPr lang="de-DE" dirty="0">
                <a:solidFill>
                  <a:srgbClr val="BBBBBB"/>
                </a:solidFill>
                <a:latin typeface="Consolas" panose="020B0609020204030204" pitchFamily="49" charset="0"/>
                <a:cs typeface="Consolas" panose="020B0609020204030204" pitchFamily="49" charset="0"/>
              </a:rPr>
              <a:t> </a:t>
            </a:r>
            <a:br>
              <a:rPr lang="de-DE" dirty="0">
                <a:latin typeface="Consolas" panose="020B0609020204030204" pitchFamily="49" charset="0"/>
                <a:cs typeface="Consolas" panose="020B0609020204030204" pitchFamily="49" charset="0"/>
              </a:rPr>
            </a:br>
            <a:r>
              <a:rPr lang="de-DE" dirty="0" err="1">
                <a:latin typeface="Consolas" panose="020B0609020204030204" pitchFamily="49" charset="0"/>
                <a:cs typeface="Consolas" panose="020B0609020204030204" pitchFamily="49" charset="0"/>
              </a:rPr>
              <a:t>data</a:t>
            </a:r>
            <a:r>
              <a:rPr lang="de-DE" dirty="0">
                <a:latin typeface="Consolas" panose="020B0609020204030204" pitchFamily="49" charset="0"/>
                <a:cs typeface="Consolas" panose="020B0609020204030204" pitchFamily="49" charset="0"/>
              </a:rPr>
              <a:t>:</a:t>
            </a:r>
            <a:r>
              <a:rPr lang="de-DE" dirty="0">
                <a:solidFill>
                  <a:srgbClr val="BBBBBB"/>
                </a:solidFill>
                <a:latin typeface="Consolas" panose="020B0609020204030204" pitchFamily="49" charset="0"/>
                <a:cs typeface="Consolas" panose="020B0609020204030204" pitchFamily="49" charset="0"/>
              </a:rPr>
              <a:t> </a:t>
            </a:r>
            <a:br>
              <a:rPr lang="de-DE" dirty="0">
                <a:solidFill>
                  <a:srgbClr val="BBBBBB"/>
                </a:solidFill>
                <a:latin typeface="Consolas" panose="020B0609020204030204" pitchFamily="49" charset="0"/>
                <a:cs typeface="Consolas" panose="020B0609020204030204" pitchFamily="49" charset="0"/>
              </a:rPr>
            </a:br>
            <a:r>
              <a:rPr lang="de-DE" dirty="0">
                <a:solidFill>
                  <a:srgbClr val="BBBBBB"/>
                </a:solidFill>
                <a:latin typeface="Consolas" panose="020B0609020204030204" pitchFamily="49" charset="0"/>
                <a:cs typeface="Consolas" panose="020B0609020204030204" pitchFamily="49" charset="0"/>
              </a:rPr>
              <a:t>  </a:t>
            </a:r>
            <a:r>
              <a:rPr lang="de-DE" dirty="0">
                <a:latin typeface="Consolas" panose="020B0609020204030204" pitchFamily="49" charset="0"/>
                <a:cs typeface="Consolas" panose="020B0609020204030204" pitchFamily="49" charset="0"/>
              </a:rPr>
              <a:t>SPECIAL_LEVEL:</a:t>
            </a:r>
            <a:r>
              <a:rPr lang="de-DE" dirty="0">
                <a:solidFill>
                  <a:srgbClr val="BBBBBB"/>
                </a:solidFill>
                <a:latin typeface="Consolas" panose="020B0609020204030204" pitchFamily="49" charset="0"/>
                <a:cs typeface="Consolas" panose="020B0609020204030204" pitchFamily="49" charset="0"/>
              </a:rPr>
              <a:t> </a:t>
            </a:r>
            <a:r>
              <a:rPr lang="de-DE" dirty="0" err="1">
                <a:latin typeface="Consolas" panose="020B0609020204030204" pitchFamily="49" charset="0"/>
                <a:cs typeface="Consolas" panose="020B0609020204030204" pitchFamily="49" charset="0"/>
              </a:rPr>
              <a:t>very</a:t>
            </a:r>
            <a:r>
              <a:rPr lang="de-DE" dirty="0">
                <a:solidFill>
                  <a:srgbClr val="BBBBBB"/>
                </a:solidFill>
                <a:latin typeface="Consolas" panose="020B0609020204030204" pitchFamily="49" charset="0"/>
                <a:cs typeface="Consolas" panose="020B0609020204030204" pitchFamily="49" charset="0"/>
              </a:rPr>
              <a:t> </a:t>
            </a:r>
            <a:br>
              <a:rPr lang="de-DE" dirty="0">
                <a:solidFill>
                  <a:srgbClr val="BBBBBB"/>
                </a:solidFill>
                <a:latin typeface="Consolas" panose="020B0609020204030204" pitchFamily="49" charset="0"/>
                <a:cs typeface="Consolas" panose="020B0609020204030204" pitchFamily="49" charset="0"/>
              </a:rPr>
            </a:br>
            <a:r>
              <a:rPr lang="de-DE" dirty="0">
                <a:solidFill>
                  <a:srgbClr val="BBBBBB"/>
                </a:solidFill>
                <a:latin typeface="Consolas" panose="020B0609020204030204" pitchFamily="49" charset="0"/>
                <a:cs typeface="Consolas" panose="020B0609020204030204" pitchFamily="49" charset="0"/>
              </a:rPr>
              <a:t>  </a:t>
            </a:r>
            <a:r>
              <a:rPr lang="de-DE" dirty="0">
                <a:latin typeface="Consolas" panose="020B0609020204030204" pitchFamily="49" charset="0"/>
                <a:cs typeface="Consolas" panose="020B0609020204030204" pitchFamily="49" charset="0"/>
              </a:rPr>
              <a:t>SPECIAL_TYPE:</a:t>
            </a:r>
            <a:r>
              <a:rPr lang="de-DE" dirty="0">
                <a:solidFill>
                  <a:srgbClr val="BBBBBB"/>
                </a:solidFill>
                <a:latin typeface="Consolas" panose="020B0609020204030204" pitchFamily="49" charset="0"/>
                <a:cs typeface="Consolas" panose="020B0609020204030204" pitchFamily="49" charset="0"/>
              </a:rPr>
              <a:t> </a:t>
            </a:r>
            <a:r>
              <a:rPr lang="de-DE" dirty="0" err="1">
                <a:latin typeface="Consolas" panose="020B0609020204030204" pitchFamily="49" charset="0"/>
                <a:cs typeface="Consolas" panose="020B0609020204030204" pitchFamily="49" charset="0"/>
              </a:rPr>
              <a:t>charm</a:t>
            </a:r>
            <a:endParaRPr lang="de-DE"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362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73384C-8A9F-AA45-965C-F21253B30BDC}"/>
              </a:ext>
            </a:extLst>
          </p:cNvPr>
          <p:cNvSpPr>
            <a:spLocks noGrp="1"/>
          </p:cNvSpPr>
          <p:nvPr>
            <p:ph type="title"/>
          </p:nvPr>
        </p:nvSpPr>
        <p:spPr/>
        <p:txBody>
          <a:bodyPr/>
          <a:lstStyle/>
          <a:p>
            <a:r>
              <a:rPr lang="de-DE" dirty="0" err="1"/>
              <a:t>Usage</a:t>
            </a:r>
            <a:r>
              <a:rPr lang="de-DE" dirty="0"/>
              <a:t> </a:t>
            </a:r>
            <a:r>
              <a:rPr lang="de-DE" dirty="0" err="1"/>
              <a:t>ConfigMap</a:t>
            </a:r>
            <a:endParaRPr lang="de-DE" dirty="0"/>
          </a:p>
        </p:txBody>
      </p:sp>
      <p:sp>
        <p:nvSpPr>
          <p:cNvPr id="3" name="Textplatzhalter 2">
            <a:extLst>
              <a:ext uri="{FF2B5EF4-FFF2-40B4-BE49-F238E27FC236}">
                <a16:creationId xmlns:a16="http://schemas.microsoft.com/office/drawing/2014/main" id="{9C21CE37-61E7-EA49-858C-80F412502A6E}"/>
              </a:ext>
            </a:extLst>
          </p:cNvPr>
          <p:cNvSpPr>
            <a:spLocks noGrp="1"/>
          </p:cNvSpPr>
          <p:nvPr>
            <p:ph type="body" idx="1"/>
          </p:nvPr>
        </p:nvSpPr>
        <p:spPr/>
        <p:txBody>
          <a:bodyPr/>
          <a:lstStyle/>
          <a:p>
            <a:pPr marL="114300" indent="0">
              <a:buNone/>
            </a:pPr>
            <a:r>
              <a:rPr lang="de-DE" sz="1600" dirty="0" err="1">
                <a:latin typeface="Consolas" panose="020B0609020204030204" pitchFamily="49" charset="0"/>
                <a:cs typeface="Consolas" panose="020B0609020204030204" pitchFamily="49" charset="0"/>
              </a:rPr>
              <a:t>apiVersion</a:t>
            </a:r>
            <a:r>
              <a:rPr lang="de-DE" sz="1600" dirty="0">
                <a:latin typeface="Consolas" panose="020B0609020204030204" pitchFamily="49" charset="0"/>
                <a:cs typeface="Consolas" panose="020B0609020204030204" pitchFamily="49" charset="0"/>
              </a:rPr>
              <a:t>: v1</a:t>
            </a:r>
          </a:p>
          <a:p>
            <a:pPr marL="114300" indent="0">
              <a:buNone/>
            </a:pPr>
            <a:r>
              <a:rPr lang="de-DE" sz="1600" dirty="0" err="1">
                <a:latin typeface="Consolas" panose="020B0609020204030204" pitchFamily="49" charset="0"/>
                <a:cs typeface="Consolas" panose="020B0609020204030204" pitchFamily="49" charset="0"/>
              </a:rPr>
              <a:t>kind</a:t>
            </a: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Pod</a:t>
            </a:r>
            <a:endParaRPr lang="de-DE" sz="1600" dirty="0">
              <a:latin typeface="Consolas" panose="020B0609020204030204" pitchFamily="49" charset="0"/>
              <a:cs typeface="Consolas" panose="020B0609020204030204" pitchFamily="49" charset="0"/>
            </a:endParaRPr>
          </a:p>
          <a:p>
            <a:pPr marL="114300" indent="0">
              <a:buNone/>
            </a:pPr>
            <a:r>
              <a:rPr lang="de-DE" sz="1600" dirty="0" err="1">
                <a:latin typeface="Consolas" panose="020B0609020204030204" pitchFamily="49" charset="0"/>
                <a:cs typeface="Consolas" panose="020B0609020204030204" pitchFamily="49" charset="0"/>
              </a:rPr>
              <a:t>metadata</a:t>
            </a:r>
            <a:r>
              <a:rPr lang="de-DE" sz="1600" dirty="0">
                <a:latin typeface="Consolas" panose="020B0609020204030204" pitchFamily="49" charset="0"/>
                <a:cs typeface="Consolas" panose="020B0609020204030204" pitchFamily="49" charset="0"/>
              </a:rPr>
              <a:t>:</a:t>
            </a:r>
          </a:p>
          <a:p>
            <a:pPr marL="114300" indent="0">
              <a:buNone/>
            </a:pP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name</a:t>
            </a:r>
            <a:r>
              <a:rPr lang="de-DE" sz="1600" dirty="0">
                <a:latin typeface="Consolas" panose="020B0609020204030204" pitchFamily="49" charset="0"/>
                <a:cs typeface="Consolas" panose="020B0609020204030204" pitchFamily="49" charset="0"/>
              </a:rPr>
              <a:t>: test-</a:t>
            </a:r>
            <a:r>
              <a:rPr lang="de-DE" sz="1600" dirty="0" err="1">
                <a:latin typeface="Consolas" panose="020B0609020204030204" pitchFamily="49" charset="0"/>
                <a:cs typeface="Consolas" panose="020B0609020204030204" pitchFamily="49" charset="0"/>
              </a:rPr>
              <a:t>pod</a:t>
            </a:r>
            <a:endParaRPr lang="de-DE" sz="1600" dirty="0">
              <a:latin typeface="Consolas" panose="020B0609020204030204" pitchFamily="49" charset="0"/>
              <a:cs typeface="Consolas" panose="020B0609020204030204" pitchFamily="49" charset="0"/>
            </a:endParaRPr>
          </a:p>
          <a:p>
            <a:pPr marL="114300" indent="0">
              <a:buNone/>
            </a:pPr>
            <a:r>
              <a:rPr lang="de-DE" sz="1600" dirty="0" err="1">
                <a:latin typeface="Consolas" panose="020B0609020204030204" pitchFamily="49" charset="0"/>
                <a:cs typeface="Consolas" panose="020B0609020204030204" pitchFamily="49" charset="0"/>
              </a:rPr>
              <a:t>spec</a:t>
            </a:r>
            <a:r>
              <a:rPr lang="de-DE" sz="1600" dirty="0">
                <a:latin typeface="Consolas" panose="020B0609020204030204" pitchFamily="49" charset="0"/>
                <a:cs typeface="Consolas" panose="020B0609020204030204" pitchFamily="49" charset="0"/>
              </a:rPr>
              <a:t>:</a:t>
            </a:r>
          </a:p>
          <a:p>
            <a:pPr marL="114300" indent="0">
              <a:buNone/>
            </a:pP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containers</a:t>
            </a:r>
            <a:r>
              <a:rPr lang="de-DE" sz="1600" dirty="0">
                <a:latin typeface="Consolas" panose="020B0609020204030204" pitchFamily="49" charset="0"/>
                <a:cs typeface="Consolas" panose="020B0609020204030204" pitchFamily="49" charset="0"/>
              </a:rPr>
              <a:t>:</a:t>
            </a:r>
          </a:p>
          <a:p>
            <a:pPr marL="114300" indent="0">
              <a:buNone/>
            </a:pPr>
            <a:r>
              <a:rPr lang="de-DE" sz="1600" dirty="0">
                <a:latin typeface="Consolas" panose="020B0609020204030204" pitchFamily="49" charset="0"/>
                <a:cs typeface="Consolas" panose="020B0609020204030204" pitchFamily="49" charset="0"/>
              </a:rPr>
              <a:t>    - </a:t>
            </a:r>
            <a:r>
              <a:rPr lang="de-DE" sz="1600" dirty="0" err="1">
                <a:latin typeface="Consolas" panose="020B0609020204030204" pitchFamily="49" charset="0"/>
                <a:cs typeface="Consolas" panose="020B0609020204030204" pitchFamily="49" charset="0"/>
              </a:rPr>
              <a:t>name</a:t>
            </a:r>
            <a:r>
              <a:rPr lang="de-DE" sz="1600" dirty="0">
                <a:latin typeface="Consolas" panose="020B0609020204030204" pitchFamily="49" charset="0"/>
                <a:cs typeface="Consolas" panose="020B0609020204030204" pitchFamily="49" charset="0"/>
              </a:rPr>
              <a:t>: test-container</a:t>
            </a:r>
          </a:p>
          <a:p>
            <a:pPr marL="114300" indent="0">
              <a:buNone/>
            </a:pP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image</a:t>
            </a:r>
            <a:r>
              <a:rPr lang="de-DE" sz="1600" dirty="0">
                <a:latin typeface="Consolas" panose="020B0609020204030204" pitchFamily="49" charset="0"/>
                <a:cs typeface="Consolas" panose="020B0609020204030204" pitchFamily="49" charset="0"/>
              </a:rPr>
              <a:t>: k8s.gcr.io/</a:t>
            </a:r>
            <a:r>
              <a:rPr lang="de-DE" sz="1600" dirty="0" err="1">
                <a:latin typeface="Consolas" panose="020B0609020204030204" pitchFamily="49" charset="0"/>
                <a:cs typeface="Consolas" panose="020B0609020204030204" pitchFamily="49" charset="0"/>
              </a:rPr>
              <a:t>busybox</a:t>
            </a:r>
            <a:endParaRPr lang="de-DE" sz="1600" dirty="0">
              <a:latin typeface="Consolas" panose="020B0609020204030204" pitchFamily="49" charset="0"/>
              <a:cs typeface="Consolas" panose="020B0609020204030204" pitchFamily="49" charset="0"/>
            </a:endParaRPr>
          </a:p>
          <a:p>
            <a:pPr marL="114300" indent="0">
              <a:buNone/>
            </a:pP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command</a:t>
            </a:r>
            <a:r>
              <a:rPr lang="de-DE" sz="1600" dirty="0">
                <a:latin typeface="Consolas" panose="020B0609020204030204" pitchFamily="49" charset="0"/>
                <a:cs typeface="Consolas" panose="020B0609020204030204" pitchFamily="49" charset="0"/>
              </a:rPr>
              <a:t>: [ "/bin/sh", "-c", "</a:t>
            </a:r>
            <a:r>
              <a:rPr lang="de-DE" sz="1600" dirty="0" err="1">
                <a:latin typeface="Consolas" panose="020B0609020204030204" pitchFamily="49" charset="0"/>
                <a:cs typeface="Consolas" panose="020B0609020204030204" pitchFamily="49" charset="0"/>
              </a:rPr>
              <a:t>env</a:t>
            </a:r>
            <a:r>
              <a:rPr lang="de-DE" sz="1600" dirty="0">
                <a:latin typeface="Consolas" panose="020B0609020204030204" pitchFamily="49" charset="0"/>
                <a:cs typeface="Consolas" panose="020B0609020204030204" pitchFamily="49" charset="0"/>
              </a:rPr>
              <a:t>" ]</a:t>
            </a:r>
          </a:p>
          <a:p>
            <a:pPr marL="114300" indent="0">
              <a:buNone/>
            </a:pP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envFrom</a:t>
            </a:r>
            <a:r>
              <a:rPr lang="de-DE" sz="1600" dirty="0">
                <a:latin typeface="Consolas" panose="020B0609020204030204" pitchFamily="49" charset="0"/>
                <a:cs typeface="Consolas" panose="020B0609020204030204" pitchFamily="49" charset="0"/>
              </a:rPr>
              <a:t>:</a:t>
            </a:r>
          </a:p>
          <a:p>
            <a:pPr marL="114300" indent="0">
              <a:buNone/>
            </a:pPr>
            <a:r>
              <a:rPr lang="de-DE" sz="1600" dirty="0">
                <a:latin typeface="Consolas" panose="020B0609020204030204" pitchFamily="49" charset="0"/>
                <a:cs typeface="Consolas" panose="020B0609020204030204" pitchFamily="49" charset="0"/>
              </a:rPr>
              <a:t>      - </a:t>
            </a:r>
            <a:r>
              <a:rPr lang="de-DE" sz="1600" dirty="0" err="1">
                <a:latin typeface="Consolas" panose="020B0609020204030204" pitchFamily="49" charset="0"/>
                <a:cs typeface="Consolas" panose="020B0609020204030204" pitchFamily="49" charset="0"/>
              </a:rPr>
              <a:t>configMapRef</a:t>
            </a:r>
            <a:r>
              <a:rPr lang="de-DE" sz="1600" dirty="0">
                <a:latin typeface="Consolas" panose="020B0609020204030204" pitchFamily="49" charset="0"/>
                <a:cs typeface="Consolas" panose="020B0609020204030204" pitchFamily="49" charset="0"/>
              </a:rPr>
              <a:t>:</a:t>
            </a:r>
          </a:p>
          <a:p>
            <a:pPr marL="114300" indent="0">
              <a:buNone/>
            </a:pPr>
            <a:r>
              <a:rPr lang="de-DE" sz="1600" dirty="0">
                <a:latin typeface="Consolas" panose="020B0609020204030204" pitchFamily="49" charset="0"/>
                <a:cs typeface="Consolas" panose="020B0609020204030204" pitchFamily="49" charset="0"/>
              </a:rPr>
              <a:t>          </a:t>
            </a:r>
            <a:r>
              <a:rPr lang="de-DE" sz="1600" dirty="0" err="1">
                <a:latin typeface="Consolas" panose="020B0609020204030204" pitchFamily="49" charset="0"/>
                <a:cs typeface="Consolas" panose="020B0609020204030204" pitchFamily="49" charset="0"/>
              </a:rPr>
              <a:t>name</a:t>
            </a:r>
            <a:r>
              <a:rPr lang="de-DE" sz="1600" dirty="0">
                <a:latin typeface="Consolas" panose="020B0609020204030204" pitchFamily="49" charset="0"/>
                <a:cs typeface="Consolas" panose="020B0609020204030204" pitchFamily="49" charset="0"/>
              </a:rPr>
              <a:t>: special-</a:t>
            </a:r>
            <a:r>
              <a:rPr lang="de-DE" sz="1600" dirty="0" err="1">
                <a:latin typeface="Consolas" panose="020B0609020204030204" pitchFamily="49" charset="0"/>
                <a:cs typeface="Consolas" panose="020B0609020204030204" pitchFamily="49" charset="0"/>
              </a:rPr>
              <a:t>config</a:t>
            </a:r>
            <a:endParaRPr lang="de-DE"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192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3">
                                            <p:txEl>
                                              <p:pRg st="10" end="10"/>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3">
                                            <p:txEl>
                                              <p:pRg st="11" end="1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3">
          <a:extLst>
            <a:ext uri="{FF2B5EF4-FFF2-40B4-BE49-F238E27FC236}">
              <a16:creationId xmlns:a16="http://schemas.microsoft.com/office/drawing/2014/main" id="{778BF1D2-4299-A76E-553B-4E45DF1B2C3D}"/>
            </a:ext>
          </a:extLst>
        </p:cNvPr>
        <p:cNvGrpSpPr/>
        <p:nvPr/>
      </p:nvGrpSpPr>
      <p:grpSpPr>
        <a:xfrm>
          <a:off x="0" y="0"/>
          <a:ext cx="0" cy="0"/>
          <a:chOff x="0" y="0"/>
          <a:chExt cx="0" cy="0"/>
        </a:xfrm>
      </p:grpSpPr>
      <p:sp>
        <p:nvSpPr>
          <p:cNvPr id="64" name="Google Shape;64;p13">
            <a:extLst>
              <a:ext uri="{FF2B5EF4-FFF2-40B4-BE49-F238E27FC236}">
                <a16:creationId xmlns:a16="http://schemas.microsoft.com/office/drawing/2014/main" id="{446D3AAC-E1C5-D13C-6AE2-A7046C003691}"/>
              </a:ext>
            </a:extLst>
          </p:cNvPr>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noProof="1"/>
              <a:t>Cloud-Native Trustworthiness and Security</a:t>
            </a:r>
          </a:p>
          <a:p>
            <a:pPr marL="0" marR="0" lvl="0" indent="0" algn="ctr" rtl="0">
              <a:lnSpc>
                <a:spcPct val="100000"/>
              </a:lnSpc>
              <a:spcBef>
                <a:spcPts val="0"/>
              </a:spcBef>
              <a:spcAft>
                <a:spcPts val="0"/>
              </a:spcAft>
              <a:buClr>
                <a:schemeClr val="dk2"/>
              </a:buClr>
              <a:buSzPts val="2800"/>
              <a:buFont typeface="Trebuchet MS"/>
              <a:buNone/>
            </a:pP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25197679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71652-A9F8-66D0-1E2C-89D9334B6E74}"/>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61B6CF33-B367-BEAA-D924-AFDAE0C06F14}"/>
              </a:ext>
            </a:extLst>
          </p:cNvPr>
          <p:cNvSpPr>
            <a:spLocks noGrp="1"/>
          </p:cNvSpPr>
          <p:nvPr>
            <p:ph type="title"/>
          </p:nvPr>
        </p:nvSpPr>
        <p:spPr/>
        <p:txBody>
          <a:bodyPr/>
          <a:lstStyle/>
          <a:p>
            <a:r>
              <a:rPr lang="en-US" dirty="0"/>
              <a:t>Build &amp; Supply Chain Security</a:t>
            </a:r>
            <a:endParaRPr lang="en-US" noProof="1"/>
          </a:p>
        </p:txBody>
      </p:sp>
      <p:sp>
        <p:nvSpPr>
          <p:cNvPr id="4" name="Textplatzhalter 3">
            <a:extLst>
              <a:ext uri="{FF2B5EF4-FFF2-40B4-BE49-F238E27FC236}">
                <a16:creationId xmlns:a16="http://schemas.microsoft.com/office/drawing/2014/main" id="{E9FA3EF5-0B82-1987-D78A-7FFB61C2D9BF}"/>
              </a:ext>
            </a:extLst>
          </p:cNvPr>
          <p:cNvSpPr>
            <a:spLocks noGrp="1"/>
          </p:cNvSpPr>
          <p:nvPr>
            <p:ph type="body" idx="1"/>
          </p:nvPr>
        </p:nvSpPr>
        <p:spPr>
          <a:xfrm>
            <a:off x="311700" y="1152475"/>
            <a:ext cx="5217089" cy="3416400"/>
          </a:xfrm>
        </p:spPr>
        <p:txBody>
          <a:bodyPr numCol="1"/>
          <a:lstStyle/>
          <a:p>
            <a:pPr>
              <a:lnSpc>
                <a:spcPct val="200000"/>
              </a:lnSpc>
              <a:buFont typeface="Arial" panose="020B0604020202020204" pitchFamily="34" charset="0"/>
              <a:buChar char="•"/>
            </a:pPr>
            <a:r>
              <a:rPr lang="en-US" sz="1400" dirty="0"/>
              <a:t>Use verified base images only - maintain internal list of approved images with versions</a:t>
            </a:r>
          </a:p>
          <a:p>
            <a:pPr>
              <a:lnSpc>
                <a:spcPct val="200000"/>
              </a:lnSpc>
              <a:buFont typeface="Arial" panose="020B0604020202020204" pitchFamily="34" charset="0"/>
              <a:buChar char="•"/>
            </a:pPr>
            <a:r>
              <a:rPr lang="en-US" sz="1400" dirty="0"/>
              <a:t>Scan all dependencies automatically in CI pipeline for known vulnerabilities</a:t>
            </a:r>
          </a:p>
          <a:p>
            <a:pPr>
              <a:lnSpc>
                <a:spcPct val="200000"/>
              </a:lnSpc>
              <a:buFont typeface="Arial" panose="020B0604020202020204" pitchFamily="34" charset="0"/>
              <a:buChar char="•"/>
            </a:pPr>
            <a:r>
              <a:rPr lang="en-US" sz="1400" dirty="0"/>
              <a:t>Enforce automated security checks before deployment (linting, CVE scanning, config checks)</a:t>
            </a:r>
          </a:p>
          <a:p>
            <a:pPr>
              <a:lnSpc>
                <a:spcPct val="200000"/>
              </a:lnSpc>
              <a:buFont typeface="Arial" panose="020B0604020202020204" pitchFamily="34" charset="0"/>
              <a:buChar char="•"/>
            </a:pPr>
            <a:r>
              <a:rPr lang="en-US" sz="1400" dirty="0"/>
              <a:t>Store all artifacts in controlled, internal registries with version tracking</a:t>
            </a:r>
            <a:endParaRPr lang="en-US" sz="1400" noProof="1"/>
          </a:p>
        </p:txBody>
      </p:sp>
      <p:pic>
        <p:nvPicPr>
          <p:cNvPr id="5" name="Picture 4" descr="A door with keys in the lock&#10;&#10;Description automatically generated">
            <a:extLst>
              <a:ext uri="{FF2B5EF4-FFF2-40B4-BE49-F238E27FC236}">
                <a16:creationId xmlns:a16="http://schemas.microsoft.com/office/drawing/2014/main" id="{50DA3104-451B-628F-C267-DA5B0BA96C80}"/>
              </a:ext>
            </a:extLst>
          </p:cNvPr>
          <p:cNvPicPr>
            <a:picLocks noChangeAspect="1"/>
          </p:cNvPicPr>
          <p:nvPr/>
        </p:nvPicPr>
        <p:blipFill>
          <a:blip r:embed="rId3"/>
          <a:stretch>
            <a:fillRect/>
          </a:stretch>
        </p:blipFill>
        <p:spPr>
          <a:xfrm>
            <a:off x="5715355" y="0"/>
            <a:ext cx="3428645" cy="5143500"/>
          </a:xfrm>
          <a:prstGeom prst="rect">
            <a:avLst/>
          </a:prstGeom>
        </p:spPr>
      </p:pic>
    </p:spTree>
    <p:extLst>
      <p:ext uri="{BB962C8B-B14F-4D97-AF65-F5344CB8AC3E}">
        <p14:creationId xmlns:p14="http://schemas.microsoft.com/office/powerpoint/2010/main" val="321567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59B8E-55EC-5797-0DF5-C2ACA709F41E}"/>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D0DCC2BE-E960-0FC9-CA50-547267F10E4C}"/>
              </a:ext>
            </a:extLst>
          </p:cNvPr>
          <p:cNvSpPr>
            <a:spLocks noGrp="1"/>
          </p:cNvSpPr>
          <p:nvPr>
            <p:ph type="title"/>
          </p:nvPr>
        </p:nvSpPr>
        <p:spPr>
          <a:xfrm>
            <a:off x="3678630" y="475301"/>
            <a:ext cx="7683600" cy="610200"/>
          </a:xfrm>
        </p:spPr>
        <p:txBody>
          <a:bodyPr/>
          <a:lstStyle/>
          <a:p>
            <a:r>
              <a:rPr lang="en-US" dirty="0"/>
              <a:t>Secure Development</a:t>
            </a:r>
            <a:endParaRPr lang="en-US" noProof="1"/>
          </a:p>
        </p:txBody>
      </p:sp>
      <p:sp>
        <p:nvSpPr>
          <p:cNvPr id="4" name="Textplatzhalter 3">
            <a:extLst>
              <a:ext uri="{FF2B5EF4-FFF2-40B4-BE49-F238E27FC236}">
                <a16:creationId xmlns:a16="http://schemas.microsoft.com/office/drawing/2014/main" id="{7FE16361-B702-4429-1E19-768D744FB96C}"/>
              </a:ext>
            </a:extLst>
          </p:cNvPr>
          <p:cNvSpPr>
            <a:spLocks noGrp="1"/>
          </p:cNvSpPr>
          <p:nvPr>
            <p:ph type="body" idx="1"/>
          </p:nvPr>
        </p:nvSpPr>
        <p:spPr>
          <a:xfrm>
            <a:off x="3678630" y="1182751"/>
            <a:ext cx="5136600" cy="3416400"/>
          </a:xfrm>
        </p:spPr>
        <p:txBody>
          <a:bodyPr numCol="1"/>
          <a:lstStyle/>
          <a:p>
            <a:pPr>
              <a:lnSpc>
                <a:spcPct val="200000"/>
              </a:lnSpc>
              <a:buFont typeface="Arial" panose="020B0604020202020204" pitchFamily="34" charset="0"/>
              <a:buChar char="•"/>
            </a:pPr>
            <a:r>
              <a:rPr lang="en-US" sz="1400" dirty="0"/>
              <a:t>Mandatory code reviews with security checklist</a:t>
            </a:r>
          </a:p>
          <a:p>
            <a:pPr>
              <a:lnSpc>
                <a:spcPct val="200000"/>
              </a:lnSpc>
              <a:buFont typeface="Arial" panose="020B0604020202020204" pitchFamily="34" charset="0"/>
              <a:buChar char="•"/>
            </a:pPr>
            <a:r>
              <a:rPr lang="en-US" sz="1400" dirty="0"/>
              <a:t>Automated security tests in CI/CD pipeline</a:t>
            </a:r>
          </a:p>
          <a:p>
            <a:pPr>
              <a:lnSpc>
                <a:spcPct val="200000"/>
              </a:lnSpc>
              <a:buFont typeface="Arial" panose="020B0604020202020204" pitchFamily="34" charset="0"/>
              <a:buChar char="•"/>
            </a:pPr>
            <a:r>
              <a:rPr lang="en-US" sz="1400" dirty="0"/>
              <a:t>Centralized secrets management</a:t>
            </a:r>
          </a:p>
          <a:p>
            <a:pPr>
              <a:lnSpc>
                <a:spcPct val="200000"/>
              </a:lnSpc>
              <a:buFont typeface="Arial" panose="020B0604020202020204" pitchFamily="34" charset="0"/>
              <a:buChar char="•"/>
            </a:pPr>
            <a:r>
              <a:rPr lang="en-US" sz="1400" dirty="0"/>
              <a:t>No hardcoded credentials</a:t>
            </a:r>
          </a:p>
          <a:p>
            <a:pPr>
              <a:lnSpc>
                <a:spcPct val="200000"/>
              </a:lnSpc>
              <a:buFont typeface="Arial" panose="020B0604020202020204" pitchFamily="34" charset="0"/>
              <a:buChar char="•"/>
            </a:pPr>
            <a:r>
              <a:rPr lang="en-US" sz="1400" dirty="0"/>
              <a:t>Dependency update strategy</a:t>
            </a:r>
          </a:p>
          <a:p>
            <a:pPr>
              <a:lnSpc>
                <a:spcPct val="200000"/>
              </a:lnSpc>
              <a:buFont typeface="Arial" panose="020B0604020202020204" pitchFamily="34" charset="0"/>
              <a:buChar char="•"/>
            </a:pPr>
            <a:r>
              <a:rPr lang="en-US" sz="1400" dirty="0"/>
              <a:t>Regular updates, version pinning</a:t>
            </a:r>
            <a:endParaRPr lang="en-US" sz="1400" noProof="1"/>
          </a:p>
        </p:txBody>
      </p:sp>
      <p:pic>
        <p:nvPicPr>
          <p:cNvPr id="5" name="Picture 4" descr="A finger pointing at a computer screen&#10;&#10;Description automatically generated">
            <a:extLst>
              <a:ext uri="{FF2B5EF4-FFF2-40B4-BE49-F238E27FC236}">
                <a16:creationId xmlns:a16="http://schemas.microsoft.com/office/drawing/2014/main" id="{8A44349A-7B25-EFC2-3959-DB1739F06E3D}"/>
              </a:ext>
            </a:extLst>
          </p:cNvPr>
          <p:cNvPicPr>
            <a:picLocks noChangeAspect="1"/>
          </p:cNvPicPr>
          <p:nvPr/>
        </p:nvPicPr>
        <p:blipFill>
          <a:blip r:embed="rId3"/>
          <a:stretch>
            <a:fillRect/>
          </a:stretch>
        </p:blipFill>
        <p:spPr>
          <a:xfrm>
            <a:off x="0" y="0"/>
            <a:ext cx="3429000" cy="5143500"/>
          </a:xfrm>
          <a:prstGeom prst="rect">
            <a:avLst/>
          </a:prstGeom>
        </p:spPr>
      </p:pic>
    </p:spTree>
    <p:extLst>
      <p:ext uri="{BB962C8B-B14F-4D97-AF65-F5344CB8AC3E}">
        <p14:creationId xmlns:p14="http://schemas.microsoft.com/office/powerpoint/2010/main" val="241253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86D31C-5486-0BA3-5CBE-D629741EE081}"/>
              </a:ext>
            </a:extLst>
          </p:cNvPr>
          <p:cNvSpPr>
            <a:spLocks noGrp="1"/>
          </p:cNvSpPr>
          <p:nvPr>
            <p:ph type="title"/>
          </p:nvPr>
        </p:nvSpPr>
        <p:spPr/>
        <p:txBody>
          <a:bodyPr/>
          <a:lstStyle/>
          <a:p>
            <a:r>
              <a:rPr lang="en-US" dirty="0"/>
              <a:t>Container Security</a:t>
            </a:r>
          </a:p>
        </p:txBody>
      </p:sp>
      <p:sp>
        <p:nvSpPr>
          <p:cNvPr id="5" name="Text Placeholder 4">
            <a:extLst>
              <a:ext uri="{FF2B5EF4-FFF2-40B4-BE49-F238E27FC236}">
                <a16:creationId xmlns:a16="http://schemas.microsoft.com/office/drawing/2014/main" id="{3639A3D8-5E73-E9A6-B22C-0BDE88866747}"/>
              </a:ext>
            </a:extLst>
          </p:cNvPr>
          <p:cNvSpPr>
            <a:spLocks noGrp="1"/>
          </p:cNvSpPr>
          <p:nvPr>
            <p:ph type="body" idx="1"/>
          </p:nvPr>
        </p:nvSpPr>
        <p:spPr>
          <a:xfrm>
            <a:off x="311700" y="1152475"/>
            <a:ext cx="4363246" cy="3416400"/>
          </a:xfrm>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Container Build </a:t>
            </a:r>
          </a:p>
          <a:p>
            <a:pPr>
              <a:lnSpc>
                <a:spcPct val="200000"/>
              </a:lnSpc>
              <a:buFont typeface="Arial" panose="020B0604020202020204" pitchFamily="34" charset="0"/>
              <a:buChar char="•"/>
            </a:pPr>
            <a:r>
              <a:rPr lang="en-US" dirty="0"/>
              <a:t>Multi-stage builds to minimize attack surface</a:t>
            </a:r>
          </a:p>
          <a:p>
            <a:pPr>
              <a:lnSpc>
                <a:spcPct val="200000"/>
              </a:lnSpc>
              <a:buFont typeface="Arial" panose="020B0604020202020204" pitchFamily="34" charset="0"/>
              <a:buChar char="•"/>
            </a:pPr>
            <a:r>
              <a:rPr lang="en-US" dirty="0"/>
              <a:t>Base image from trusted registries only</a:t>
            </a:r>
          </a:p>
          <a:p>
            <a:pPr>
              <a:lnSpc>
                <a:spcPct val="200000"/>
              </a:lnSpc>
              <a:buFont typeface="Arial" panose="020B0604020202020204" pitchFamily="34" charset="0"/>
              <a:buChar char="•"/>
            </a:pPr>
            <a:r>
              <a:rPr lang="en-US" dirty="0"/>
              <a:t>Explicit image versions, no 'latest' tags</a:t>
            </a:r>
          </a:p>
          <a:p>
            <a:pPr>
              <a:lnSpc>
                <a:spcPct val="200000"/>
              </a:lnSpc>
              <a:buFont typeface="Arial" panose="020B0604020202020204" pitchFamily="34" charset="0"/>
              <a:buChar char="•"/>
            </a:pPr>
            <a:r>
              <a:rPr lang="en-US" dirty="0"/>
              <a:t>Minimal base images</a:t>
            </a:r>
          </a:p>
        </p:txBody>
      </p:sp>
      <p:sp>
        <p:nvSpPr>
          <p:cNvPr id="6" name="Text Placeholder 5">
            <a:extLst>
              <a:ext uri="{FF2B5EF4-FFF2-40B4-BE49-F238E27FC236}">
                <a16:creationId xmlns:a16="http://schemas.microsoft.com/office/drawing/2014/main" id="{E5ADEAC4-98A4-69F9-AEC4-88BFDE3CC9B3}"/>
              </a:ext>
            </a:extLst>
          </p:cNvPr>
          <p:cNvSpPr>
            <a:spLocks noGrp="1"/>
          </p:cNvSpPr>
          <p:nvPr>
            <p:ph type="body" idx="2"/>
          </p:nvPr>
        </p:nvSpPr>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Runtime Security </a:t>
            </a:r>
          </a:p>
          <a:p>
            <a:pPr>
              <a:lnSpc>
                <a:spcPct val="200000"/>
              </a:lnSpc>
              <a:buFont typeface="Arial" panose="020B0604020202020204" pitchFamily="34" charset="0"/>
              <a:buChar char="•"/>
            </a:pPr>
            <a:r>
              <a:rPr lang="en-US" dirty="0"/>
              <a:t>Non-root container execution</a:t>
            </a:r>
          </a:p>
          <a:p>
            <a:pPr>
              <a:lnSpc>
                <a:spcPct val="200000"/>
              </a:lnSpc>
              <a:buFont typeface="Arial" panose="020B0604020202020204" pitchFamily="34" charset="0"/>
              <a:buChar char="•"/>
            </a:pPr>
            <a:r>
              <a:rPr lang="en-US" dirty="0"/>
              <a:t>Read-only root filesystem</a:t>
            </a:r>
          </a:p>
          <a:p>
            <a:pPr>
              <a:lnSpc>
                <a:spcPct val="200000"/>
              </a:lnSpc>
              <a:buFont typeface="Arial" panose="020B0604020202020204" pitchFamily="34" charset="0"/>
              <a:buChar char="•"/>
            </a:pPr>
            <a:r>
              <a:rPr lang="en-US" dirty="0"/>
              <a:t>Drop all capabilities by default</a:t>
            </a:r>
          </a:p>
          <a:p>
            <a:pPr>
              <a:lnSpc>
                <a:spcPct val="200000"/>
              </a:lnSpc>
              <a:buFont typeface="Arial" panose="020B0604020202020204" pitchFamily="34" charset="0"/>
              <a:buChar char="•"/>
            </a:pPr>
            <a:r>
              <a:rPr lang="en-US" dirty="0"/>
              <a:t>Resource limits enforced</a:t>
            </a:r>
          </a:p>
          <a:p>
            <a:pPr>
              <a:lnSpc>
                <a:spcPct val="200000"/>
              </a:lnSpc>
              <a:buFont typeface="Arial" panose="020B0604020202020204" pitchFamily="34" charset="0"/>
              <a:buChar char="•"/>
            </a:pPr>
            <a:r>
              <a:rPr lang="en-US" dirty="0"/>
              <a:t>No privileged containers</a:t>
            </a:r>
          </a:p>
        </p:txBody>
      </p:sp>
    </p:spTree>
    <p:extLst>
      <p:ext uri="{BB962C8B-B14F-4D97-AF65-F5344CB8AC3E}">
        <p14:creationId xmlns:p14="http://schemas.microsoft.com/office/powerpoint/2010/main" val="380877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E391F-E26A-C4A1-756A-D55EA43F84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C630CA-B66C-4908-9F4A-F4D5D1276179}"/>
              </a:ext>
            </a:extLst>
          </p:cNvPr>
          <p:cNvSpPr>
            <a:spLocks noGrp="1"/>
          </p:cNvSpPr>
          <p:nvPr>
            <p:ph type="title"/>
          </p:nvPr>
        </p:nvSpPr>
        <p:spPr/>
        <p:txBody>
          <a:bodyPr/>
          <a:lstStyle/>
          <a:p>
            <a:r>
              <a:rPr lang="en-US" dirty="0"/>
              <a:t>Infrastructure Security</a:t>
            </a:r>
          </a:p>
        </p:txBody>
      </p:sp>
      <p:sp>
        <p:nvSpPr>
          <p:cNvPr id="5" name="Text Placeholder 4">
            <a:extLst>
              <a:ext uri="{FF2B5EF4-FFF2-40B4-BE49-F238E27FC236}">
                <a16:creationId xmlns:a16="http://schemas.microsoft.com/office/drawing/2014/main" id="{A24512C6-B5EE-275B-1702-649C9E238AB4}"/>
              </a:ext>
            </a:extLst>
          </p:cNvPr>
          <p:cNvSpPr>
            <a:spLocks noGrp="1"/>
          </p:cNvSpPr>
          <p:nvPr>
            <p:ph type="body" idx="1"/>
          </p:nvPr>
        </p:nvSpPr>
        <p:spPr>
          <a:xfrm>
            <a:off x="311700" y="1152475"/>
            <a:ext cx="4363246" cy="3416400"/>
          </a:xfrm>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Network Security</a:t>
            </a:r>
          </a:p>
          <a:p>
            <a:pPr>
              <a:lnSpc>
                <a:spcPct val="200000"/>
              </a:lnSpc>
              <a:buFont typeface="Arial" panose="020B0604020202020204" pitchFamily="34" charset="0"/>
              <a:buChar char="•"/>
            </a:pPr>
            <a:r>
              <a:rPr lang="en-US" dirty="0"/>
              <a:t>Network policies for all namespaces</a:t>
            </a:r>
          </a:p>
          <a:p>
            <a:pPr>
              <a:lnSpc>
                <a:spcPct val="200000"/>
              </a:lnSpc>
              <a:buFont typeface="Arial" panose="020B0604020202020204" pitchFamily="34" charset="0"/>
              <a:buChar char="•"/>
            </a:pPr>
            <a:r>
              <a:rPr lang="en-US" dirty="0"/>
              <a:t>Egress traffic control</a:t>
            </a:r>
          </a:p>
          <a:p>
            <a:pPr>
              <a:lnSpc>
                <a:spcPct val="200000"/>
              </a:lnSpc>
              <a:buFont typeface="Arial" panose="020B0604020202020204" pitchFamily="34" charset="0"/>
              <a:buChar char="•"/>
            </a:pPr>
            <a:r>
              <a:rPr lang="en-US" dirty="0"/>
              <a:t>Service mesh for encryption</a:t>
            </a:r>
          </a:p>
          <a:p>
            <a:pPr>
              <a:lnSpc>
                <a:spcPct val="200000"/>
              </a:lnSpc>
              <a:buFont typeface="Arial" panose="020B0604020202020204" pitchFamily="34" charset="0"/>
              <a:buChar char="•"/>
            </a:pPr>
            <a:r>
              <a:rPr lang="en-US" dirty="0"/>
              <a:t>DNS policies and filtering</a:t>
            </a:r>
          </a:p>
        </p:txBody>
      </p:sp>
      <p:sp>
        <p:nvSpPr>
          <p:cNvPr id="6" name="Text Placeholder 5">
            <a:extLst>
              <a:ext uri="{FF2B5EF4-FFF2-40B4-BE49-F238E27FC236}">
                <a16:creationId xmlns:a16="http://schemas.microsoft.com/office/drawing/2014/main" id="{823F033C-F2B8-B207-25EB-965228535F35}"/>
              </a:ext>
            </a:extLst>
          </p:cNvPr>
          <p:cNvSpPr>
            <a:spLocks noGrp="1"/>
          </p:cNvSpPr>
          <p:nvPr>
            <p:ph type="body" idx="2"/>
          </p:nvPr>
        </p:nvSpPr>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Access Control</a:t>
            </a:r>
          </a:p>
          <a:p>
            <a:pPr>
              <a:lnSpc>
                <a:spcPct val="200000"/>
              </a:lnSpc>
              <a:buFont typeface="Arial" panose="020B0604020202020204" pitchFamily="34" charset="0"/>
              <a:buChar char="•"/>
            </a:pPr>
            <a:r>
              <a:rPr lang="en-US" dirty="0"/>
              <a:t>RBAC with minimal permissions</a:t>
            </a:r>
          </a:p>
          <a:p>
            <a:pPr>
              <a:lnSpc>
                <a:spcPct val="200000"/>
              </a:lnSpc>
              <a:buFont typeface="Arial" panose="020B0604020202020204" pitchFamily="34" charset="0"/>
              <a:buChar char="•"/>
            </a:pPr>
            <a:r>
              <a:rPr lang="en-US" dirty="0"/>
              <a:t>Time-bound credentials</a:t>
            </a:r>
          </a:p>
          <a:p>
            <a:pPr>
              <a:lnSpc>
                <a:spcPct val="200000"/>
              </a:lnSpc>
              <a:buFont typeface="Arial" panose="020B0604020202020204" pitchFamily="34" charset="0"/>
              <a:buChar char="•"/>
            </a:pPr>
            <a:r>
              <a:rPr lang="en-US" dirty="0"/>
              <a:t>External identity providers</a:t>
            </a:r>
          </a:p>
          <a:p>
            <a:pPr>
              <a:lnSpc>
                <a:spcPct val="200000"/>
              </a:lnSpc>
              <a:buFont typeface="Arial" panose="020B0604020202020204" pitchFamily="34" charset="0"/>
              <a:buChar char="•"/>
            </a:pPr>
            <a:r>
              <a:rPr lang="en-US" dirty="0"/>
              <a:t>Regular access reviews</a:t>
            </a:r>
          </a:p>
        </p:txBody>
      </p:sp>
    </p:spTree>
    <p:extLst>
      <p:ext uri="{BB962C8B-B14F-4D97-AF65-F5344CB8AC3E}">
        <p14:creationId xmlns:p14="http://schemas.microsoft.com/office/powerpoint/2010/main" val="16371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PaaS</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Databases</a:t>
            </a:r>
          </a:p>
          <a:p>
            <a:pPr>
              <a:lnSpc>
                <a:spcPct val="200000"/>
              </a:lnSpc>
              <a:buFont typeface="Arial" panose="020B0604020202020204" pitchFamily="34" charset="0"/>
              <a:buChar char="•"/>
            </a:pPr>
            <a:r>
              <a:rPr lang="en-US" sz="1600" noProof="1"/>
              <a:t>Container-Platforms</a:t>
            </a:r>
          </a:p>
          <a:p>
            <a:pPr>
              <a:lnSpc>
                <a:spcPct val="200000"/>
              </a:lnSpc>
              <a:buFont typeface="Arial" panose="020B0604020202020204" pitchFamily="34" charset="0"/>
              <a:buChar char="•"/>
            </a:pPr>
            <a:r>
              <a:rPr lang="en-US" sz="1600" noProof="1"/>
              <a:t>CI/CD-Platform</a:t>
            </a:r>
          </a:p>
          <a:p>
            <a:pPr>
              <a:lnSpc>
                <a:spcPct val="200000"/>
              </a:lnSpc>
              <a:buFont typeface="Arial" panose="020B0604020202020204" pitchFamily="34" charset="0"/>
              <a:buChar char="•"/>
            </a:pPr>
            <a:r>
              <a:rPr lang="en-US" sz="1600" noProof="1"/>
              <a:t>BigData-Platforms</a:t>
            </a:r>
          </a:p>
          <a:p>
            <a:pPr>
              <a:lnSpc>
                <a:spcPct val="200000"/>
              </a:lnSpc>
              <a:buFont typeface="Arial" panose="020B0604020202020204" pitchFamily="34" charset="0"/>
              <a:buChar char="•"/>
            </a:pPr>
            <a:r>
              <a:rPr lang="en-US" sz="1600" noProof="1"/>
              <a:t>AI-Platforms</a:t>
            </a:r>
          </a:p>
        </p:txBody>
      </p:sp>
      <p:sp>
        <p:nvSpPr>
          <p:cNvPr id="2" name="Rectangle 1">
            <a:extLst>
              <a:ext uri="{FF2B5EF4-FFF2-40B4-BE49-F238E27FC236}">
                <a16:creationId xmlns:a16="http://schemas.microsoft.com/office/drawing/2014/main" id="{62DF55A5-A468-319F-2B62-04E48D9EC698}"/>
              </a:ext>
            </a:extLst>
          </p:cNvPr>
          <p:cNvSpPr/>
          <p:nvPr/>
        </p:nvSpPr>
        <p:spPr>
          <a:xfrm>
            <a:off x="7658100" y="-220980"/>
            <a:ext cx="1729740" cy="9296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latin typeface="Open Sans" pitchFamily="2" charset="0"/>
            </a:endParaRPr>
          </a:p>
        </p:txBody>
      </p:sp>
      <p:pic>
        <p:nvPicPr>
          <p:cNvPr id="5" name="Picture 7" descr="Ein Bild, das Text, Screenshot enthält.&#10;&#10;Mit hoher Zuverlässigkeit generierte Beschreibung">
            <a:extLst>
              <a:ext uri="{FF2B5EF4-FFF2-40B4-BE49-F238E27FC236}">
                <a16:creationId xmlns:a16="http://schemas.microsoft.com/office/drawing/2014/main" id="{01396347-DFDE-1142-9A3A-0A1293102241}"/>
              </a:ext>
            </a:extLst>
          </p:cNvPr>
          <p:cNvPicPr>
            <a:picLocks noChangeAspect="1"/>
          </p:cNvPicPr>
          <p:nvPr/>
        </p:nvPicPr>
        <p:blipFill>
          <a:blip r:embed="rId3"/>
          <a:stretch>
            <a:fillRect/>
          </a:stretch>
        </p:blipFill>
        <p:spPr>
          <a:xfrm>
            <a:off x="5466817" y="293347"/>
            <a:ext cx="3365483" cy="4556805"/>
          </a:xfrm>
          <a:prstGeom prst="rect">
            <a:avLst/>
          </a:prstGeom>
        </p:spPr>
      </p:pic>
    </p:spTree>
    <p:extLst>
      <p:ext uri="{BB962C8B-B14F-4D97-AF65-F5344CB8AC3E}">
        <p14:creationId xmlns:p14="http://schemas.microsoft.com/office/powerpoint/2010/main" val="313546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5F59D-79EB-958D-CDDF-58785691E3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575C3B-7E0F-C081-70DB-2F17ED8937B0}"/>
              </a:ext>
            </a:extLst>
          </p:cNvPr>
          <p:cNvSpPr>
            <a:spLocks noGrp="1"/>
          </p:cNvSpPr>
          <p:nvPr>
            <p:ph type="title"/>
          </p:nvPr>
        </p:nvSpPr>
        <p:spPr/>
        <p:txBody>
          <a:bodyPr/>
          <a:lstStyle/>
          <a:p>
            <a:r>
              <a:rPr lang="en-US" dirty="0"/>
              <a:t>Runtime Protection</a:t>
            </a:r>
          </a:p>
        </p:txBody>
      </p:sp>
      <p:sp>
        <p:nvSpPr>
          <p:cNvPr id="5" name="Text Placeholder 4">
            <a:extLst>
              <a:ext uri="{FF2B5EF4-FFF2-40B4-BE49-F238E27FC236}">
                <a16:creationId xmlns:a16="http://schemas.microsoft.com/office/drawing/2014/main" id="{281732C9-3A13-D97B-23E0-0725BD8EB411}"/>
              </a:ext>
            </a:extLst>
          </p:cNvPr>
          <p:cNvSpPr>
            <a:spLocks noGrp="1"/>
          </p:cNvSpPr>
          <p:nvPr>
            <p:ph type="body" idx="1"/>
          </p:nvPr>
        </p:nvSpPr>
        <p:spPr>
          <a:xfrm>
            <a:off x="311700" y="1152475"/>
            <a:ext cx="4363246" cy="3416400"/>
          </a:xfrm>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Workload Isolation</a:t>
            </a:r>
          </a:p>
          <a:p>
            <a:pPr>
              <a:lnSpc>
                <a:spcPct val="200000"/>
              </a:lnSpc>
              <a:buFont typeface="Arial" panose="020B0604020202020204" pitchFamily="34" charset="0"/>
              <a:buChar char="•"/>
            </a:pPr>
            <a:r>
              <a:rPr lang="en-US" dirty="0"/>
              <a:t>Pod security standards enforcement</a:t>
            </a:r>
          </a:p>
          <a:p>
            <a:pPr>
              <a:lnSpc>
                <a:spcPct val="200000"/>
              </a:lnSpc>
              <a:buFont typeface="Arial" panose="020B0604020202020204" pitchFamily="34" charset="0"/>
              <a:buChar char="•"/>
            </a:pPr>
            <a:r>
              <a:rPr lang="en-US" dirty="0"/>
              <a:t>Runtime vulnerability scanning</a:t>
            </a:r>
          </a:p>
          <a:p>
            <a:pPr>
              <a:lnSpc>
                <a:spcPct val="200000"/>
              </a:lnSpc>
              <a:buFont typeface="Arial" panose="020B0604020202020204" pitchFamily="34" charset="0"/>
              <a:buChar char="•"/>
            </a:pPr>
            <a:r>
              <a:rPr lang="en-US" dirty="0"/>
              <a:t>Behavioral analysis and anomaly detection </a:t>
            </a:r>
          </a:p>
          <a:p>
            <a:pPr>
              <a:lnSpc>
                <a:spcPct val="200000"/>
              </a:lnSpc>
              <a:buFont typeface="Arial" panose="020B0604020202020204" pitchFamily="34" charset="0"/>
              <a:buChar char="•"/>
            </a:pPr>
            <a:r>
              <a:rPr lang="en-US" dirty="0"/>
              <a:t>Resource quotas and limits</a:t>
            </a:r>
          </a:p>
        </p:txBody>
      </p:sp>
      <p:sp>
        <p:nvSpPr>
          <p:cNvPr id="6" name="Text Placeholder 5">
            <a:extLst>
              <a:ext uri="{FF2B5EF4-FFF2-40B4-BE49-F238E27FC236}">
                <a16:creationId xmlns:a16="http://schemas.microsoft.com/office/drawing/2014/main" id="{0B9FDD4D-DB70-9A35-6E3C-EB794D88A195}"/>
              </a:ext>
            </a:extLst>
          </p:cNvPr>
          <p:cNvSpPr>
            <a:spLocks noGrp="1"/>
          </p:cNvSpPr>
          <p:nvPr>
            <p:ph type="body" idx="2"/>
          </p:nvPr>
        </p:nvSpPr>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Monitoring and Response</a:t>
            </a:r>
          </a:p>
          <a:p>
            <a:pPr>
              <a:lnSpc>
                <a:spcPct val="200000"/>
              </a:lnSpc>
              <a:buFont typeface="Arial" panose="020B0604020202020204" pitchFamily="34" charset="0"/>
              <a:buChar char="•"/>
            </a:pPr>
            <a:r>
              <a:rPr lang="en-US" dirty="0"/>
              <a:t>Centralized logging</a:t>
            </a:r>
          </a:p>
          <a:p>
            <a:pPr>
              <a:lnSpc>
                <a:spcPct val="200000"/>
              </a:lnSpc>
              <a:buFont typeface="Arial" panose="020B0604020202020204" pitchFamily="34" charset="0"/>
              <a:buChar char="•"/>
            </a:pPr>
            <a:r>
              <a:rPr lang="en-US" dirty="0"/>
              <a:t>Audit logging enabled</a:t>
            </a:r>
          </a:p>
          <a:p>
            <a:pPr>
              <a:lnSpc>
                <a:spcPct val="200000"/>
              </a:lnSpc>
              <a:buFont typeface="Arial" panose="020B0604020202020204" pitchFamily="34" charset="0"/>
              <a:buChar char="•"/>
            </a:pPr>
            <a:r>
              <a:rPr lang="en-US" dirty="0"/>
              <a:t>Automated incident response</a:t>
            </a:r>
          </a:p>
          <a:p>
            <a:pPr>
              <a:lnSpc>
                <a:spcPct val="200000"/>
              </a:lnSpc>
              <a:buFont typeface="Arial" panose="020B0604020202020204" pitchFamily="34" charset="0"/>
              <a:buChar char="•"/>
            </a:pPr>
            <a:r>
              <a:rPr lang="en-US" dirty="0"/>
              <a:t>Regular security assessments</a:t>
            </a:r>
          </a:p>
        </p:txBody>
      </p:sp>
    </p:spTree>
    <p:extLst>
      <p:ext uri="{BB962C8B-B14F-4D97-AF65-F5344CB8AC3E}">
        <p14:creationId xmlns:p14="http://schemas.microsoft.com/office/powerpoint/2010/main" val="312490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charRg st="19" end="5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AA0A8-786D-CAEA-31C1-92D2B7380A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99611-FCD8-BD88-D55A-1390C540920F}"/>
              </a:ext>
            </a:extLst>
          </p:cNvPr>
          <p:cNvSpPr>
            <a:spLocks noGrp="1"/>
          </p:cNvSpPr>
          <p:nvPr>
            <p:ph type="title"/>
          </p:nvPr>
        </p:nvSpPr>
        <p:spPr/>
        <p:txBody>
          <a:bodyPr/>
          <a:lstStyle/>
          <a:p>
            <a:r>
              <a:rPr lang="en-US" dirty="0"/>
              <a:t>Essential FOSS Security Tools</a:t>
            </a:r>
          </a:p>
        </p:txBody>
      </p:sp>
      <p:sp>
        <p:nvSpPr>
          <p:cNvPr id="5" name="Text Placeholder 4">
            <a:extLst>
              <a:ext uri="{FF2B5EF4-FFF2-40B4-BE49-F238E27FC236}">
                <a16:creationId xmlns:a16="http://schemas.microsoft.com/office/drawing/2014/main" id="{2B18F446-90D3-5E7A-D011-176BAAE97128}"/>
              </a:ext>
            </a:extLst>
          </p:cNvPr>
          <p:cNvSpPr>
            <a:spLocks noGrp="1"/>
          </p:cNvSpPr>
          <p:nvPr>
            <p:ph type="body" idx="1"/>
          </p:nvPr>
        </p:nvSpPr>
        <p:spPr>
          <a:xfrm>
            <a:off x="311700" y="1152475"/>
            <a:ext cx="4363246" cy="3416400"/>
          </a:xfrm>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Build Security</a:t>
            </a:r>
          </a:p>
          <a:p>
            <a:pPr>
              <a:lnSpc>
                <a:spcPct val="200000"/>
              </a:lnSpc>
              <a:buFont typeface="Arial" panose="020B0604020202020204" pitchFamily="34" charset="0"/>
              <a:buChar char="•"/>
            </a:pPr>
            <a:r>
              <a:rPr lang="en-US" dirty="0"/>
              <a:t>Reproducible builds: </a:t>
            </a:r>
            <a:r>
              <a:rPr lang="en-US" dirty="0" err="1"/>
              <a:t>Buildkit</a:t>
            </a:r>
            <a:r>
              <a:rPr lang="en-US" dirty="0"/>
              <a:t>, </a:t>
            </a:r>
            <a:r>
              <a:rPr lang="en-US" dirty="0" err="1"/>
              <a:t>Kaniko</a:t>
            </a:r>
            <a:endParaRPr lang="en-US" dirty="0"/>
          </a:p>
          <a:p>
            <a:pPr>
              <a:lnSpc>
                <a:spcPct val="200000"/>
              </a:lnSpc>
              <a:buFont typeface="Arial" panose="020B0604020202020204" pitchFamily="34" charset="0"/>
              <a:buChar char="•"/>
            </a:pPr>
            <a:r>
              <a:rPr lang="en-US" dirty="0"/>
              <a:t>Image scanning: </a:t>
            </a:r>
            <a:r>
              <a:rPr lang="en-US" dirty="0" err="1"/>
              <a:t>Trivy</a:t>
            </a:r>
            <a:r>
              <a:rPr lang="en-US" dirty="0"/>
              <a:t>, </a:t>
            </a:r>
            <a:r>
              <a:rPr lang="en-US" dirty="0" err="1"/>
              <a:t>Grype</a:t>
            </a:r>
            <a:endParaRPr lang="en-US" dirty="0"/>
          </a:p>
          <a:p>
            <a:pPr>
              <a:lnSpc>
                <a:spcPct val="200000"/>
              </a:lnSpc>
              <a:buFont typeface="Arial" panose="020B0604020202020204" pitchFamily="34" charset="0"/>
              <a:buChar char="•"/>
            </a:pPr>
            <a:r>
              <a:rPr lang="en-US" dirty="0"/>
              <a:t>SBOM generation: </a:t>
            </a:r>
            <a:r>
              <a:rPr lang="en-US" dirty="0" err="1"/>
              <a:t>Syft</a:t>
            </a:r>
            <a:r>
              <a:rPr lang="en-US" dirty="0"/>
              <a:t>, </a:t>
            </a:r>
            <a:r>
              <a:rPr lang="en-US" dirty="0" err="1"/>
              <a:t>Cyclonedx</a:t>
            </a:r>
            <a:endParaRPr lang="en-US" dirty="0"/>
          </a:p>
          <a:p>
            <a:pPr>
              <a:lnSpc>
                <a:spcPct val="200000"/>
              </a:lnSpc>
              <a:buFont typeface="Arial" panose="020B0604020202020204" pitchFamily="34" charset="0"/>
              <a:buChar char="•"/>
            </a:pPr>
            <a:r>
              <a:rPr lang="en-US" dirty="0"/>
              <a:t>Signing: Cosign, Notary</a:t>
            </a:r>
          </a:p>
        </p:txBody>
      </p:sp>
      <p:sp>
        <p:nvSpPr>
          <p:cNvPr id="6" name="Text Placeholder 5">
            <a:extLst>
              <a:ext uri="{FF2B5EF4-FFF2-40B4-BE49-F238E27FC236}">
                <a16:creationId xmlns:a16="http://schemas.microsoft.com/office/drawing/2014/main" id="{AC48C226-16E1-14E3-F587-7D5B7EF6E990}"/>
              </a:ext>
            </a:extLst>
          </p:cNvPr>
          <p:cNvSpPr>
            <a:spLocks noGrp="1"/>
          </p:cNvSpPr>
          <p:nvPr>
            <p:ph type="body" idx="2"/>
          </p:nvPr>
        </p:nvSpPr>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Runtime Security</a:t>
            </a:r>
          </a:p>
          <a:p>
            <a:pPr>
              <a:lnSpc>
                <a:spcPct val="200000"/>
              </a:lnSpc>
              <a:buFont typeface="Arial" panose="020B0604020202020204" pitchFamily="34" charset="0"/>
              <a:buChar char="•"/>
            </a:pPr>
            <a:r>
              <a:rPr lang="en-US" dirty="0"/>
              <a:t>Container runtime: </a:t>
            </a:r>
            <a:r>
              <a:rPr lang="en-US" dirty="0" err="1"/>
              <a:t>crun</a:t>
            </a:r>
            <a:r>
              <a:rPr lang="en-US" dirty="0"/>
              <a:t>, </a:t>
            </a:r>
            <a:r>
              <a:rPr lang="en-US" dirty="0" err="1"/>
              <a:t>containerd</a:t>
            </a:r>
            <a:r>
              <a:rPr lang="en-US" dirty="0"/>
              <a:t> </a:t>
            </a:r>
          </a:p>
          <a:p>
            <a:pPr>
              <a:lnSpc>
                <a:spcPct val="200000"/>
              </a:lnSpc>
              <a:buFont typeface="Arial" panose="020B0604020202020204" pitchFamily="34" charset="0"/>
              <a:buChar char="•"/>
            </a:pPr>
            <a:r>
              <a:rPr lang="en-US" dirty="0"/>
              <a:t>Network policies: Cilium, Calico</a:t>
            </a:r>
          </a:p>
          <a:p>
            <a:pPr>
              <a:lnSpc>
                <a:spcPct val="200000"/>
              </a:lnSpc>
              <a:buFont typeface="Arial" panose="020B0604020202020204" pitchFamily="34" charset="0"/>
              <a:buChar char="•"/>
            </a:pPr>
            <a:r>
              <a:rPr lang="en-US" dirty="0"/>
              <a:t>Runtime protection: Falco, Tracee</a:t>
            </a:r>
          </a:p>
          <a:p>
            <a:pPr>
              <a:lnSpc>
                <a:spcPct val="200000"/>
              </a:lnSpc>
              <a:buFont typeface="Arial" panose="020B0604020202020204" pitchFamily="34" charset="0"/>
              <a:buChar char="•"/>
            </a:pPr>
            <a:r>
              <a:rPr lang="en-US" dirty="0"/>
              <a:t>Policy enforcement: OPA, </a:t>
            </a:r>
            <a:r>
              <a:rPr lang="en-US" dirty="0" err="1"/>
              <a:t>Kyverno</a:t>
            </a:r>
            <a:endParaRPr lang="en-US" dirty="0"/>
          </a:p>
        </p:txBody>
      </p:sp>
    </p:spTree>
    <p:extLst>
      <p:ext uri="{BB962C8B-B14F-4D97-AF65-F5344CB8AC3E}">
        <p14:creationId xmlns:p14="http://schemas.microsoft.com/office/powerpoint/2010/main" val="32668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charRg st="17" end="5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80F7-93F8-1D5D-1A22-212496EDD0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C7519C4-4C41-B136-20AE-CB39D24C9D83}"/>
              </a:ext>
            </a:extLst>
          </p:cNvPr>
          <p:cNvSpPr>
            <a:spLocks noGrp="1"/>
          </p:cNvSpPr>
          <p:nvPr>
            <p:ph type="title"/>
          </p:nvPr>
        </p:nvSpPr>
        <p:spPr/>
        <p:txBody>
          <a:bodyPr/>
          <a:lstStyle/>
          <a:p>
            <a:r>
              <a:rPr lang="en-US" dirty="0"/>
              <a:t>Comparison: Legacy vs. Cloud-Native</a:t>
            </a:r>
          </a:p>
        </p:txBody>
      </p:sp>
      <p:sp>
        <p:nvSpPr>
          <p:cNvPr id="5" name="Text Placeholder 4">
            <a:extLst>
              <a:ext uri="{FF2B5EF4-FFF2-40B4-BE49-F238E27FC236}">
                <a16:creationId xmlns:a16="http://schemas.microsoft.com/office/drawing/2014/main" id="{AFF145B6-BF9D-2237-B042-DDE8C60B1502}"/>
              </a:ext>
            </a:extLst>
          </p:cNvPr>
          <p:cNvSpPr>
            <a:spLocks noGrp="1"/>
          </p:cNvSpPr>
          <p:nvPr>
            <p:ph type="body" idx="1"/>
          </p:nvPr>
        </p:nvSpPr>
        <p:spPr>
          <a:xfrm>
            <a:off x="311700" y="1152475"/>
            <a:ext cx="4363246" cy="3416400"/>
          </a:xfrm>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Legacy</a:t>
            </a:r>
          </a:p>
          <a:p>
            <a:pPr>
              <a:lnSpc>
                <a:spcPct val="200000"/>
              </a:lnSpc>
              <a:buFont typeface="Arial" panose="020B0604020202020204" pitchFamily="34" charset="0"/>
              <a:buChar char="•"/>
            </a:pPr>
            <a:r>
              <a:rPr lang="en-US" dirty="0"/>
              <a:t>Network perimeter focus</a:t>
            </a:r>
          </a:p>
          <a:p>
            <a:pPr>
              <a:lnSpc>
                <a:spcPct val="200000"/>
              </a:lnSpc>
              <a:buFont typeface="Arial" panose="020B0604020202020204" pitchFamily="34" charset="0"/>
              <a:buChar char="•"/>
            </a:pPr>
            <a:r>
              <a:rPr lang="en-US" dirty="0"/>
              <a:t>Static security controls</a:t>
            </a:r>
          </a:p>
          <a:p>
            <a:pPr>
              <a:lnSpc>
                <a:spcPct val="200000"/>
              </a:lnSpc>
              <a:buFont typeface="Arial" panose="020B0604020202020204" pitchFamily="34" charset="0"/>
              <a:buChar char="•"/>
            </a:pPr>
            <a:r>
              <a:rPr lang="en-US" dirty="0"/>
              <a:t>Manual security processes</a:t>
            </a:r>
          </a:p>
          <a:p>
            <a:pPr>
              <a:lnSpc>
                <a:spcPct val="200000"/>
              </a:lnSpc>
              <a:buFont typeface="Arial" panose="020B0604020202020204" pitchFamily="34" charset="0"/>
              <a:buChar char="•"/>
            </a:pPr>
            <a:r>
              <a:rPr lang="en-US" dirty="0"/>
              <a:t>Complex dependency management</a:t>
            </a:r>
          </a:p>
        </p:txBody>
      </p:sp>
      <p:sp>
        <p:nvSpPr>
          <p:cNvPr id="6" name="Text Placeholder 5">
            <a:extLst>
              <a:ext uri="{FF2B5EF4-FFF2-40B4-BE49-F238E27FC236}">
                <a16:creationId xmlns:a16="http://schemas.microsoft.com/office/drawing/2014/main" id="{676FFC88-7F33-E47A-33E6-1B07E8985FA4}"/>
              </a:ext>
            </a:extLst>
          </p:cNvPr>
          <p:cNvSpPr>
            <a:spLocks noGrp="1"/>
          </p:cNvSpPr>
          <p:nvPr>
            <p:ph type="body" idx="2"/>
          </p:nvPr>
        </p:nvSpPr>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Cloud-Native</a:t>
            </a:r>
          </a:p>
          <a:p>
            <a:pPr>
              <a:lnSpc>
                <a:spcPct val="200000"/>
              </a:lnSpc>
              <a:buFont typeface="Arial" panose="020B0604020202020204" pitchFamily="34" charset="0"/>
              <a:buChar char="•"/>
            </a:pPr>
            <a:r>
              <a:rPr lang="en-US" dirty="0"/>
              <a:t>Service-level security</a:t>
            </a:r>
          </a:p>
          <a:p>
            <a:pPr>
              <a:lnSpc>
                <a:spcPct val="200000"/>
              </a:lnSpc>
              <a:buFont typeface="Arial" panose="020B0604020202020204" pitchFamily="34" charset="0"/>
              <a:buChar char="•"/>
            </a:pPr>
            <a:r>
              <a:rPr lang="en-US" dirty="0"/>
              <a:t>Dynamic policy enforcement</a:t>
            </a:r>
          </a:p>
          <a:p>
            <a:pPr>
              <a:lnSpc>
                <a:spcPct val="200000"/>
              </a:lnSpc>
              <a:buFont typeface="Arial" panose="020B0604020202020204" pitchFamily="34" charset="0"/>
              <a:buChar char="•"/>
            </a:pPr>
            <a:r>
              <a:rPr lang="en-US" dirty="0"/>
              <a:t>Automated security controls</a:t>
            </a:r>
          </a:p>
          <a:p>
            <a:pPr>
              <a:lnSpc>
                <a:spcPct val="200000"/>
              </a:lnSpc>
              <a:buFont typeface="Arial" panose="020B0604020202020204" pitchFamily="34" charset="0"/>
              <a:buChar char="•"/>
            </a:pPr>
            <a:r>
              <a:rPr lang="en-US" dirty="0"/>
              <a:t>Automated dependency tracking</a:t>
            </a:r>
          </a:p>
        </p:txBody>
      </p:sp>
    </p:spTree>
    <p:extLst>
      <p:ext uri="{BB962C8B-B14F-4D97-AF65-F5344CB8AC3E}">
        <p14:creationId xmlns:p14="http://schemas.microsoft.com/office/powerpoint/2010/main" val="90703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CF8E223E-32A1-BCE8-8D66-BD32DFCF5682}"/>
              </a:ext>
            </a:extLst>
          </p:cNvPr>
          <p:cNvSpPr>
            <a:spLocks noGrp="1"/>
          </p:cNvSpPr>
          <p:nvPr>
            <p:ph type="subTitle" idx="1"/>
          </p:nvPr>
        </p:nvSpPr>
        <p:spPr/>
        <p:txBody>
          <a:bodyPr/>
          <a:lstStyle/>
          <a:p>
            <a:r>
              <a:rPr lang="en-US" dirty="0"/>
              <a:t>Operations</a:t>
            </a:r>
          </a:p>
        </p:txBody>
      </p:sp>
    </p:spTree>
    <p:extLst>
      <p:ext uri="{BB962C8B-B14F-4D97-AF65-F5344CB8AC3E}">
        <p14:creationId xmlns:p14="http://schemas.microsoft.com/office/powerpoint/2010/main" val="32608102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9F89D-489E-0B75-42E3-124281A4CEC5}"/>
              </a:ext>
            </a:extLst>
          </p:cNvPr>
          <p:cNvSpPr>
            <a:spLocks noGrp="1"/>
          </p:cNvSpPr>
          <p:nvPr>
            <p:ph type="title"/>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65C2FD8D-1B28-D091-3159-52D1AC448397}"/>
              </a:ext>
            </a:extLst>
          </p:cNvPr>
          <p:cNvPicPr>
            <a:picLocks noChangeAspect="1"/>
          </p:cNvPicPr>
          <p:nvPr/>
        </p:nvPicPr>
        <p:blipFill>
          <a:blip r:embed="rId2">
            <a:alphaModFix amt="79000"/>
            <a:extLst>
              <a:ext uri="{BEBA8EAE-BF5A-486C-A8C5-ECC9F3942E4B}">
                <a14:imgProps xmlns:a14="http://schemas.microsoft.com/office/drawing/2010/main">
                  <a14:imgLayer r:embed="rId3">
                    <a14:imgEffect>
                      <a14:artisticBlur radius="9"/>
                    </a14:imgEffect>
                  </a14:imgLayer>
                </a14:imgProps>
              </a:ext>
            </a:extLst>
          </a:blip>
          <a:srcRect l="20752" t="5416" r="3050"/>
          <a:stretch/>
        </p:blipFill>
        <p:spPr>
          <a:xfrm>
            <a:off x="0" y="-645993"/>
            <a:ext cx="9144000" cy="5789493"/>
          </a:xfrm>
          <a:prstGeom prst="rect">
            <a:avLst/>
          </a:prstGeom>
          <a:solidFill>
            <a:schemeClr val="tx1"/>
          </a:solidFill>
          <a:effectLst>
            <a:outerShdw blurRad="50800" dist="50800" dir="5400000" algn="ctr" rotWithShape="0">
              <a:schemeClr val="tx1"/>
            </a:outerShdw>
          </a:effectLst>
        </p:spPr>
      </p:pic>
      <p:sp>
        <p:nvSpPr>
          <p:cNvPr id="6" name="Google Shape;111;p20">
            <a:extLst>
              <a:ext uri="{FF2B5EF4-FFF2-40B4-BE49-F238E27FC236}">
                <a16:creationId xmlns:a16="http://schemas.microsoft.com/office/drawing/2014/main" id="{229A79EF-9539-A285-FE64-801A3E15D133}"/>
              </a:ext>
            </a:extLst>
          </p:cNvPr>
          <p:cNvSpPr txBox="1">
            <a:spLocks/>
          </p:cNvSpPr>
          <p:nvPr/>
        </p:nvSpPr>
        <p:spPr>
          <a:xfrm>
            <a:off x="68575" y="4639725"/>
            <a:ext cx="8520600" cy="45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pen Sans" pitchFamily="2" charset="0"/>
                <a:ea typeface="Open Sans" pitchFamily="2" charset="0"/>
                <a:cs typeface="Open Sans"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spcAft>
                <a:spcPts val="1600"/>
              </a:spcAft>
              <a:buClr>
                <a:schemeClr val="dk2"/>
              </a:buClr>
              <a:buSzPts val="1800"/>
              <a:buFont typeface="Trebuchet MS"/>
              <a:buNone/>
            </a:pPr>
            <a:r>
              <a:rPr lang="en-US" sz="1800" noProof="1">
                <a:solidFill>
                  <a:srgbClr val="FFFFFF"/>
                </a:solidFill>
                <a:sym typeface="Trebuchet MS"/>
              </a:rPr>
              <a:t>Next Level Operations with Free Tools</a:t>
            </a:r>
          </a:p>
        </p:txBody>
      </p:sp>
      <p:sp>
        <p:nvSpPr>
          <p:cNvPr id="5" name="Google Shape;110;p20">
            <a:extLst>
              <a:ext uri="{FF2B5EF4-FFF2-40B4-BE49-F238E27FC236}">
                <a16:creationId xmlns:a16="http://schemas.microsoft.com/office/drawing/2014/main" id="{3DE5CAF0-AB5A-6F4F-2500-777224CC6A68}"/>
              </a:ext>
            </a:extLst>
          </p:cNvPr>
          <p:cNvSpPr txBox="1">
            <a:spLocks/>
          </p:cNvSpPr>
          <p:nvPr/>
        </p:nvSpPr>
        <p:spPr>
          <a:xfrm>
            <a:off x="68575" y="4205775"/>
            <a:ext cx="7618500" cy="610200"/>
          </a:xfrm>
          <a:prstGeom prst="rect">
            <a:avLst/>
          </a:prstGeom>
          <a:noFill/>
          <a:ln>
            <a:noFill/>
          </a:ln>
          <a:effectLst>
            <a:outerShdw blurRad="390320" dist="38100" dir="2700000" sx="102975" sy="102975" algn="tl" rotWithShape="0">
              <a:prstClr val="black">
                <a:alpha val="81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Trebuchet MS"/>
              <a:buNone/>
              <a:defRPr sz="3600" b="0" i="0" u="none" strike="noStrike" cap="none">
                <a:solidFill>
                  <a:schemeClr val="dk1"/>
                </a:solidFill>
                <a:latin typeface="Open Sans" pitchFamily="2" charset="0"/>
                <a:ea typeface="Open Sans" pitchFamily="2" charset="0"/>
                <a:cs typeface="Open Sans" pitchFamily="2" charset="0"/>
                <a:sym typeface="Trebuchet M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buSzPts val="2800"/>
            </a:pPr>
            <a:r>
              <a:rPr lang="en-US" sz="2800" noProof="1">
                <a:solidFill>
                  <a:srgbClr val="FFFFFF"/>
                </a:solidFill>
              </a:rPr>
              <a:t>Cloud-Native and Predictive Operations</a:t>
            </a:r>
          </a:p>
        </p:txBody>
      </p:sp>
    </p:spTree>
    <p:extLst>
      <p:ext uri="{BB962C8B-B14F-4D97-AF65-F5344CB8AC3E}">
        <p14:creationId xmlns:p14="http://schemas.microsoft.com/office/powerpoint/2010/main" val="10092363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44A0B-FA6A-8A5B-EFF4-BF7C72323A8C}"/>
              </a:ext>
            </a:extLst>
          </p:cNvPr>
          <p:cNvSpPr>
            <a:spLocks noGrp="1"/>
          </p:cNvSpPr>
          <p:nvPr>
            <p:ph type="title"/>
          </p:nvPr>
        </p:nvSpPr>
        <p:spPr/>
        <p:txBody>
          <a:bodyPr/>
          <a:lstStyle/>
          <a:p>
            <a:r>
              <a:rPr lang="en-US" dirty="0"/>
              <a:t>Operations Foundations</a:t>
            </a:r>
          </a:p>
        </p:txBody>
      </p:sp>
      <p:sp>
        <p:nvSpPr>
          <p:cNvPr id="4" name="Text Placeholder 3">
            <a:extLst>
              <a:ext uri="{FF2B5EF4-FFF2-40B4-BE49-F238E27FC236}">
                <a16:creationId xmlns:a16="http://schemas.microsoft.com/office/drawing/2014/main" id="{24606F7E-C3EB-236A-7E87-028A33D0652E}"/>
              </a:ext>
            </a:extLst>
          </p:cNvPr>
          <p:cNvSpPr>
            <a:spLocks noGrp="1"/>
          </p:cNvSpPr>
          <p:nvPr>
            <p:ph type="body" idx="1"/>
          </p:nvPr>
        </p:nvSpPr>
        <p:spPr/>
        <p:txBody>
          <a:bodyPr/>
          <a:lstStyle/>
          <a:p>
            <a:pPr>
              <a:lnSpc>
                <a:spcPct val="200000"/>
              </a:lnSpc>
              <a:buFont typeface="Arial" panose="020B0604020202020204" pitchFamily="34" charset="0"/>
              <a:buChar char="•"/>
            </a:pPr>
            <a:r>
              <a:rPr lang="en-US" dirty="0"/>
              <a:t>Configuration Management </a:t>
            </a:r>
          </a:p>
          <a:p>
            <a:pPr>
              <a:lnSpc>
                <a:spcPct val="200000"/>
              </a:lnSpc>
              <a:buFont typeface="Arial" panose="020B0604020202020204" pitchFamily="34" charset="0"/>
              <a:buChar char="•"/>
            </a:pPr>
            <a:r>
              <a:rPr lang="en-US" dirty="0"/>
              <a:t>Ansible for both VM and container configs </a:t>
            </a:r>
          </a:p>
          <a:p>
            <a:pPr>
              <a:lnSpc>
                <a:spcPct val="200000"/>
              </a:lnSpc>
              <a:buFont typeface="Arial" panose="020B0604020202020204" pitchFamily="34" charset="0"/>
              <a:buChar char="•"/>
            </a:pPr>
            <a:r>
              <a:rPr lang="en-US" dirty="0"/>
              <a:t>Infrastructure as Code (Terraform + Ansible)</a:t>
            </a:r>
          </a:p>
          <a:p>
            <a:pPr>
              <a:lnSpc>
                <a:spcPct val="200000"/>
              </a:lnSpc>
              <a:buFont typeface="Arial" panose="020B0604020202020204" pitchFamily="34" charset="0"/>
              <a:buChar char="•"/>
            </a:pPr>
            <a:r>
              <a:rPr lang="en-US" dirty="0"/>
              <a:t>Automated deployment pipelines</a:t>
            </a:r>
          </a:p>
          <a:p>
            <a:pPr>
              <a:lnSpc>
                <a:spcPct val="200000"/>
              </a:lnSpc>
              <a:buFont typeface="Arial" panose="020B0604020202020204" pitchFamily="34" charset="0"/>
              <a:buChar char="•"/>
            </a:pPr>
            <a:r>
              <a:rPr lang="en-US" dirty="0"/>
              <a:t>Templating for Standardized environments</a:t>
            </a:r>
          </a:p>
        </p:txBody>
      </p:sp>
      <p:pic>
        <p:nvPicPr>
          <p:cNvPr id="6" name="Picture 5" descr="A silhouette of a person climbing a rock&#10;&#10;Description automatically generated">
            <a:extLst>
              <a:ext uri="{FF2B5EF4-FFF2-40B4-BE49-F238E27FC236}">
                <a16:creationId xmlns:a16="http://schemas.microsoft.com/office/drawing/2014/main" id="{6BF87A03-C6D1-9A4D-E02B-C5A698E3EE3F}"/>
              </a:ext>
            </a:extLst>
          </p:cNvPr>
          <p:cNvPicPr>
            <a:picLocks noChangeAspect="1"/>
          </p:cNvPicPr>
          <p:nvPr/>
        </p:nvPicPr>
        <p:blipFill>
          <a:blip r:embed="rId2"/>
          <a:stretch>
            <a:fillRect/>
          </a:stretch>
        </p:blipFill>
        <p:spPr>
          <a:xfrm>
            <a:off x="5713693" y="0"/>
            <a:ext cx="3430307" cy="5143500"/>
          </a:xfrm>
          <a:prstGeom prst="rect">
            <a:avLst/>
          </a:prstGeom>
        </p:spPr>
      </p:pic>
    </p:spTree>
    <p:extLst>
      <p:ext uri="{BB962C8B-B14F-4D97-AF65-F5344CB8AC3E}">
        <p14:creationId xmlns:p14="http://schemas.microsoft.com/office/powerpoint/2010/main" val="195441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A2D7-A3B0-15BC-1373-BBB29E91A258}"/>
              </a:ext>
            </a:extLst>
          </p:cNvPr>
          <p:cNvSpPr>
            <a:spLocks noGrp="1"/>
          </p:cNvSpPr>
          <p:nvPr>
            <p:ph type="title"/>
          </p:nvPr>
        </p:nvSpPr>
        <p:spPr/>
        <p:txBody>
          <a:bodyPr/>
          <a:lstStyle/>
          <a:p>
            <a:r>
              <a:rPr lang="en-US" dirty="0"/>
              <a:t>Cloud-Native Practices</a:t>
            </a:r>
          </a:p>
        </p:txBody>
      </p:sp>
      <p:sp>
        <p:nvSpPr>
          <p:cNvPr id="3" name="Text Placeholder 2">
            <a:extLst>
              <a:ext uri="{FF2B5EF4-FFF2-40B4-BE49-F238E27FC236}">
                <a16:creationId xmlns:a16="http://schemas.microsoft.com/office/drawing/2014/main" id="{E2082D9C-CB92-7AA4-0BCC-C52D5A5B74DE}"/>
              </a:ext>
            </a:extLst>
          </p:cNvPr>
          <p:cNvSpPr>
            <a:spLocks noGrp="1"/>
          </p:cNvSpPr>
          <p:nvPr>
            <p:ph type="body" idx="1"/>
          </p:nvPr>
        </p:nvSpPr>
        <p:spPr>
          <a:xfrm>
            <a:off x="311700" y="1152475"/>
            <a:ext cx="4968809" cy="3416400"/>
          </a:xfrm>
        </p:spPr>
        <p:txBody>
          <a:bodyPr/>
          <a:lstStyle/>
          <a:p>
            <a:pPr>
              <a:lnSpc>
                <a:spcPct val="200000"/>
              </a:lnSpc>
              <a:buFont typeface="Arial" panose="020B0604020202020204" pitchFamily="34" charset="0"/>
              <a:buChar char="•"/>
            </a:pPr>
            <a:r>
              <a:rPr lang="en-US" dirty="0"/>
              <a:t>Declarative state management (Git)</a:t>
            </a:r>
          </a:p>
          <a:p>
            <a:pPr>
              <a:lnSpc>
                <a:spcPct val="200000"/>
              </a:lnSpc>
              <a:buFont typeface="Arial" panose="020B0604020202020204" pitchFamily="34" charset="0"/>
              <a:buChar char="•"/>
            </a:pPr>
            <a:r>
              <a:rPr lang="en-US" dirty="0"/>
              <a:t>Real-time config changes</a:t>
            </a:r>
          </a:p>
          <a:p>
            <a:pPr>
              <a:lnSpc>
                <a:spcPct val="200000"/>
              </a:lnSpc>
              <a:buFont typeface="Arial" panose="020B0604020202020204" pitchFamily="34" charset="0"/>
              <a:buChar char="•"/>
            </a:pPr>
            <a:r>
              <a:rPr lang="en-US" dirty="0"/>
              <a:t>Auto-scaling based </a:t>
            </a:r>
          </a:p>
          <a:p>
            <a:pPr>
              <a:lnSpc>
                <a:spcPct val="200000"/>
              </a:lnSpc>
              <a:buFont typeface="Arial" panose="020B0604020202020204" pitchFamily="34" charset="0"/>
              <a:buChar char="•"/>
            </a:pPr>
            <a:r>
              <a:rPr lang="en-US" dirty="0"/>
              <a:t>Collection of Service metrics</a:t>
            </a:r>
          </a:p>
          <a:p>
            <a:pPr>
              <a:lnSpc>
                <a:spcPct val="200000"/>
              </a:lnSpc>
              <a:buFont typeface="Arial" panose="020B0604020202020204" pitchFamily="34" charset="0"/>
              <a:buChar char="•"/>
            </a:pPr>
            <a:r>
              <a:rPr lang="en-US" dirty="0"/>
              <a:t>Infrastructure immutability </a:t>
            </a:r>
          </a:p>
          <a:p>
            <a:pPr>
              <a:lnSpc>
                <a:spcPct val="200000"/>
              </a:lnSpc>
              <a:buFont typeface="Arial" panose="020B0604020202020204" pitchFamily="34" charset="0"/>
              <a:buChar char="•"/>
            </a:pPr>
            <a:r>
              <a:rPr lang="en-US" dirty="0"/>
              <a:t>Replace not Modify</a:t>
            </a:r>
          </a:p>
        </p:txBody>
      </p:sp>
      <p:pic>
        <p:nvPicPr>
          <p:cNvPr id="5" name="Picture 4" descr="A trophy with a ribbon and a medal&#10;&#10;Description automatically generated">
            <a:extLst>
              <a:ext uri="{FF2B5EF4-FFF2-40B4-BE49-F238E27FC236}">
                <a16:creationId xmlns:a16="http://schemas.microsoft.com/office/drawing/2014/main" id="{5B666891-87F1-7597-D024-FC546EEA08B4}"/>
              </a:ext>
            </a:extLst>
          </p:cNvPr>
          <p:cNvPicPr>
            <a:picLocks noChangeAspect="1"/>
          </p:cNvPicPr>
          <p:nvPr/>
        </p:nvPicPr>
        <p:blipFill>
          <a:blip r:embed="rId3"/>
          <a:stretch>
            <a:fillRect/>
          </a:stretch>
        </p:blipFill>
        <p:spPr>
          <a:xfrm>
            <a:off x="5714733" y="0"/>
            <a:ext cx="3429267" cy="5143500"/>
          </a:xfrm>
          <a:prstGeom prst="rect">
            <a:avLst/>
          </a:prstGeom>
        </p:spPr>
      </p:pic>
    </p:spTree>
    <p:extLst>
      <p:ext uri="{BB962C8B-B14F-4D97-AF65-F5344CB8AC3E}">
        <p14:creationId xmlns:p14="http://schemas.microsoft.com/office/powerpoint/2010/main" val="30522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0349-E55A-516E-C47C-DC22116CAA2E}"/>
              </a:ext>
            </a:extLst>
          </p:cNvPr>
          <p:cNvSpPr>
            <a:spLocks noGrp="1"/>
          </p:cNvSpPr>
          <p:nvPr>
            <p:ph type="title"/>
          </p:nvPr>
        </p:nvSpPr>
        <p:spPr/>
        <p:txBody>
          <a:bodyPr/>
          <a:lstStyle/>
          <a:p>
            <a:r>
              <a:rPr lang="en-US" dirty="0"/>
              <a:t>Advanced Observability</a:t>
            </a:r>
          </a:p>
        </p:txBody>
      </p:sp>
      <p:sp>
        <p:nvSpPr>
          <p:cNvPr id="3" name="Text Placeholder 2">
            <a:extLst>
              <a:ext uri="{FF2B5EF4-FFF2-40B4-BE49-F238E27FC236}">
                <a16:creationId xmlns:a16="http://schemas.microsoft.com/office/drawing/2014/main" id="{CCFE710B-8A33-3DC2-E1CF-D3DCEB4017DD}"/>
              </a:ext>
            </a:extLst>
          </p:cNvPr>
          <p:cNvSpPr>
            <a:spLocks noGrp="1"/>
          </p:cNvSpPr>
          <p:nvPr>
            <p:ph type="body" idx="1"/>
          </p:nvPr>
        </p:nvSpPr>
        <p:spPr/>
        <p:txBody>
          <a:bodyPr/>
          <a:lstStyle/>
          <a:p>
            <a:pPr>
              <a:lnSpc>
                <a:spcPct val="200000"/>
              </a:lnSpc>
              <a:buFont typeface="Arial" panose="020B0604020202020204" pitchFamily="34" charset="0"/>
              <a:buChar char="•"/>
            </a:pPr>
            <a:r>
              <a:rPr lang="en-US" dirty="0"/>
              <a:t>Distributed tracing</a:t>
            </a:r>
          </a:p>
          <a:p>
            <a:pPr>
              <a:lnSpc>
                <a:spcPct val="200000"/>
              </a:lnSpc>
              <a:buFont typeface="Arial" panose="020B0604020202020204" pitchFamily="34" charset="0"/>
              <a:buChar char="•"/>
            </a:pPr>
            <a:r>
              <a:rPr lang="en-US" dirty="0"/>
              <a:t>Centralized metric collection</a:t>
            </a:r>
          </a:p>
          <a:p>
            <a:pPr>
              <a:lnSpc>
                <a:spcPct val="200000"/>
              </a:lnSpc>
              <a:buFont typeface="Arial" panose="020B0604020202020204" pitchFamily="34" charset="0"/>
              <a:buChar char="•"/>
            </a:pPr>
            <a:r>
              <a:rPr lang="en-US" dirty="0"/>
              <a:t>Structured logging</a:t>
            </a:r>
          </a:p>
          <a:p>
            <a:pPr>
              <a:lnSpc>
                <a:spcPct val="200000"/>
              </a:lnSpc>
              <a:buFont typeface="Arial" panose="020B0604020202020204" pitchFamily="34" charset="0"/>
              <a:buChar char="•"/>
            </a:pPr>
            <a:r>
              <a:rPr lang="en-US" dirty="0"/>
              <a:t>Real-time service dependency mapping</a:t>
            </a:r>
          </a:p>
        </p:txBody>
      </p:sp>
      <p:pic>
        <p:nvPicPr>
          <p:cNvPr id="5" name="Picture 4" descr="A camera on a pole&#10;&#10;Description automatically generated">
            <a:extLst>
              <a:ext uri="{FF2B5EF4-FFF2-40B4-BE49-F238E27FC236}">
                <a16:creationId xmlns:a16="http://schemas.microsoft.com/office/drawing/2014/main" id="{6AF13100-019F-F41C-56EE-41CA1C972101}"/>
              </a:ext>
            </a:extLst>
          </p:cNvPr>
          <p:cNvPicPr>
            <a:picLocks noChangeAspect="1"/>
          </p:cNvPicPr>
          <p:nvPr/>
        </p:nvPicPr>
        <p:blipFill>
          <a:blip r:embed="rId3"/>
          <a:stretch>
            <a:fillRect/>
          </a:stretch>
        </p:blipFill>
        <p:spPr>
          <a:xfrm>
            <a:off x="5715000" y="0"/>
            <a:ext cx="3429000" cy="5143500"/>
          </a:xfrm>
          <a:prstGeom prst="rect">
            <a:avLst/>
          </a:prstGeom>
        </p:spPr>
      </p:pic>
    </p:spTree>
    <p:extLst>
      <p:ext uri="{BB962C8B-B14F-4D97-AF65-F5344CB8AC3E}">
        <p14:creationId xmlns:p14="http://schemas.microsoft.com/office/powerpoint/2010/main" val="41569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A9916-1E5D-8CCD-3795-808BC046EA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79BBFF-D75C-9A0C-C226-107A633A336F}"/>
              </a:ext>
            </a:extLst>
          </p:cNvPr>
          <p:cNvSpPr>
            <a:spLocks noGrp="1"/>
          </p:cNvSpPr>
          <p:nvPr>
            <p:ph type="title"/>
          </p:nvPr>
        </p:nvSpPr>
        <p:spPr/>
        <p:txBody>
          <a:bodyPr/>
          <a:lstStyle/>
          <a:p>
            <a:r>
              <a:rPr lang="en-US" dirty="0"/>
              <a:t>AI-Enhanced Operations</a:t>
            </a:r>
          </a:p>
        </p:txBody>
      </p:sp>
      <p:sp>
        <p:nvSpPr>
          <p:cNvPr id="5" name="Text Placeholder 4">
            <a:extLst>
              <a:ext uri="{FF2B5EF4-FFF2-40B4-BE49-F238E27FC236}">
                <a16:creationId xmlns:a16="http://schemas.microsoft.com/office/drawing/2014/main" id="{C594818B-D4D4-D8EB-9A2D-6E353E418C61}"/>
              </a:ext>
            </a:extLst>
          </p:cNvPr>
          <p:cNvSpPr>
            <a:spLocks noGrp="1"/>
          </p:cNvSpPr>
          <p:nvPr>
            <p:ph type="body" idx="1"/>
          </p:nvPr>
        </p:nvSpPr>
        <p:spPr>
          <a:xfrm>
            <a:off x="311700" y="1152475"/>
            <a:ext cx="4363246" cy="3416400"/>
          </a:xfrm>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Pattern Detection</a:t>
            </a:r>
          </a:p>
          <a:p>
            <a:pPr>
              <a:lnSpc>
                <a:spcPct val="200000"/>
              </a:lnSpc>
              <a:buFont typeface="Arial" panose="020B0604020202020204" pitchFamily="34" charset="0"/>
              <a:buChar char="•"/>
            </a:pPr>
            <a:r>
              <a:rPr lang="en-US" dirty="0"/>
              <a:t>Automated baseline creation</a:t>
            </a:r>
          </a:p>
          <a:p>
            <a:pPr>
              <a:lnSpc>
                <a:spcPct val="200000"/>
              </a:lnSpc>
              <a:buFont typeface="Arial" panose="020B0604020202020204" pitchFamily="34" charset="0"/>
              <a:buChar char="•"/>
            </a:pPr>
            <a:r>
              <a:rPr lang="en-US" dirty="0"/>
              <a:t>Unusual behavior detection</a:t>
            </a:r>
          </a:p>
          <a:p>
            <a:pPr>
              <a:lnSpc>
                <a:spcPct val="200000"/>
              </a:lnSpc>
              <a:buFont typeface="Arial" panose="020B0604020202020204" pitchFamily="34" charset="0"/>
              <a:buChar char="•"/>
            </a:pPr>
            <a:r>
              <a:rPr lang="en-US" dirty="0"/>
              <a:t>Performance anomaly identification</a:t>
            </a:r>
          </a:p>
          <a:p>
            <a:pPr>
              <a:lnSpc>
                <a:spcPct val="200000"/>
              </a:lnSpc>
              <a:buFont typeface="Arial" panose="020B0604020202020204" pitchFamily="34" charset="0"/>
              <a:buChar char="•"/>
            </a:pPr>
            <a:r>
              <a:rPr lang="en-US" dirty="0"/>
              <a:t>Error correlation analysis</a:t>
            </a:r>
          </a:p>
        </p:txBody>
      </p:sp>
      <p:sp>
        <p:nvSpPr>
          <p:cNvPr id="6" name="Text Placeholder 5">
            <a:extLst>
              <a:ext uri="{FF2B5EF4-FFF2-40B4-BE49-F238E27FC236}">
                <a16:creationId xmlns:a16="http://schemas.microsoft.com/office/drawing/2014/main" id="{2D87BE4D-EE65-0EC2-46F7-728F36B44FB3}"/>
              </a:ext>
            </a:extLst>
          </p:cNvPr>
          <p:cNvSpPr>
            <a:spLocks noGrp="1"/>
          </p:cNvSpPr>
          <p:nvPr>
            <p:ph type="body" idx="2"/>
          </p:nvPr>
        </p:nvSpPr>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Preventive Actions</a:t>
            </a:r>
          </a:p>
          <a:p>
            <a:pPr>
              <a:lnSpc>
                <a:spcPct val="200000"/>
              </a:lnSpc>
              <a:buFont typeface="Arial" panose="020B0604020202020204" pitchFamily="34" charset="0"/>
              <a:buChar char="•"/>
            </a:pPr>
            <a:r>
              <a:rPr lang="en-US" dirty="0"/>
              <a:t>Resource usage forecasting</a:t>
            </a:r>
          </a:p>
          <a:p>
            <a:pPr>
              <a:lnSpc>
                <a:spcPct val="200000"/>
              </a:lnSpc>
              <a:buFont typeface="Arial" panose="020B0604020202020204" pitchFamily="34" charset="0"/>
              <a:buChar char="•"/>
            </a:pPr>
            <a:r>
              <a:rPr lang="en-US" dirty="0"/>
              <a:t>Proactive scaling decisions</a:t>
            </a:r>
          </a:p>
          <a:p>
            <a:pPr>
              <a:lnSpc>
                <a:spcPct val="200000"/>
              </a:lnSpc>
              <a:buFont typeface="Arial" panose="020B0604020202020204" pitchFamily="34" charset="0"/>
              <a:buChar char="•"/>
            </a:pPr>
            <a:r>
              <a:rPr lang="en-US" dirty="0"/>
              <a:t>Automated incident classification</a:t>
            </a:r>
          </a:p>
          <a:p>
            <a:pPr>
              <a:lnSpc>
                <a:spcPct val="200000"/>
              </a:lnSpc>
              <a:buFont typeface="Arial" panose="020B0604020202020204" pitchFamily="34" charset="0"/>
              <a:buChar char="•"/>
            </a:pPr>
            <a:r>
              <a:rPr lang="en-US" dirty="0"/>
              <a:t>Impact prediction</a:t>
            </a:r>
          </a:p>
        </p:txBody>
      </p:sp>
    </p:spTree>
    <p:extLst>
      <p:ext uri="{BB962C8B-B14F-4D97-AF65-F5344CB8AC3E}">
        <p14:creationId xmlns:p14="http://schemas.microsoft.com/office/powerpoint/2010/main" val="270413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53A92-062F-274E-1AD3-8A637A7265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15E869-D8C1-A6B6-E98E-88107ED3F987}"/>
              </a:ext>
            </a:extLst>
          </p:cNvPr>
          <p:cNvSpPr>
            <a:spLocks noGrp="1"/>
          </p:cNvSpPr>
          <p:nvPr>
            <p:ph type="title"/>
          </p:nvPr>
        </p:nvSpPr>
        <p:spPr/>
        <p:txBody>
          <a:bodyPr/>
          <a:lstStyle/>
          <a:p>
            <a:r>
              <a:rPr lang="en-US" dirty="0"/>
              <a:t>Next-Gen Predictive Ops</a:t>
            </a:r>
          </a:p>
        </p:txBody>
      </p:sp>
      <p:sp>
        <p:nvSpPr>
          <p:cNvPr id="5" name="Text Placeholder 4">
            <a:extLst>
              <a:ext uri="{FF2B5EF4-FFF2-40B4-BE49-F238E27FC236}">
                <a16:creationId xmlns:a16="http://schemas.microsoft.com/office/drawing/2014/main" id="{336A11DB-1271-1BA4-FD0B-9476634B9CA1}"/>
              </a:ext>
            </a:extLst>
          </p:cNvPr>
          <p:cNvSpPr>
            <a:spLocks noGrp="1"/>
          </p:cNvSpPr>
          <p:nvPr>
            <p:ph type="body" idx="1"/>
          </p:nvPr>
        </p:nvSpPr>
        <p:spPr>
          <a:xfrm>
            <a:off x="311700" y="1152475"/>
            <a:ext cx="4363246" cy="3416400"/>
          </a:xfrm>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Predictive Operations</a:t>
            </a:r>
          </a:p>
          <a:p>
            <a:pPr>
              <a:lnSpc>
                <a:spcPct val="200000"/>
              </a:lnSpc>
              <a:buFont typeface="Arial" panose="020B0604020202020204" pitchFamily="34" charset="0"/>
              <a:buChar char="•"/>
            </a:pPr>
            <a:r>
              <a:rPr lang="en-US" dirty="0"/>
              <a:t>Automatic problem classification</a:t>
            </a:r>
          </a:p>
          <a:p>
            <a:pPr>
              <a:lnSpc>
                <a:spcPct val="200000"/>
              </a:lnSpc>
              <a:buFont typeface="Arial" panose="020B0604020202020204" pitchFamily="34" charset="0"/>
              <a:buChar char="•"/>
            </a:pPr>
            <a:r>
              <a:rPr lang="en-US" dirty="0"/>
              <a:t>Pattern-based recovery actions</a:t>
            </a:r>
          </a:p>
          <a:p>
            <a:pPr>
              <a:lnSpc>
                <a:spcPct val="200000"/>
              </a:lnSpc>
              <a:buFont typeface="Arial" panose="020B0604020202020204" pitchFamily="34" charset="0"/>
              <a:buChar char="•"/>
            </a:pPr>
            <a:r>
              <a:rPr lang="en-US" dirty="0"/>
              <a:t>Learning from previous incidents</a:t>
            </a:r>
          </a:p>
          <a:p>
            <a:pPr>
              <a:lnSpc>
                <a:spcPct val="200000"/>
              </a:lnSpc>
              <a:buFont typeface="Arial" panose="020B0604020202020204" pitchFamily="34" charset="0"/>
              <a:buChar char="•"/>
            </a:pPr>
            <a:r>
              <a:rPr lang="en-US" dirty="0"/>
              <a:t>Dynamic threshold adjustment</a:t>
            </a:r>
          </a:p>
        </p:txBody>
      </p:sp>
      <p:sp>
        <p:nvSpPr>
          <p:cNvPr id="6" name="Text Placeholder 5">
            <a:extLst>
              <a:ext uri="{FF2B5EF4-FFF2-40B4-BE49-F238E27FC236}">
                <a16:creationId xmlns:a16="http://schemas.microsoft.com/office/drawing/2014/main" id="{8C3E4AA2-EF7B-4934-31C7-16C91BFECC1D}"/>
              </a:ext>
            </a:extLst>
          </p:cNvPr>
          <p:cNvSpPr>
            <a:spLocks noGrp="1"/>
          </p:cNvSpPr>
          <p:nvPr>
            <p:ph type="body" idx="2"/>
          </p:nvPr>
        </p:nvSpPr>
        <p:spPr/>
        <p:txBody>
          <a:bodyPr/>
          <a:lstStyle/>
          <a:p>
            <a:pPr marL="139700" indent="0">
              <a:lnSpc>
                <a:spcPct val="200000"/>
              </a:lnSpc>
              <a:buNone/>
            </a:pPr>
            <a:r>
              <a:rPr lang="en-US" b="1" dirty="0">
                <a:latin typeface="Open Sans SemiBold" pitchFamily="2" charset="0"/>
                <a:ea typeface="Open Sans SemiBold" pitchFamily="2" charset="0"/>
                <a:cs typeface="Open Sans SemiBold" pitchFamily="2" charset="0"/>
              </a:rPr>
              <a:t>Predictive Resource Optimization</a:t>
            </a:r>
          </a:p>
          <a:p>
            <a:pPr>
              <a:lnSpc>
                <a:spcPct val="200000"/>
              </a:lnSpc>
              <a:buFont typeface="Arial" panose="020B0604020202020204" pitchFamily="34" charset="0"/>
              <a:buChar char="•"/>
            </a:pPr>
            <a:r>
              <a:rPr lang="en-US" dirty="0"/>
              <a:t>Workload pattern analysis</a:t>
            </a:r>
          </a:p>
          <a:p>
            <a:pPr>
              <a:lnSpc>
                <a:spcPct val="200000"/>
              </a:lnSpc>
              <a:buFont typeface="Arial" panose="020B0604020202020204" pitchFamily="34" charset="0"/>
              <a:buChar char="•"/>
            </a:pPr>
            <a:r>
              <a:rPr lang="en-US" dirty="0"/>
              <a:t>Cost-aware scheduling</a:t>
            </a:r>
          </a:p>
          <a:p>
            <a:pPr>
              <a:lnSpc>
                <a:spcPct val="200000"/>
              </a:lnSpc>
              <a:buFont typeface="Arial" panose="020B0604020202020204" pitchFamily="34" charset="0"/>
              <a:buChar char="•"/>
            </a:pPr>
            <a:r>
              <a:rPr lang="en-US" dirty="0"/>
              <a:t>Performance prediction</a:t>
            </a:r>
          </a:p>
          <a:p>
            <a:pPr>
              <a:lnSpc>
                <a:spcPct val="200000"/>
              </a:lnSpc>
              <a:buFont typeface="Arial" panose="020B0604020202020204" pitchFamily="34" charset="0"/>
              <a:buChar char="•"/>
            </a:pPr>
            <a:r>
              <a:rPr lang="en-US" dirty="0"/>
              <a:t>Automated capacity planning</a:t>
            </a:r>
          </a:p>
        </p:txBody>
      </p:sp>
    </p:spTree>
    <p:extLst>
      <p:ext uri="{BB962C8B-B14F-4D97-AF65-F5344CB8AC3E}">
        <p14:creationId xmlns:p14="http://schemas.microsoft.com/office/powerpoint/2010/main" val="171412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SaaS</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Hosted und Managed Systems, ie:</a:t>
            </a:r>
          </a:p>
          <a:p>
            <a:pPr lvl="1">
              <a:lnSpc>
                <a:spcPct val="150000"/>
              </a:lnSpc>
              <a:buFont typeface="Arial" panose="020B0604020202020204" pitchFamily="34" charset="0"/>
              <a:buChar char="•"/>
            </a:pPr>
            <a:r>
              <a:rPr lang="en-US" noProof="1">
                <a:latin typeface="Open Sans" pitchFamily="2" charset="0"/>
                <a:ea typeface="Open Sans" pitchFamily="2" charset="0"/>
                <a:cs typeface="Open Sans" pitchFamily="2" charset="0"/>
              </a:rPr>
              <a:t>User-Management-Systems</a:t>
            </a:r>
          </a:p>
          <a:p>
            <a:pPr lvl="1">
              <a:lnSpc>
                <a:spcPct val="150000"/>
              </a:lnSpc>
              <a:buFont typeface="Arial" panose="020B0604020202020204" pitchFamily="34" charset="0"/>
              <a:buChar char="•"/>
            </a:pPr>
            <a:r>
              <a:rPr lang="en-US" noProof="1">
                <a:latin typeface="Open Sans" pitchFamily="2" charset="0"/>
                <a:ea typeface="Open Sans" pitchFamily="2" charset="0"/>
                <a:cs typeface="Open Sans" pitchFamily="2" charset="0"/>
              </a:rPr>
              <a:t>Time-Tracking-Systems</a:t>
            </a:r>
          </a:p>
          <a:p>
            <a:pPr lvl="1">
              <a:lnSpc>
                <a:spcPct val="150000"/>
              </a:lnSpc>
              <a:buFont typeface="Arial" panose="020B0604020202020204" pitchFamily="34" charset="0"/>
              <a:buChar char="•"/>
            </a:pPr>
            <a:r>
              <a:rPr lang="en-US" noProof="1">
                <a:latin typeface="Open Sans" pitchFamily="2" charset="0"/>
                <a:ea typeface="Open Sans" pitchFamily="2" charset="0"/>
                <a:cs typeface="Open Sans" pitchFamily="2" charset="0"/>
              </a:rPr>
              <a:t>Microsoft 365 / JIRA / Google Workspace</a:t>
            </a:r>
          </a:p>
          <a:p>
            <a:pPr lvl="1">
              <a:lnSpc>
                <a:spcPct val="150000"/>
              </a:lnSpc>
              <a:buFont typeface="Arial" panose="020B0604020202020204" pitchFamily="34" charset="0"/>
              <a:buChar char="•"/>
            </a:pPr>
            <a:r>
              <a:rPr lang="en-US" noProof="1">
                <a:latin typeface="Open Sans" pitchFamily="2" charset="0"/>
                <a:ea typeface="Open Sans" pitchFamily="2" charset="0"/>
                <a:cs typeface="Open Sans" pitchFamily="2" charset="0"/>
              </a:rPr>
              <a:t>ChatGPT </a:t>
            </a:r>
            <a:r>
              <a:rPr lang="en-US" noProof="1">
                <a:latin typeface="Open Sans" pitchFamily="2" charset="0"/>
                <a:ea typeface="Open Sans" pitchFamily="2" charset="0"/>
                <a:cs typeface="Open Sans" pitchFamily="2" charset="0"/>
                <a:sym typeface="Wingdings" pitchFamily="2" charset="2"/>
              </a:rPr>
              <a:t></a:t>
            </a:r>
            <a:endParaRPr lang="en-US" noProof="1">
              <a:latin typeface="Open Sans" pitchFamily="2" charset="0"/>
              <a:ea typeface="Open Sans" pitchFamily="2" charset="0"/>
              <a:cs typeface="Open Sans" pitchFamily="2" charset="0"/>
            </a:endParaRPr>
          </a:p>
        </p:txBody>
      </p:sp>
      <p:sp>
        <p:nvSpPr>
          <p:cNvPr id="2" name="Rectangle 1">
            <a:extLst>
              <a:ext uri="{FF2B5EF4-FFF2-40B4-BE49-F238E27FC236}">
                <a16:creationId xmlns:a16="http://schemas.microsoft.com/office/drawing/2014/main" id="{8E96DEA9-B2D3-8C22-DDB5-2B1F4E8FE718}"/>
              </a:ext>
            </a:extLst>
          </p:cNvPr>
          <p:cNvSpPr/>
          <p:nvPr/>
        </p:nvSpPr>
        <p:spPr>
          <a:xfrm>
            <a:off x="7658100" y="-220980"/>
            <a:ext cx="1729740" cy="9296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latin typeface="Open Sans" pitchFamily="2" charset="0"/>
            </a:endParaRPr>
          </a:p>
        </p:txBody>
      </p:sp>
      <p:pic>
        <p:nvPicPr>
          <p:cNvPr id="5" name="Picture 7" descr="Ein Bild, das Screenshot, Text enthält.&#10;&#10;Mit sehr hoher Zuverlässigkeit generierte Beschreibung">
            <a:extLst>
              <a:ext uri="{FF2B5EF4-FFF2-40B4-BE49-F238E27FC236}">
                <a16:creationId xmlns:a16="http://schemas.microsoft.com/office/drawing/2014/main" id="{F2DCA59A-1382-7642-AB75-8C19C8E8879D}"/>
              </a:ext>
            </a:extLst>
          </p:cNvPr>
          <p:cNvPicPr>
            <a:picLocks noChangeAspect="1"/>
          </p:cNvPicPr>
          <p:nvPr/>
        </p:nvPicPr>
        <p:blipFill>
          <a:blip r:embed="rId3"/>
          <a:stretch>
            <a:fillRect/>
          </a:stretch>
        </p:blipFill>
        <p:spPr>
          <a:xfrm>
            <a:off x="5466817" y="318276"/>
            <a:ext cx="3365483" cy="4506948"/>
          </a:xfrm>
          <a:prstGeom prst="rect">
            <a:avLst/>
          </a:prstGeom>
        </p:spPr>
      </p:pic>
    </p:spTree>
    <p:extLst>
      <p:ext uri="{BB962C8B-B14F-4D97-AF65-F5344CB8AC3E}">
        <p14:creationId xmlns:p14="http://schemas.microsoft.com/office/powerpoint/2010/main" val="197474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BCA1CD4-CB81-7F0F-4D78-D4606BAD9A92}"/>
              </a:ext>
            </a:extLst>
          </p:cNvPr>
          <p:cNvSpPr>
            <a:spLocks noGrp="1"/>
          </p:cNvSpPr>
          <p:nvPr>
            <p:ph type="subTitle" idx="1"/>
          </p:nvPr>
        </p:nvSpPr>
        <p:spPr/>
        <p:txBody>
          <a:bodyPr/>
          <a:lstStyle/>
          <a:p>
            <a:r>
              <a:rPr lang="en-US" dirty="0"/>
              <a:t>Checklists and Assessments</a:t>
            </a:r>
          </a:p>
        </p:txBody>
      </p:sp>
    </p:spTree>
    <p:extLst>
      <p:ext uri="{BB962C8B-B14F-4D97-AF65-F5344CB8AC3E}">
        <p14:creationId xmlns:p14="http://schemas.microsoft.com/office/powerpoint/2010/main" val="9358278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3">
          <a:extLst>
            <a:ext uri="{FF2B5EF4-FFF2-40B4-BE49-F238E27FC236}">
              <a16:creationId xmlns:a16="http://schemas.microsoft.com/office/drawing/2014/main" id="{A98C2A05-1948-1190-173C-D3219CFC1A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99A29A-8BD5-690C-2E2B-D02D446C4EA0}"/>
              </a:ext>
            </a:extLst>
          </p:cNvPr>
          <p:cNvSpPr>
            <a:spLocks noGrp="1"/>
          </p:cNvSpPr>
          <p:nvPr>
            <p:ph type="title"/>
          </p:nvPr>
        </p:nvSpPr>
        <p:spPr/>
        <p:txBody>
          <a:bodyPr/>
          <a:lstStyle/>
          <a:p>
            <a:r>
              <a:rPr lang="en-US" noProof="1"/>
              <a:t>Infrastructure Readiness Lift &amp; Shift</a:t>
            </a:r>
            <a:endParaRPr lang="en-US" dirty="0"/>
          </a:p>
        </p:txBody>
      </p:sp>
      <p:sp>
        <p:nvSpPr>
          <p:cNvPr id="64" name="Google Shape;64;p13">
            <a:extLst>
              <a:ext uri="{FF2B5EF4-FFF2-40B4-BE49-F238E27FC236}">
                <a16:creationId xmlns:a16="http://schemas.microsoft.com/office/drawing/2014/main" id="{6D323E94-D066-496D-9635-0332D1A63B52}"/>
              </a:ext>
            </a:extLst>
          </p:cNvPr>
          <p:cNvSpPr txBox="1">
            <a:spLocks noGrp="1"/>
          </p:cNvSpPr>
          <p:nvPr>
            <p:ph type="subTitle" idx="4294967295"/>
          </p:nvPr>
        </p:nvSpPr>
        <p:spPr>
          <a:xfrm>
            <a:off x="0" y="3895725"/>
            <a:ext cx="8521700" cy="79216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28556648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8F306-0A36-7D47-3A19-8771C46D1EA4}"/>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0BF24BD8-1598-8CC1-80D1-F336F6A31D70}"/>
              </a:ext>
            </a:extLst>
          </p:cNvPr>
          <p:cNvSpPr>
            <a:spLocks noGrp="1"/>
          </p:cNvSpPr>
          <p:nvPr>
            <p:ph type="title"/>
          </p:nvPr>
        </p:nvSpPr>
        <p:spPr/>
        <p:txBody>
          <a:bodyPr/>
          <a:lstStyle/>
          <a:p>
            <a:r>
              <a:rPr lang="en-US" noProof="1"/>
              <a:t>Infrastructure Readiness Lift &amp; Shift (Part 1)</a:t>
            </a:r>
          </a:p>
        </p:txBody>
      </p:sp>
      <p:sp>
        <p:nvSpPr>
          <p:cNvPr id="4" name="Textplatzhalter 3">
            <a:extLst>
              <a:ext uri="{FF2B5EF4-FFF2-40B4-BE49-F238E27FC236}">
                <a16:creationId xmlns:a16="http://schemas.microsoft.com/office/drawing/2014/main" id="{E523EC7D-2240-C12D-5A43-2E21AD77E0D2}"/>
              </a:ext>
            </a:extLst>
          </p:cNvPr>
          <p:cNvSpPr>
            <a:spLocks noGrp="1"/>
          </p:cNvSpPr>
          <p:nvPr>
            <p:ph type="body" idx="1"/>
          </p:nvPr>
        </p:nvSpPr>
        <p:spPr/>
        <p:txBody>
          <a:bodyPr numCol="1"/>
          <a:lstStyle/>
          <a:p>
            <a:pPr marL="114300" indent="0">
              <a:lnSpc>
                <a:spcPct val="200000"/>
              </a:lnSpc>
              <a:buNone/>
            </a:pPr>
            <a:r>
              <a:rPr lang="en-US" sz="1400" b="1" noProof="1">
                <a:latin typeface="Open Sans SemiBold" pitchFamily="2" charset="0"/>
                <a:ea typeface="Open Sans SemiBold" pitchFamily="2" charset="0"/>
                <a:cs typeface="Open Sans SemiBold" pitchFamily="2" charset="0"/>
              </a:rPr>
              <a:t>General</a:t>
            </a:r>
          </a:p>
          <a:p>
            <a:pPr>
              <a:lnSpc>
                <a:spcPct val="200000"/>
              </a:lnSpc>
              <a:buFont typeface="Systemschrift Normal"/>
              <a:buChar char="✓"/>
            </a:pPr>
            <a:r>
              <a:rPr lang="en-US" sz="1400" noProof="1"/>
              <a:t>Target cloud environment is identified and approved</a:t>
            </a:r>
          </a:p>
          <a:p>
            <a:pPr>
              <a:lnSpc>
                <a:spcPct val="200000"/>
              </a:lnSpc>
              <a:buFont typeface="Systemschrift Normal"/>
              <a:buChar char="✓"/>
            </a:pPr>
            <a:r>
              <a:rPr lang="en-US" sz="1400" noProof="1"/>
              <a:t>Network connectivity between source and target is established</a:t>
            </a:r>
          </a:p>
          <a:p>
            <a:pPr>
              <a:lnSpc>
                <a:spcPct val="200000"/>
              </a:lnSpc>
              <a:buFont typeface="Systemschrift Normal"/>
              <a:buChar char="✓"/>
            </a:pPr>
            <a:r>
              <a:rPr lang="en-US" sz="1400" noProof="1"/>
              <a:t>Required cloud service quotas and limits are verified</a:t>
            </a:r>
          </a:p>
        </p:txBody>
      </p:sp>
    </p:spTree>
    <p:extLst>
      <p:ext uri="{BB962C8B-B14F-4D97-AF65-F5344CB8AC3E}">
        <p14:creationId xmlns:p14="http://schemas.microsoft.com/office/powerpoint/2010/main" val="196573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0FFE0-BCC3-092D-4469-84420CADD8FC}"/>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2FE00204-04C0-2038-3E5C-C72BEEEB4374}"/>
              </a:ext>
            </a:extLst>
          </p:cNvPr>
          <p:cNvSpPr>
            <a:spLocks noGrp="1"/>
          </p:cNvSpPr>
          <p:nvPr>
            <p:ph type="title"/>
          </p:nvPr>
        </p:nvSpPr>
        <p:spPr/>
        <p:txBody>
          <a:bodyPr/>
          <a:lstStyle/>
          <a:p>
            <a:r>
              <a:rPr lang="en-US" noProof="1"/>
              <a:t>Infrastructure Readiness Lift &amp; Shift (Part 2)</a:t>
            </a:r>
          </a:p>
        </p:txBody>
      </p:sp>
      <p:sp>
        <p:nvSpPr>
          <p:cNvPr id="4" name="Textplatzhalter 3">
            <a:extLst>
              <a:ext uri="{FF2B5EF4-FFF2-40B4-BE49-F238E27FC236}">
                <a16:creationId xmlns:a16="http://schemas.microsoft.com/office/drawing/2014/main" id="{5014070D-C770-D239-4BA9-9F80BD6A9ECD}"/>
              </a:ext>
            </a:extLst>
          </p:cNvPr>
          <p:cNvSpPr>
            <a:spLocks noGrp="1"/>
          </p:cNvSpPr>
          <p:nvPr>
            <p:ph type="body" idx="1"/>
          </p:nvPr>
        </p:nvSpPr>
        <p:spPr/>
        <p:txBody>
          <a:bodyPr numCol="1"/>
          <a:lstStyle/>
          <a:p>
            <a:pPr marL="114300" indent="0">
              <a:lnSpc>
                <a:spcPct val="200000"/>
              </a:lnSpc>
              <a:buNone/>
            </a:pPr>
            <a:r>
              <a:rPr lang="en-US" sz="1400" b="1" noProof="1">
                <a:latin typeface="Open Sans SemiBold" pitchFamily="2" charset="0"/>
                <a:ea typeface="Open Sans SemiBold" pitchFamily="2" charset="0"/>
                <a:cs typeface="Open Sans SemiBold" pitchFamily="2" charset="0"/>
              </a:rPr>
              <a:t>Network &amp; Connectivity </a:t>
            </a:r>
          </a:p>
          <a:p>
            <a:pPr>
              <a:lnSpc>
                <a:spcPct val="200000"/>
              </a:lnSpc>
              <a:buFont typeface="Systemschrift Normal"/>
              <a:buChar char="✓"/>
            </a:pPr>
            <a:r>
              <a:rPr lang="en-US" sz="1400" noProof="1"/>
              <a:t>Network topology is designed and documented </a:t>
            </a:r>
          </a:p>
          <a:p>
            <a:pPr>
              <a:lnSpc>
                <a:spcPct val="200000"/>
              </a:lnSpc>
              <a:buFont typeface="Systemschrift Normal"/>
              <a:buChar char="✓"/>
            </a:pPr>
            <a:r>
              <a:rPr lang="en-US" sz="1400" noProof="1"/>
              <a:t>Required bandwidth is calculated and available </a:t>
            </a:r>
          </a:p>
          <a:p>
            <a:pPr>
              <a:lnSpc>
                <a:spcPct val="200000"/>
              </a:lnSpc>
              <a:buFont typeface="Systemschrift Normal"/>
              <a:buChar char="✓"/>
            </a:pPr>
            <a:r>
              <a:rPr lang="en-US" sz="1400" noProof="1"/>
              <a:t>Firewall rules and security groups are identified </a:t>
            </a:r>
          </a:p>
          <a:p>
            <a:pPr>
              <a:lnSpc>
                <a:spcPct val="200000"/>
              </a:lnSpc>
              <a:buFont typeface="Systemschrift Normal"/>
              <a:buChar char="✓"/>
            </a:pPr>
            <a:r>
              <a:rPr lang="en-US" sz="1400" noProof="1"/>
              <a:t>DNS requirements and resolution strategy is defined </a:t>
            </a:r>
          </a:p>
          <a:p>
            <a:pPr>
              <a:lnSpc>
                <a:spcPct val="200000"/>
              </a:lnSpc>
              <a:buFont typeface="Systemschrift Normal"/>
              <a:buChar char="✓"/>
            </a:pPr>
            <a:r>
              <a:rPr lang="en-US" sz="1400" noProof="1"/>
              <a:t>Load balancing requirements are identified</a:t>
            </a:r>
          </a:p>
        </p:txBody>
      </p:sp>
    </p:spTree>
    <p:extLst>
      <p:ext uri="{BB962C8B-B14F-4D97-AF65-F5344CB8AC3E}">
        <p14:creationId xmlns:p14="http://schemas.microsoft.com/office/powerpoint/2010/main" val="185165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AA276-718A-8E30-3D48-ADCE2625FCE3}"/>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E50A5160-F71D-8BFF-CF25-22DEDF564EB2}"/>
              </a:ext>
            </a:extLst>
          </p:cNvPr>
          <p:cNvSpPr>
            <a:spLocks noGrp="1"/>
          </p:cNvSpPr>
          <p:nvPr>
            <p:ph type="title"/>
          </p:nvPr>
        </p:nvSpPr>
        <p:spPr/>
        <p:txBody>
          <a:bodyPr/>
          <a:lstStyle/>
          <a:p>
            <a:r>
              <a:rPr lang="en-US" noProof="1"/>
              <a:t>Infrastructure Readiness Lift &amp; Shift (Part 3)</a:t>
            </a:r>
          </a:p>
        </p:txBody>
      </p:sp>
      <p:sp>
        <p:nvSpPr>
          <p:cNvPr id="4" name="Textplatzhalter 3">
            <a:extLst>
              <a:ext uri="{FF2B5EF4-FFF2-40B4-BE49-F238E27FC236}">
                <a16:creationId xmlns:a16="http://schemas.microsoft.com/office/drawing/2014/main" id="{A166286A-47E6-F002-A765-DFC44805B4F5}"/>
              </a:ext>
            </a:extLst>
          </p:cNvPr>
          <p:cNvSpPr>
            <a:spLocks noGrp="1"/>
          </p:cNvSpPr>
          <p:nvPr>
            <p:ph type="body" idx="1"/>
          </p:nvPr>
        </p:nvSpPr>
        <p:spPr/>
        <p:txBody>
          <a:bodyPr numCol="1"/>
          <a:lstStyle/>
          <a:p>
            <a:pPr marL="114300" indent="0">
              <a:lnSpc>
                <a:spcPct val="200000"/>
              </a:lnSpc>
              <a:buNone/>
            </a:pPr>
            <a:r>
              <a:rPr lang="en-US" sz="1400" b="1" noProof="1">
                <a:latin typeface="Open Sans SemiBold" pitchFamily="2" charset="0"/>
                <a:ea typeface="Open Sans SemiBold" pitchFamily="2" charset="0"/>
                <a:cs typeface="Open Sans SemiBold" pitchFamily="2" charset="0"/>
              </a:rPr>
              <a:t>Storage &amp; Data </a:t>
            </a:r>
          </a:p>
          <a:p>
            <a:pPr>
              <a:lnSpc>
                <a:spcPct val="200000"/>
              </a:lnSpc>
              <a:buFont typeface="Systemschrift Normal"/>
              <a:buChar char="✓"/>
            </a:pPr>
            <a:r>
              <a:rPr lang="en-US" sz="1400" noProof="1"/>
              <a:t>Storage requirements (capacity, IOPS, throughput) are identified </a:t>
            </a:r>
          </a:p>
          <a:p>
            <a:pPr>
              <a:lnSpc>
                <a:spcPct val="200000"/>
              </a:lnSpc>
              <a:buFont typeface="Systemschrift Normal"/>
              <a:buChar char="✓"/>
            </a:pPr>
            <a:r>
              <a:rPr lang="en-US" sz="1400" noProof="1"/>
              <a:t>Data migration strategy is defined </a:t>
            </a:r>
          </a:p>
          <a:p>
            <a:pPr>
              <a:lnSpc>
                <a:spcPct val="200000"/>
              </a:lnSpc>
              <a:buFont typeface="Systemschrift Normal"/>
              <a:buChar char="✓"/>
            </a:pPr>
            <a:r>
              <a:rPr lang="en-US" sz="1400" noProof="1"/>
              <a:t>Data transfer methods are identified and tested </a:t>
            </a:r>
          </a:p>
          <a:p>
            <a:pPr>
              <a:lnSpc>
                <a:spcPct val="200000"/>
              </a:lnSpc>
              <a:buFont typeface="Systemschrift Normal"/>
              <a:buChar char="✓"/>
            </a:pPr>
            <a:r>
              <a:rPr lang="en-US" sz="1400" noProof="1"/>
              <a:t>Storage replication requirements are documented</a:t>
            </a:r>
          </a:p>
          <a:p>
            <a:pPr>
              <a:lnSpc>
                <a:spcPct val="200000"/>
              </a:lnSpc>
              <a:buFont typeface="Systemschrift Normal"/>
              <a:buChar char="✓"/>
            </a:pPr>
            <a:endParaRPr lang="en-US" sz="1400" noProof="1"/>
          </a:p>
        </p:txBody>
      </p:sp>
    </p:spTree>
    <p:extLst>
      <p:ext uri="{BB962C8B-B14F-4D97-AF65-F5344CB8AC3E}">
        <p14:creationId xmlns:p14="http://schemas.microsoft.com/office/powerpoint/2010/main" val="300500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032AF-68D7-E1A5-412F-4755E3AA22B1}"/>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E41BCFEA-B10B-7E18-5CF6-9838A9972293}"/>
              </a:ext>
            </a:extLst>
          </p:cNvPr>
          <p:cNvSpPr>
            <a:spLocks noGrp="1"/>
          </p:cNvSpPr>
          <p:nvPr>
            <p:ph type="title"/>
          </p:nvPr>
        </p:nvSpPr>
        <p:spPr/>
        <p:txBody>
          <a:bodyPr/>
          <a:lstStyle/>
          <a:p>
            <a:r>
              <a:rPr lang="en-US" noProof="1"/>
              <a:t>Infrastructure Readiness Lift &amp; Shift (Part 4)</a:t>
            </a:r>
          </a:p>
        </p:txBody>
      </p:sp>
      <p:sp>
        <p:nvSpPr>
          <p:cNvPr id="4" name="Textplatzhalter 3">
            <a:extLst>
              <a:ext uri="{FF2B5EF4-FFF2-40B4-BE49-F238E27FC236}">
                <a16:creationId xmlns:a16="http://schemas.microsoft.com/office/drawing/2014/main" id="{FE6698AA-9A3D-BEA6-E78C-0BA097956E9E}"/>
              </a:ext>
            </a:extLst>
          </p:cNvPr>
          <p:cNvSpPr>
            <a:spLocks noGrp="1"/>
          </p:cNvSpPr>
          <p:nvPr>
            <p:ph type="body" idx="1"/>
          </p:nvPr>
        </p:nvSpPr>
        <p:spPr/>
        <p:txBody>
          <a:bodyPr numCol="1"/>
          <a:lstStyle/>
          <a:p>
            <a:pPr marL="114300" indent="0">
              <a:lnSpc>
                <a:spcPct val="200000"/>
              </a:lnSpc>
              <a:buNone/>
            </a:pPr>
            <a:r>
              <a:rPr lang="en-US" sz="1400" b="1" noProof="1">
                <a:latin typeface="Open Sans SemiBold" pitchFamily="2" charset="0"/>
                <a:ea typeface="Open Sans SemiBold" pitchFamily="2" charset="0"/>
                <a:cs typeface="Open Sans SemiBold" pitchFamily="2" charset="0"/>
              </a:rPr>
              <a:t>Compute &amp; Resources</a:t>
            </a:r>
          </a:p>
          <a:p>
            <a:pPr>
              <a:lnSpc>
                <a:spcPct val="200000"/>
              </a:lnSpc>
              <a:buFont typeface="Systemschrift Normal"/>
              <a:buChar char="✓"/>
            </a:pPr>
            <a:r>
              <a:rPr lang="en-US" sz="1400" noProof="1"/>
              <a:t>VM sizes and specifications are identified </a:t>
            </a:r>
          </a:p>
          <a:p>
            <a:pPr>
              <a:lnSpc>
                <a:spcPct val="200000"/>
              </a:lnSpc>
              <a:buFont typeface="Systemschrift Normal"/>
              <a:buChar char="✓"/>
            </a:pPr>
            <a:r>
              <a:rPr lang="en-US" sz="1400" noProof="1"/>
              <a:t>Resource allocation strategy is defined </a:t>
            </a:r>
          </a:p>
          <a:p>
            <a:pPr>
              <a:lnSpc>
                <a:spcPct val="200000"/>
              </a:lnSpc>
              <a:buFont typeface="Systemschrift Normal"/>
              <a:buChar char="✓"/>
            </a:pPr>
            <a:r>
              <a:rPr lang="en-US" sz="1400" noProof="1"/>
              <a:t>High availability requirements are documented </a:t>
            </a:r>
          </a:p>
          <a:p>
            <a:pPr>
              <a:lnSpc>
                <a:spcPct val="200000"/>
              </a:lnSpc>
              <a:buFont typeface="Systemschrift Normal"/>
              <a:buChar char="✓"/>
            </a:pPr>
            <a:r>
              <a:rPr lang="en-US" sz="1400" noProof="1"/>
              <a:t>Auto-scaling requirements are identified (if applicable)</a:t>
            </a:r>
          </a:p>
        </p:txBody>
      </p:sp>
    </p:spTree>
    <p:extLst>
      <p:ext uri="{BB962C8B-B14F-4D97-AF65-F5344CB8AC3E}">
        <p14:creationId xmlns:p14="http://schemas.microsoft.com/office/powerpoint/2010/main" val="13007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C3E5D-93F2-19BF-635B-21DE6D794486}"/>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7B92ED65-F83C-CDBB-3DD8-959BCD41BAD6}"/>
              </a:ext>
            </a:extLst>
          </p:cNvPr>
          <p:cNvSpPr>
            <a:spLocks noGrp="1"/>
          </p:cNvSpPr>
          <p:nvPr>
            <p:ph type="title"/>
          </p:nvPr>
        </p:nvSpPr>
        <p:spPr/>
        <p:txBody>
          <a:bodyPr/>
          <a:lstStyle/>
          <a:p>
            <a:r>
              <a:rPr lang="en-US" noProof="1"/>
              <a:t>Infrastructure Readiness Lift &amp; Shift (Part 5)</a:t>
            </a:r>
          </a:p>
        </p:txBody>
      </p:sp>
      <p:sp>
        <p:nvSpPr>
          <p:cNvPr id="4" name="Textplatzhalter 3">
            <a:extLst>
              <a:ext uri="{FF2B5EF4-FFF2-40B4-BE49-F238E27FC236}">
                <a16:creationId xmlns:a16="http://schemas.microsoft.com/office/drawing/2014/main" id="{3BD0DA69-B1B3-9866-CF62-19D8D8C6E999}"/>
              </a:ext>
            </a:extLst>
          </p:cNvPr>
          <p:cNvSpPr>
            <a:spLocks noGrp="1"/>
          </p:cNvSpPr>
          <p:nvPr>
            <p:ph type="body" idx="1"/>
          </p:nvPr>
        </p:nvSpPr>
        <p:spPr/>
        <p:txBody>
          <a:bodyPr numCol="1"/>
          <a:lstStyle/>
          <a:p>
            <a:pPr marL="114300" indent="0">
              <a:lnSpc>
                <a:spcPct val="200000"/>
              </a:lnSpc>
              <a:buNone/>
            </a:pPr>
            <a:r>
              <a:rPr lang="en-US" sz="1400" b="1" noProof="1">
                <a:latin typeface="Open Sans SemiBold" pitchFamily="2" charset="0"/>
                <a:ea typeface="Open Sans SemiBold" pitchFamily="2" charset="0"/>
                <a:cs typeface="Open Sans SemiBold" pitchFamily="2" charset="0"/>
              </a:rPr>
              <a:t>Security &amp; Compliance </a:t>
            </a:r>
          </a:p>
          <a:p>
            <a:pPr>
              <a:lnSpc>
                <a:spcPct val="200000"/>
              </a:lnSpc>
              <a:buFont typeface="Systemschrift Normal"/>
              <a:buChar char="✓"/>
            </a:pPr>
            <a:r>
              <a:rPr lang="en-US" sz="1400" noProof="1"/>
              <a:t>Security controls are identified and mapped to cloud services </a:t>
            </a:r>
          </a:p>
          <a:p>
            <a:pPr>
              <a:lnSpc>
                <a:spcPct val="200000"/>
              </a:lnSpc>
              <a:buFont typeface="Systemschrift Normal"/>
              <a:buChar char="✓"/>
            </a:pPr>
            <a:r>
              <a:rPr lang="en-US" sz="1400" noProof="1"/>
              <a:t>Encryption requirements are documented </a:t>
            </a:r>
          </a:p>
          <a:p>
            <a:pPr>
              <a:lnSpc>
                <a:spcPct val="200000"/>
              </a:lnSpc>
              <a:buFont typeface="Systemschrift Normal"/>
              <a:buChar char="✓"/>
            </a:pPr>
            <a:r>
              <a:rPr lang="en-US" sz="1400" noProof="1"/>
              <a:t>Identity and access management (IAM) strategy is defined </a:t>
            </a:r>
          </a:p>
          <a:p>
            <a:pPr>
              <a:lnSpc>
                <a:spcPct val="200000"/>
              </a:lnSpc>
              <a:buFont typeface="Systemschrift Normal"/>
              <a:buChar char="✓"/>
            </a:pPr>
            <a:r>
              <a:rPr lang="en-US" sz="1400" noProof="1"/>
              <a:t>Compliance requirements for infrastructure are documented</a:t>
            </a:r>
          </a:p>
          <a:p>
            <a:pPr>
              <a:lnSpc>
                <a:spcPct val="200000"/>
              </a:lnSpc>
              <a:buFont typeface="Systemschrift Normal"/>
              <a:buChar char="✓"/>
            </a:pPr>
            <a:endParaRPr lang="en-US" sz="1400" noProof="1"/>
          </a:p>
        </p:txBody>
      </p:sp>
    </p:spTree>
    <p:extLst>
      <p:ext uri="{BB962C8B-B14F-4D97-AF65-F5344CB8AC3E}">
        <p14:creationId xmlns:p14="http://schemas.microsoft.com/office/powerpoint/2010/main" val="13208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DFA35-887A-40E6-A1CF-AC6D26B6CD03}"/>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F58817CC-F76A-E6D8-BD3D-0F22635B3138}"/>
              </a:ext>
            </a:extLst>
          </p:cNvPr>
          <p:cNvSpPr>
            <a:spLocks noGrp="1"/>
          </p:cNvSpPr>
          <p:nvPr>
            <p:ph type="title"/>
          </p:nvPr>
        </p:nvSpPr>
        <p:spPr/>
        <p:txBody>
          <a:bodyPr/>
          <a:lstStyle/>
          <a:p>
            <a:r>
              <a:rPr lang="en-US" noProof="1"/>
              <a:t>Infrastructure Readiness Lift &amp; Shift (Part 6)</a:t>
            </a:r>
          </a:p>
        </p:txBody>
      </p:sp>
      <p:sp>
        <p:nvSpPr>
          <p:cNvPr id="4" name="Textplatzhalter 3">
            <a:extLst>
              <a:ext uri="{FF2B5EF4-FFF2-40B4-BE49-F238E27FC236}">
                <a16:creationId xmlns:a16="http://schemas.microsoft.com/office/drawing/2014/main" id="{A6521A4E-1E5B-5EBF-7044-3A9868796F95}"/>
              </a:ext>
            </a:extLst>
          </p:cNvPr>
          <p:cNvSpPr>
            <a:spLocks noGrp="1"/>
          </p:cNvSpPr>
          <p:nvPr>
            <p:ph type="body" idx="1"/>
          </p:nvPr>
        </p:nvSpPr>
        <p:spPr/>
        <p:txBody>
          <a:bodyPr numCol="1"/>
          <a:lstStyle/>
          <a:p>
            <a:pPr marL="114300" indent="0">
              <a:lnSpc>
                <a:spcPct val="200000"/>
              </a:lnSpc>
              <a:buNone/>
            </a:pPr>
            <a:r>
              <a:rPr lang="en-US" sz="1400" b="1" noProof="1">
                <a:latin typeface="Open Sans SemiBold" pitchFamily="2" charset="0"/>
                <a:ea typeface="Open Sans SemiBold" pitchFamily="2" charset="0"/>
                <a:cs typeface="Open Sans SemiBold" pitchFamily="2" charset="0"/>
              </a:rPr>
              <a:t>Monitoring &amp; Operations</a:t>
            </a:r>
          </a:p>
          <a:p>
            <a:pPr>
              <a:lnSpc>
                <a:spcPct val="200000"/>
              </a:lnSpc>
              <a:buFont typeface="Systemschrift Normal"/>
              <a:buChar char="✓"/>
            </a:pPr>
            <a:r>
              <a:rPr lang="en-US" sz="1400" noProof="1"/>
              <a:t>Monitoring tools and strategy are defined </a:t>
            </a:r>
          </a:p>
          <a:p>
            <a:pPr>
              <a:lnSpc>
                <a:spcPct val="200000"/>
              </a:lnSpc>
              <a:buFont typeface="Systemschrift Normal"/>
              <a:buChar char="✓"/>
            </a:pPr>
            <a:r>
              <a:rPr lang="en-US" sz="1400" noProof="1"/>
              <a:t>Alert thresholds and response procedures are documented </a:t>
            </a:r>
          </a:p>
          <a:p>
            <a:pPr>
              <a:lnSpc>
                <a:spcPct val="200000"/>
              </a:lnSpc>
              <a:buFont typeface="Systemschrift Normal"/>
              <a:buChar char="✓"/>
            </a:pPr>
            <a:r>
              <a:rPr lang="en-US" sz="1400" noProof="1"/>
              <a:t>Infrastructure backup strategy is defined </a:t>
            </a:r>
          </a:p>
          <a:p>
            <a:pPr>
              <a:lnSpc>
                <a:spcPct val="200000"/>
              </a:lnSpc>
              <a:buFont typeface="Systemschrift Normal"/>
              <a:buChar char="✓"/>
            </a:pPr>
            <a:r>
              <a:rPr lang="en-US" sz="1400" noProof="1"/>
              <a:t>Disaster recovery procedures are documented</a:t>
            </a:r>
          </a:p>
          <a:p>
            <a:pPr>
              <a:lnSpc>
                <a:spcPct val="200000"/>
              </a:lnSpc>
              <a:buFont typeface="Systemschrift Normal"/>
              <a:buChar char="✓"/>
            </a:pPr>
            <a:endParaRPr lang="en-US" sz="1400" noProof="1"/>
          </a:p>
        </p:txBody>
      </p:sp>
    </p:spTree>
    <p:extLst>
      <p:ext uri="{BB962C8B-B14F-4D97-AF65-F5344CB8AC3E}">
        <p14:creationId xmlns:p14="http://schemas.microsoft.com/office/powerpoint/2010/main" val="31866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5E0CB-EF77-05C7-7484-121B20E44894}"/>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FEEC4B34-7B7B-A720-83AE-82DF67B9AD0F}"/>
              </a:ext>
            </a:extLst>
          </p:cNvPr>
          <p:cNvSpPr>
            <a:spLocks noGrp="1"/>
          </p:cNvSpPr>
          <p:nvPr>
            <p:ph type="title"/>
          </p:nvPr>
        </p:nvSpPr>
        <p:spPr/>
        <p:txBody>
          <a:bodyPr/>
          <a:lstStyle/>
          <a:p>
            <a:r>
              <a:rPr lang="en-US" noProof="1"/>
              <a:t>Infrastructure Readiness Lift &amp; Shift (Part 7)</a:t>
            </a:r>
          </a:p>
        </p:txBody>
      </p:sp>
      <p:sp>
        <p:nvSpPr>
          <p:cNvPr id="4" name="Textplatzhalter 3">
            <a:extLst>
              <a:ext uri="{FF2B5EF4-FFF2-40B4-BE49-F238E27FC236}">
                <a16:creationId xmlns:a16="http://schemas.microsoft.com/office/drawing/2014/main" id="{EDABD6E2-3D0E-5F61-C40B-5F9A046E5CD8}"/>
              </a:ext>
            </a:extLst>
          </p:cNvPr>
          <p:cNvSpPr>
            <a:spLocks noGrp="1"/>
          </p:cNvSpPr>
          <p:nvPr>
            <p:ph type="body" idx="1"/>
          </p:nvPr>
        </p:nvSpPr>
        <p:spPr/>
        <p:txBody>
          <a:bodyPr numCol="1"/>
          <a:lstStyle/>
          <a:p>
            <a:pPr marL="114300" indent="0">
              <a:lnSpc>
                <a:spcPct val="200000"/>
              </a:lnSpc>
              <a:buNone/>
            </a:pPr>
            <a:r>
              <a:rPr lang="en-US" sz="1400" b="1" noProof="1">
                <a:latin typeface="Open Sans SemiBold" pitchFamily="2" charset="0"/>
                <a:ea typeface="Open Sans SemiBold" pitchFamily="2" charset="0"/>
                <a:cs typeface="Open Sans SemiBold" pitchFamily="2" charset="0"/>
              </a:rPr>
              <a:t>Cost &amp; Optimization </a:t>
            </a:r>
          </a:p>
          <a:p>
            <a:pPr>
              <a:lnSpc>
                <a:spcPct val="200000"/>
              </a:lnSpc>
              <a:buFont typeface="Systemschrift Normal"/>
              <a:buChar char="✓"/>
            </a:pPr>
            <a:r>
              <a:rPr lang="en-US" sz="1400" noProof="1"/>
              <a:t>Cost estimates are calculated and approved </a:t>
            </a:r>
          </a:p>
          <a:p>
            <a:pPr>
              <a:lnSpc>
                <a:spcPct val="200000"/>
              </a:lnSpc>
              <a:buFont typeface="Systemschrift Normal"/>
              <a:buChar char="✓"/>
            </a:pPr>
            <a:r>
              <a:rPr lang="en-US" sz="1400" noProof="1"/>
              <a:t>Resource optimization strategy is defined </a:t>
            </a:r>
          </a:p>
          <a:p>
            <a:pPr>
              <a:lnSpc>
                <a:spcPct val="200000"/>
              </a:lnSpc>
              <a:buFont typeface="Systemschrift Normal"/>
              <a:buChar char="✓"/>
            </a:pPr>
            <a:r>
              <a:rPr lang="en-US" sz="1400" noProof="1"/>
              <a:t>Reserved capacity requirements are identified </a:t>
            </a:r>
          </a:p>
          <a:p>
            <a:pPr>
              <a:lnSpc>
                <a:spcPct val="200000"/>
              </a:lnSpc>
              <a:buFont typeface="Systemschrift Normal"/>
              <a:buChar char="✓"/>
            </a:pPr>
            <a:r>
              <a:rPr lang="en-US" sz="1400" noProof="1"/>
              <a:t>Cost monitoring and reporting strategy is defined</a:t>
            </a:r>
          </a:p>
          <a:p>
            <a:pPr>
              <a:lnSpc>
                <a:spcPct val="200000"/>
              </a:lnSpc>
              <a:buFont typeface="Systemschrift Normal"/>
              <a:buChar char="✓"/>
            </a:pPr>
            <a:endParaRPr lang="en-US" sz="1400" noProof="1"/>
          </a:p>
        </p:txBody>
      </p:sp>
    </p:spTree>
    <p:extLst>
      <p:ext uri="{BB962C8B-B14F-4D97-AF65-F5344CB8AC3E}">
        <p14:creationId xmlns:p14="http://schemas.microsoft.com/office/powerpoint/2010/main" val="238170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3">
          <a:extLst>
            <a:ext uri="{FF2B5EF4-FFF2-40B4-BE49-F238E27FC236}">
              <a16:creationId xmlns:a16="http://schemas.microsoft.com/office/drawing/2014/main" id="{2B49602A-A5BF-E46E-8213-1FF053526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A3A92-B6B1-6854-D878-AE00453A01D9}"/>
              </a:ext>
            </a:extLst>
          </p:cNvPr>
          <p:cNvSpPr>
            <a:spLocks noGrp="1"/>
          </p:cNvSpPr>
          <p:nvPr>
            <p:ph type="title"/>
          </p:nvPr>
        </p:nvSpPr>
        <p:spPr/>
        <p:txBody>
          <a:bodyPr/>
          <a:lstStyle/>
          <a:p>
            <a:r>
              <a:rPr lang="en-US" noProof="1"/>
              <a:t>Application Readiness Lift &amp; Shift</a:t>
            </a:r>
            <a:endParaRPr lang="en-US" dirty="0"/>
          </a:p>
        </p:txBody>
      </p:sp>
      <p:sp>
        <p:nvSpPr>
          <p:cNvPr id="64" name="Google Shape;64;p13">
            <a:extLst>
              <a:ext uri="{FF2B5EF4-FFF2-40B4-BE49-F238E27FC236}">
                <a16:creationId xmlns:a16="http://schemas.microsoft.com/office/drawing/2014/main" id="{D2B60D53-971A-3E7C-F53A-A22A0040B71C}"/>
              </a:ext>
            </a:extLst>
          </p:cNvPr>
          <p:cNvSpPr txBox="1">
            <a:spLocks noGrp="1"/>
          </p:cNvSpPr>
          <p:nvPr>
            <p:ph type="subTitle" idx="4294967295"/>
          </p:nvPr>
        </p:nvSpPr>
        <p:spPr>
          <a:xfrm>
            <a:off x="0" y="3895725"/>
            <a:ext cx="8521700" cy="79216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229556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8E36-400E-AC46-A729-1172D2EFD68D}"/>
              </a:ext>
            </a:extLst>
          </p:cNvPr>
          <p:cNvSpPr>
            <a:spLocks noGrp="1"/>
          </p:cNvSpPr>
          <p:nvPr>
            <p:ph type="title"/>
          </p:nvPr>
        </p:nvSpPr>
        <p:spPr/>
        <p:txBody>
          <a:bodyPr/>
          <a:lstStyle/>
          <a:p>
            <a:r>
              <a:rPr lang="en-US" noProof="1"/>
              <a:t>Service-Models</a:t>
            </a:r>
          </a:p>
        </p:txBody>
      </p:sp>
      <p:sp>
        <p:nvSpPr>
          <p:cNvPr id="3" name="Text Placeholder 2">
            <a:extLst>
              <a:ext uri="{FF2B5EF4-FFF2-40B4-BE49-F238E27FC236}">
                <a16:creationId xmlns:a16="http://schemas.microsoft.com/office/drawing/2014/main" id="{B2644351-0FD7-FE42-AA57-3B130C8C4474}"/>
              </a:ext>
            </a:extLst>
          </p:cNvPr>
          <p:cNvSpPr>
            <a:spLocks noGrp="1"/>
          </p:cNvSpPr>
          <p:nvPr>
            <p:ph type="body" idx="1"/>
          </p:nvPr>
        </p:nvSpPr>
        <p:spPr>
          <a:xfrm>
            <a:off x="0" y="1611823"/>
            <a:ext cx="9144000" cy="2957051"/>
          </a:xfrm>
        </p:spPr>
        <p:txBody>
          <a:bodyPr/>
          <a:lstStyle/>
          <a:p>
            <a:pPr marL="114300" indent="0">
              <a:buNone/>
            </a:pPr>
            <a:r>
              <a:rPr lang="en-US" sz="1200" noProof="1"/>
              <a:t>        Traditional	               IaaS	             	                CaaS	              PaaS	                                        SaaS</a:t>
            </a:r>
            <a:endParaRPr lang="en-US" noProof="1"/>
          </a:p>
        </p:txBody>
      </p:sp>
      <p:pic>
        <p:nvPicPr>
          <p:cNvPr id="4" name="Picture 7" descr="Ein Bild, das Screenshot, Text enthält.&#10;&#10;Mit sehr hoher Zuverlässigkeit generierte Beschreibung">
            <a:extLst>
              <a:ext uri="{FF2B5EF4-FFF2-40B4-BE49-F238E27FC236}">
                <a16:creationId xmlns:a16="http://schemas.microsoft.com/office/drawing/2014/main" id="{E19A0A2D-4496-834C-B3DF-21BB63C86F4E}"/>
              </a:ext>
            </a:extLst>
          </p:cNvPr>
          <p:cNvPicPr>
            <a:picLocks noChangeAspect="1"/>
          </p:cNvPicPr>
          <p:nvPr/>
        </p:nvPicPr>
        <p:blipFill rotWithShape="1">
          <a:blip r:embed="rId3"/>
          <a:srcRect l="3689" r="1639"/>
          <a:stretch/>
        </p:blipFill>
        <p:spPr>
          <a:xfrm>
            <a:off x="7323834" y="2045856"/>
            <a:ext cx="1765378" cy="2517987"/>
          </a:xfrm>
          <a:prstGeom prst="rect">
            <a:avLst/>
          </a:prstGeom>
        </p:spPr>
      </p:pic>
      <p:pic>
        <p:nvPicPr>
          <p:cNvPr id="5" name="Picture 8" descr="Ein Bild, das Text, grün, Schild, draußen enthält.&#10;&#10;Mit hoher Zuverlässigkeit generierte Beschreibung">
            <a:extLst>
              <a:ext uri="{FF2B5EF4-FFF2-40B4-BE49-F238E27FC236}">
                <a16:creationId xmlns:a16="http://schemas.microsoft.com/office/drawing/2014/main" id="{7C44B013-04B2-8D4F-9210-6FA92E797669}"/>
              </a:ext>
            </a:extLst>
          </p:cNvPr>
          <p:cNvPicPr>
            <a:picLocks noChangeAspect="1"/>
          </p:cNvPicPr>
          <p:nvPr/>
        </p:nvPicPr>
        <p:blipFill rotWithShape="1">
          <a:blip r:embed="rId4"/>
          <a:srcRect l="6870" r="5725" b="303"/>
          <a:stretch/>
        </p:blipFill>
        <p:spPr>
          <a:xfrm>
            <a:off x="62550" y="2028303"/>
            <a:ext cx="1751749" cy="2515525"/>
          </a:xfrm>
          <a:prstGeom prst="rect">
            <a:avLst/>
          </a:prstGeom>
        </p:spPr>
      </p:pic>
      <p:pic>
        <p:nvPicPr>
          <p:cNvPr id="6" name="Picture 10" descr="Ein Bild, das Text enthält.&#10;&#10;Mit sehr hoher Zuverlässigkeit generierte Beschreibung">
            <a:extLst>
              <a:ext uri="{FF2B5EF4-FFF2-40B4-BE49-F238E27FC236}">
                <a16:creationId xmlns:a16="http://schemas.microsoft.com/office/drawing/2014/main" id="{DB4829FB-F96F-7743-ABDF-572558A3EE0C}"/>
              </a:ext>
            </a:extLst>
          </p:cNvPr>
          <p:cNvPicPr>
            <a:picLocks noChangeAspect="1"/>
          </p:cNvPicPr>
          <p:nvPr/>
        </p:nvPicPr>
        <p:blipFill rotWithShape="1">
          <a:blip r:embed="rId5"/>
          <a:srcRect l="6250" r="4688" b="-423"/>
          <a:stretch/>
        </p:blipFill>
        <p:spPr>
          <a:xfrm>
            <a:off x="1881194" y="2031552"/>
            <a:ext cx="1744075" cy="2521825"/>
          </a:xfrm>
          <a:prstGeom prst="rect">
            <a:avLst/>
          </a:prstGeom>
        </p:spPr>
      </p:pic>
      <p:pic>
        <p:nvPicPr>
          <p:cNvPr id="7" name="Picture 12" descr="Ein Bild, das Text, Screenshot enthält.&#10;&#10;Mit hoher Zuverlässigkeit generierte Beschreibung">
            <a:extLst>
              <a:ext uri="{FF2B5EF4-FFF2-40B4-BE49-F238E27FC236}">
                <a16:creationId xmlns:a16="http://schemas.microsoft.com/office/drawing/2014/main" id="{7DBB48D4-BA53-D749-A12D-402C956DB553}"/>
              </a:ext>
            </a:extLst>
          </p:cNvPr>
          <p:cNvPicPr>
            <a:picLocks noChangeAspect="1"/>
          </p:cNvPicPr>
          <p:nvPr/>
        </p:nvPicPr>
        <p:blipFill rotWithShape="1">
          <a:blip r:embed="rId6"/>
          <a:srcRect l="3306" r="2066" b="-305"/>
          <a:stretch/>
        </p:blipFill>
        <p:spPr>
          <a:xfrm>
            <a:off x="3692164" y="2047948"/>
            <a:ext cx="1751651" cy="2520927"/>
          </a:xfrm>
          <a:prstGeom prst="rect">
            <a:avLst/>
          </a:prstGeom>
        </p:spPr>
      </p:pic>
      <p:pic>
        <p:nvPicPr>
          <p:cNvPr id="8" name="Picture 14" descr="Ein Bild, das Text, Screenshot enthält.&#10;&#10;Mit hoher Zuverlässigkeit generierte Beschreibung">
            <a:extLst>
              <a:ext uri="{FF2B5EF4-FFF2-40B4-BE49-F238E27FC236}">
                <a16:creationId xmlns:a16="http://schemas.microsoft.com/office/drawing/2014/main" id="{CB1441A2-4DF0-034E-AF56-B1698682401D}"/>
              </a:ext>
            </a:extLst>
          </p:cNvPr>
          <p:cNvPicPr>
            <a:picLocks noChangeAspect="1"/>
          </p:cNvPicPr>
          <p:nvPr/>
        </p:nvPicPr>
        <p:blipFill rotWithShape="1">
          <a:blip r:embed="rId7"/>
          <a:srcRect l="3719" r="2066" b="-305"/>
          <a:stretch/>
        </p:blipFill>
        <p:spPr>
          <a:xfrm>
            <a:off x="5511824" y="2045856"/>
            <a:ext cx="1744001" cy="2523019"/>
          </a:xfrm>
          <a:prstGeom prst="rect">
            <a:avLst/>
          </a:prstGeom>
        </p:spPr>
      </p:pic>
    </p:spTree>
    <p:extLst>
      <p:ext uri="{BB962C8B-B14F-4D97-AF65-F5344CB8AC3E}">
        <p14:creationId xmlns:p14="http://schemas.microsoft.com/office/powerpoint/2010/main" val="22344299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Application Readiness Lift &amp; Shift (Part 1)</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numCol="1"/>
          <a:lstStyle/>
          <a:p>
            <a:pPr marL="114300" indent="0">
              <a:lnSpc>
                <a:spcPct val="200000"/>
              </a:lnSpc>
              <a:buNone/>
            </a:pPr>
            <a:r>
              <a:rPr lang="en-US" sz="1400" b="1" noProof="1">
                <a:latin typeface="Open Sans SemiBold" pitchFamily="2" charset="0"/>
                <a:ea typeface="Open Sans SemiBold" pitchFamily="2" charset="0"/>
                <a:cs typeface="Open Sans SemiBold" pitchFamily="2" charset="0"/>
              </a:rPr>
              <a:t>General</a:t>
            </a:r>
          </a:p>
          <a:p>
            <a:pPr>
              <a:lnSpc>
                <a:spcPct val="200000"/>
              </a:lnSpc>
              <a:buFont typeface="Systemschrift Normal"/>
              <a:buChar char="✓"/>
            </a:pPr>
            <a:r>
              <a:rPr lang="en-US" sz="1400" noProof="1"/>
              <a:t>Application can run in VM </a:t>
            </a:r>
          </a:p>
          <a:p>
            <a:pPr>
              <a:lnSpc>
                <a:spcPct val="200000"/>
              </a:lnSpc>
              <a:buFont typeface="Systemschrift Normal"/>
              <a:buChar char="✓"/>
            </a:pPr>
            <a:r>
              <a:rPr lang="en-US" sz="1400" noProof="1"/>
              <a:t>Application has defined and known dependencies </a:t>
            </a:r>
          </a:p>
          <a:p>
            <a:pPr>
              <a:lnSpc>
                <a:spcPct val="200000"/>
              </a:lnSpc>
              <a:buFont typeface="Systemschrift Normal"/>
              <a:buChar char="✓"/>
            </a:pPr>
            <a:r>
              <a:rPr lang="en-US" sz="1400" noProof="1"/>
              <a:t>Application is allowed to run in cloud (governance)</a:t>
            </a:r>
          </a:p>
          <a:p>
            <a:pPr marL="114300" indent="0">
              <a:lnSpc>
                <a:spcPct val="200000"/>
              </a:lnSpc>
              <a:buNone/>
            </a:pPr>
            <a:r>
              <a:rPr lang="en-US" sz="1400" b="1" noProof="1">
                <a:latin typeface="Open Sans SemiBold" pitchFamily="2" charset="0"/>
                <a:ea typeface="Open Sans SemiBold" pitchFamily="2" charset="0"/>
                <a:cs typeface="Open Sans SemiBold" pitchFamily="2" charset="0"/>
              </a:rPr>
              <a:t>Dependencies</a:t>
            </a:r>
          </a:p>
          <a:p>
            <a:pPr>
              <a:lnSpc>
                <a:spcPct val="200000"/>
              </a:lnSpc>
              <a:buFont typeface="Systemschrift Normal"/>
              <a:buChar char="✓"/>
            </a:pPr>
            <a:r>
              <a:rPr lang="en-US" sz="1400" noProof="1"/>
              <a:t>Related components can be operated in cloud OR</a:t>
            </a:r>
          </a:p>
          <a:p>
            <a:pPr>
              <a:lnSpc>
                <a:spcPct val="200000"/>
              </a:lnSpc>
              <a:buFont typeface="Systemschrift Normal"/>
              <a:buChar char="✓"/>
            </a:pPr>
            <a:r>
              <a:rPr lang="en-US" sz="1400" noProof="1"/>
              <a:t>Related components in legacy data center can be connected AND</a:t>
            </a:r>
          </a:p>
          <a:p>
            <a:pPr>
              <a:lnSpc>
                <a:spcPct val="200000"/>
              </a:lnSpc>
              <a:buFont typeface="Systemschrift Normal"/>
              <a:buChar char="✓"/>
            </a:pPr>
            <a:r>
              <a:rPr lang="en-US" sz="1400" noProof="1"/>
              <a:t>Latencies, access times and load factors are known and considered</a:t>
            </a:r>
          </a:p>
        </p:txBody>
      </p:sp>
    </p:spTree>
    <p:extLst>
      <p:ext uri="{BB962C8B-B14F-4D97-AF65-F5344CB8AC3E}">
        <p14:creationId xmlns:p14="http://schemas.microsoft.com/office/powerpoint/2010/main" val="274526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Application Readiness Lift &amp; Shift (Part 2)</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numCol="1"/>
          <a:lstStyle/>
          <a:p>
            <a:pPr marL="114300" indent="0">
              <a:lnSpc>
                <a:spcPct val="200000"/>
              </a:lnSpc>
              <a:buNone/>
            </a:pPr>
            <a:r>
              <a:rPr lang="en-US" sz="1400" b="1" noProof="1">
                <a:latin typeface="Open Sans SemiBold" pitchFamily="2" charset="0"/>
                <a:ea typeface="Open Sans SemiBold" pitchFamily="2" charset="0"/>
                <a:cs typeface="Open Sans SemiBold" pitchFamily="2" charset="0"/>
              </a:rPr>
              <a:t>User-Management</a:t>
            </a:r>
          </a:p>
          <a:p>
            <a:pPr>
              <a:lnSpc>
                <a:spcPct val="200000"/>
              </a:lnSpc>
              <a:buFont typeface="Systemschrift Normal"/>
              <a:buChar char="✓"/>
            </a:pPr>
            <a:r>
              <a:rPr lang="en-US" sz="1400" noProof="1"/>
              <a:t>Users can access application</a:t>
            </a:r>
          </a:p>
          <a:p>
            <a:pPr>
              <a:lnSpc>
                <a:spcPct val="200000"/>
              </a:lnSpc>
              <a:buFont typeface="Systemschrift Normal"/>
              <a:buChar char="✓"/>
            </a:pPr>
            <a:r>
              <a:rPr lang="en-US" sz="1400" noProof="1"/>
              <a:t>Restrictions (IP addresses, tunnels, etc.) are known</a:t>
            </a:r>
          </a:p>
          <a:p>
            <a:pPr>
              <a:lnSpc>
                <a:spcPct val="200000"/>
              </a:lnSpc>
              <a:buFont typeface="Systemschrift Normal"/>
              <a:buChar char="✓"/>
            </a:pPr>
            <a:r>
              <a:rPr lang="en-US" sz="1400" noProof="1"/>
              <a:t>Authentication is clarified / connection to external authentication systems is ensured</a:t>
            </a:r>
          </a:p>
          <a:p>
            <a:pPr marL="114300" indent="0">
              <a:lnSpc>
                <a:spcPct val="200000"/>
              </a:lnSpc>
              <a:buNone/>
            </a:pPr>
            <a:r>
              <a:rPr lang="en-US" sz="1400" b="1" noProof="1">
                <a:latin typeface="Open Sans SemiBold" pitchFamily="2" charset="0"/>
                <a:ea typeface="Open Sans SemiBold" pitchFamily="2" charset="0"/>
                <a:cs typeface="Open Sans SemiBold" pitchFamily="2" charset="0"/>
              </a:rPr>
              <a:t>Operability</a:t>
            </a:r>
          </a:p>
          <a:p>
            <a:pPr>
              <a:lnSpc>
                <a:spcPct val="200000"/>
              </a:lnSpc>
              <a:buFont typeface="Systemschrift Normal"/>
              <a:buChar char="✓"/>
            </a:pPr>
            <a:r>
              <a:rPr lang="en-US" sz="1400" noProof="1"/>
              <a:t>Application can be technically operated (skills, tools, holistic view)</a:t>
            </a:r>
          </a:p>
          <a:p>
            <a:pPr>
              <a:lnSpc>
                <a:spcPct val="200000"/>
              </a:lnSpc>
              <a:buFont typeface="Systemschrift Normal"/>
              <a:buChar char="✓"/>
            </a:pPr>
            <a:r>
              <a:rPr lang="en-US" sz="1400" noProof="1"/>
              <a:t>Application can scale and be operated in multiple instances (where applicable)</a:t>
            </a:r>
          </a:p>
          <a:p>
            <a:pPr>
              <a:lnSpc>
                <a:spcPct val="200000"/>
              </a:lnSpc>
              <a:buFont typeface="Systemschrift Normal"/>
              <a:buChar char="✓"/>
            </a:pPr>
            <a:r>
              <a:rPr lang="en-US" sz="1400" noProof="1"/>
              <a:t>Application configuration can be modified</a:t>
            </a:r>
          </a:p>
        </p:txBody>
      </p:sp>
    </p:spTree>
    <p:extLst>
      <p:ext uri="{BB962C8B-B14F-4D97-AF65-F5344CB8AC3E}">
        <p14:creationId xmlns:p14="http://schemas.microsoft.com/office/powerpoint/2010/main" val="418487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6ECB4-B397-9A61-1596-8228ED25E5F2}"/>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B2F646F4-89ED-AF51-A8B1-AB6B39825FA2}"/>
              </a:ext>
            </a:extLst>
          </p:cNvPr>
          <p:cNvSpPr>
            <a:spLocks noGrp="1"/>
          </p:cNvSpPr>
          <p:nvPr>
            <p:ph type="title"/>
          </p:nvPr>
        </p:nvSpPr>
        <p:spPr/>
        <p:txBody>
          <a:bodyPr/>
          <a:lstStyle/>
          <a:p>
            <a:r>
              <a:rPr lang="en-US" noProof="1"/>
              <a:t>Application Readiness Lift &amp; Shift (Part 3)</a:t>
            </a:r>
          </a:p>
        </p:txBody>
      </p:sp>
      <p:sp>
        <p:nvSpPr>
          <p:cNvPr id="4" name="Textplatzhalter 3">
            <a:extLst>
              <a:ext uri="{FF2B5EF4-FFF2-40B4-BE49-F238E27FC236}">
                <a16:creationId xmlns:a16="http://schemas.microsoft.com/office/drawing/2014/main" id="{5C9AE6FE-7B3B-E3D9-FBD5-09A366B72197}"/>
              </a:ext>
            </a:extLst>
          </p:cNvPr>
          <p:cNvSpPr>
            <a:spLocks noGrp="1"/>
          </p:cNvSpPr>
          <p:nvPr>
            <p:ph type="body" idx="1"/>
          </p:nvPr>
        </p:nvSpPr>
        <p:spPr/>
        <p:txBody>
          <a:bodyPr numCol="1"/>
          <a:lstStyle/>
          <a:p>
            <a:pPr marL="114300" indent="0">
              <a:lnSpc>
                <a:spcPct val="200000"/>
              </a:lnSpc>
              <a:buNone/>
            </a:pPr>
            <a:r>
              <a:rPr lang="en-US" sz="1400" b="1" noProof="1">
                <a:latin typeface="Open Sans SemiBold" pitchFamily="2" charset="0"/>
                <a:ea typeface="Open Sans SemiBold" pitchFamily="2" charset="0"/>
                <a:cs typeface="Open Sans SemiBold" pitchFamily="2" charset="0"/>
              </a:rPr>
              <a:t>Backup &amp; Recovery</a:t>
            </a:r>
          </a:p>
          <a:p>
            <a:pPr>
              <a:lnSpc>
                <a:spcPct val="200000"/>
              </a:lnSpc>
              <a:buFont typeface="Systemschrift Normal"/>
              <a:buChar char="✓"/>
            </a:pPr>
            <a:r>
              <a:rPr lang="en-US" sz="1400" noProof="1"/>
              <a:t>Application backup procedures are defined and tested</a:t>
            </a:r>
          </a:p>
          <a:p>
            <a:pPr>
              <a:lnSpc>
                <a:spcPct val="200000"/>
              </a:lnSpc>
              <a:buFont typeface="Systemschrift Normal"/>
              <a:buChar char="✓"/>
            </a:pPr>
            <a:r>
              <a:rPr lang="en-US" sz="1400" noProof="1"/>
              <a:t>Data recovery procedures are documented and verified</a:t>
            </a:r>
          </a:p>
          <a:p>
            <a:pPr>
              <a:lnSpc>
                <a:spcPct val="200000"/>
              </a:lnSpc>
              <a:buFont typeface="Systemschrift Normal"/>
              <a:buChar char="✓"/>
            </a:pPr>
            <a:r>
              <a:rPr lang="en-US" sz="1400" noProof="1"/>
              <a:t>Disaster recovery requirements are identified</a:t>
            </a:r>
          </a:p>
          <a:p>
            <a:pPr marL="114300" indent="0">
              <a:lnSpc>
                <a:spcPct val="200000"/>
              </a:lnSpc>
              <a:buNone/>
            </a:pPr>
            <a:r>
              <a:rPr lang="en-US" sz="1400" b="1" noProof="1">
                <a:latin typeface="Open Sans SemiBold" pitchFamily="2" charset="0"/>
                <a:ea typeface="Open Sans SemiBold" pitchFamily="2" charset="0"/>
                <a:cs typeface="Open Sans SemiBold" pitchFamily="2" charset="0"/>
              </a:rPr>
              <a:t>Compliance &amp; Security</a:t>
            </a:r>
          </a:p>
          <a:p>
            <a:pPr>
              <a:lnSpc>
                <a:spcPct val="200000"/>
              </a:lnSpc>
              <a:buFont typeface="Systemschrift Normal"/>
              <a:buChar char="✓"/>
            </a:pPr>
            <a:r>
              <a:rPr lang="en-US" sz="1400" noProof="1"/>
              <a:t>Application security requirements are documented</a:t>
            </a:r>
          </a:p>
          <a:p>
            <a:pPr>
              <a:lnSpc>
                <a:spcPct val="200000"/>
              </a:lnSpc>
              <a:buFont typeface="Systemschrift Normal"/>
              <a:buChar char="✓"/>
            </a:pPr>
            <a:r>
              <a:rPr lang="en-US" sz="1400" noProof="1"/>
              <a:t>Data classification and handling requirements are identified</a:t>
            </a:r>
          </a:p>
          <a:p>
            <a:pPr>
              <a:lnSpc>
                <a:spcPct val="200000"/>
              </a:lnSpc>
              <a:buFont typeface="Systemschrift Normal"/>
              <a:buChar char="✓"/>
            </a:pPr>
            <a:r>
              <a:rPr lang="en-US" sz="1400" noProof="1"/>
              <a:t>Compliance requirements (if any) are documented and addressed</a:t>
            </a:r>
          </a:p>
        </p:txBody>
      </p:sp>
    </p:spTree>
    <p:extLst>
      <p:ext uri="{BB962C8B-B14F-4D97-AF65-F5344CB8AC3E}">
        <p14:creationId xmlns:p14="http://schemas.microsoft.com/office/powerpoint/2010/main" val="112272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90A83-3B20-BAE3-AF01-1C40AD46E8B5}"/>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AA139781-B920-8C45-717E-81B1EFC07610}"/>
              </a:ext>
            </a:extLst>
          </p:cNvPr>
          <p:cNvSpPr>
            <a:spLocks noGrp="1"/>
          </p:cNvSpPr>
          <p:nvPr>
            <p:ph type="title"/>
          </p:nvPr>
        </p:nvSpPr>
        <p:spPr/>
        <p:txBody>
          <a:bodyPr/>
          <a:lstStyle/>
          <a:p>
            <a:r>
              <a:rPr lang="en-US" noProof="1"/>
              <a:t>Application Readiness Lift &amp; Shift (Part 4)</a:t>
            </a:r>
          </a:p>
        </p:txBody>
      </p:sp>
      <p:sp>
        <p:nvSpPr>
          <p:cNvPr id="4" name="Textplatzhalter 3">
            <a:extLst>
              <a:ext uri="{FF2B5EF4-FFF2-40B4-BE49-F238E27FC236}">
                <a16:creationId xmlns:a16="http://schemas.microsoft.com/office/drawing/2014/main" id="{68E105D1-2CF6-7681-204F-D60B28C95DEF}"/>
              </a:ext>
            </a:extLst>
          </p:cNvPr>
          <p:cNvSpPr>
            <a:spLocks noGrp="1"/>
          </p:cNvSpPr>
          <p:nvPr>
            <p:ph type="body" idx="1"/>
          </p:nvPr>
        </p:nvSpPr>
        <p:spPr/>
        <p:txBody>
          <a:bodyPr numCol="1"/>
          <a:lstStyle/>
          <a:p>
            <a:pPr marL="114300" indent="0">
              <a:lnSpc>
                <a:spcPct val="200000"/>
              </a:lnSpc>
              <a:buNone/>
            </a:pPr>
            <a:r>
              <a:rPr lang="en-US" sz="1400" b="1" noProof="1">
                <a:latin typeface="Open Sans SemiBold" pitchFamily="2" charset="0"/>
                <a:ea typeface="Open Sans SemiBold" pitchFamily="2" charset="0"/>
                <a:cs typeface="Open Sans SemiBold" pitchFamily="2" charset="0"/>
              </a:rPr>
              <a:t>Performance &amp; Monitoring</a:t>
            </a:r>
          </a:p>
          <a:p>
            <a:pPr>
              <a:lnSpc>
                <a:spcPct val="200000"/>
              </a:lnSpc>
              <a:buFont typeface="Systemschrift Normal"/>
              <a:buChar char="✓"/>
            </a:pPr>
            <a:r>
              <a:rPr lang="en-US" sz="1400" noProof="1"/>
              <a:t>Performance baseline metrics are established</a:t>
            </a:r>
          </a:p>
          <a:p>
            <a:pPr>
              <a:lnSpc>
                <a:spcPct val="200000"/>
              </a:lnSpc>
              <a:buFont typeface="Systemschrift Normal"/>
              <a:buChar char="✓"/>
            </a:pPr>
            <a:r>
              <a:rPr lang="en-US" sz="1400" noProof="1"/>
              <a:t>Monitoring requirements are defined</a:t>
            </a:r>
          </a:p>
          <a:p>
            <a:pPr>
              <a:lnSpc>
                <a:spcPct val="200000"/>
              </a:lnSpc>
              <a:buFont typeface="Systemschrift Normal"/>
              <a:buChar char="✓"/>
            </a:pPr>
            <a:r>
              <a:rPr lang="en-US" sz="1400" noProof="1"/>
              <a:t>Application logging requirements are identified</a:t>
            </a:r>
          </a:p>
        </p:txBody>
      </p:sp>
    </p:spTree>
    <p:extLst>
      <p:ext uri="{BB962C8B-B14F-4D97-AF65-F5344CB8AC3E}">
        <p14:creationId xmlns:p14="http://schemas.microsoft.com/office/powerpoint/2010/main" val="392700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3CD1E1-D848-A741-9A69-997A5C6CBA64}"/>
              </a:ext>
            </a:extLst>
          </p:cNvPr>
          <p:cNvSpPr>
            <a:spLocks noGrp="1"/>
          </p:cNvSpPr>
          <p:nvPr>
            <p:ph type="title"/>
          </p:nvPr>
        </p:nvSpPr>
        <p:spPr/>
        <p:txBody>
          <a:bodyPr/>
          <a:lstStyle/>
          <a:p>
            <a:r>
              <a:rPr lang="en-US" noProof="1"/>
              <a:t>Maturity model for applications</a:t>
            </a:r>
            <a:endParaRPr lang="en-US" sz="6000" noProof="1"/>
          </a:p>
        </p:txBody>
      </p:sp>
      <p:sp>
        <p:nvSpPr>
          <p:cNvPr id="3" name="Rechteck 2">
            <a:extLst>
              <a:ext uri="{FF2B5EF4-FFF2-40B4-BE49-F238E27FC236}">
                <a16:creationId xmlns:a16="http://schemas.microsoft.com/office/drawing/2014/main" id="{5F4D5CF3-945B-BB44-8996-3B50A5F2979E}"/>
              </a:ext>
            </a:extLst>
          </p:cNvPr>
          <p:cNvSpPr/>
          <p:nvPr/>
        </p:nvSpPr>
        <p:spPr>
          <a:xfrm>
            <a:off x="7154563" y="0"/>
            <a:ext cx="1989437" cy="1655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latin typeface="Open Sans" pitchFamily="2" charset="0"/>
            </a:endParaRPr>
          </a:p>
        </p:txBody>
      </p:sp>
      <p:pic>
        <p:nvPicPr>
          <p:cNvPr id="4" name="Picture 3" descr="A white flower on a yellow background&#10;&#10;Description automatically generated">
            <a:extLst>
              <a:ext uri="{FF2B5EF4-FFF2-40B4-BE49-F238E27FC236}">
                <a16:creationId xmlns:a16="http://schemas.microsoft.com/office/drawing/2014/main" id="{DA39A0F4-834A-9F0F-85CA-9C8F68E02460}"/>
              </a:ext>
            </a:extLst>
          </p:cNvPr>
          <p:cNvPicPr>
            <a:picLocks noChangeAspect="1"/>
          </p:cNvPicPr>
          <p:nvPr/>
        </p:nvPicPr>
        <p:blipFill>
          <a:blip r:embed="rId2"/>
          <a:stretch>
            <a:fillRect/>
          </a:stretch>
        </p:blipFill>
        <p:spPr>
          <a:xfrm>
            <a:off x="8151732" y="0"/>
            <a:ext cx="680568" cy="949960"/>
          </a:xfrm>
          <a:prstGeom prst="rect">
            <a:avLst/>
          </a:prstGeom>
        </p:spPr>
      </p:pic>
    </p:spTree>
    <p:extLst>
      <p:ext uri="{BB962C8B-B14F-4D97-AF65-F5344CB8AC3E}">
        <p14:creationId xmlns:p14="http://schemas.microsoft.com/office/powerpoint/2010/main" val="30609952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a:extLst>
              <a:ext uri="{FF2B5EF4-FFF2-40B4-BE49-F238E27FC236}">
                <a16:creationId xmlns:a16="http://schemas.microsoft.com/office/drawing/2014/main" id="{5075501C-8E0D-1C43-891E-2F161151A116}"/>
              </a:ext>
            </a:extLst>
          </p:cNvPr>
          <p:cNvGraphicFramePr/>
          <p:nvPr>
            <p:extLst>
              <p:ext uri="{D42A27DB-BD31-4B8C-83A1-F6EECF244321}">
                <p14:modId xmlns:p14="http://schemas.microsoft.com/office/powerpoint/2010/main" val="1918894179"/>
              </p:ext>
            </p:extLst>
          </p:nvPr>
        </p:nvGraphicFramePr>
        <p:xfrm>
          <a:off x="462643" y="539750"/>
          <a:ext cx="77996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32404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Maturity: Not Cloud-Ready</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numCol="1"/>
          <a:lstStyle/>
          <a:p>
            <a:pPr>
              <a:lnSpc>
                <a:spcPct val="200000"/>
              </a:lnSpc>
              <a:buFont typeface="Arial" panose="020B0604020202020204" pitchFamily="34" charset="0"/>
              <a:buChar char="•"/>
            </a:pPr>
            <a:r>
              <a:rPr lang="en-US" sz="1600" noProof="1"/>
              <a:t>Application has hardwired dependencies to other systems</a:t>
            </a:r>
          </a:p>
          <a:p>
            <a:pPr>
              <a:lnSpc>
                <a:spcPct val="200000"/>
              </a:lnSpc>
              <a:buFont typeface="Arial" panose="020B0604020202020204" pitchFamily="34" charset="0"/>
              <a:buChar char="•"/>
            </a:pPr>
            <a:r>
              <a:rPr lang="en-US" sz="1600" noProof="1"/>
              <a:t>Application is based on unsupported software platforms</a:t>
            </a:r>
          </a:p>
          <a:p>
            <a:pPr>
              <a:lnSpc>
                <a:spcPct val="200000"/>
              </a:lnSpc>
              <a:buFont typeface="Arial" panose="020B0604020202020204" pitchFamily="34" charset="0"/>
              <a:buChar char="•"/>
            </a:pPr>
            <a:r>
              <a:rPr lang="en-US" sz="1600" noProof="1"/>
              <a:t>Application is based on graphical interfaces</a:t>
            </a:r>
          </a:p>
          <a:p>
            <a:pPr>
              <a:lnSpc>
                <a:spcPct val="200000"/>
              </a:lnSpc>
              <a:buFont typeface="Arial" panose="020B0604020202020204" pitchFamily="34" charset="0"/>
              <a:buChar char="•"/>
            </a:pPr>
            <a:r>
              <a:rPr lang="en-US" sz="1600" noProof="1"/>
              <a:t>Application requires elevated privileges</a:t>
            </a:r>
          </a:p>
          <a:p>
            <a:pPr>
              <a:lnSpc>
                <a:spcPct val="200000"/>
              </a:lnSpc>
              <a:buFont typeface="Arial" panose="020B0604020202020204" pitchFamily="34" charset="0"/>
              <a:buChar char="•"/>
            </a:pPr>
            <a:r>
              <a:rPr lang="en-US" sz="1600" noProof="1"/>
              <a:t>Application requires legacy systems (hosts, etc.)</a:t>
            </a:r>
          </a:p>
        </p:txBody>
      </p:sp>
    </p:spTree>
    <p:extLst>
      <p:ext uri="{BB962C8B-B14F-4D97-AF65-F5344CB8AC3E}">
        <p14:creationId xmlns:p14="http://schemas.microsoft.com/office/powerpoint/2010/main" val="302265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Maturity: Cloud-Ready</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numCol="1"/>
          <a:lstStyle/>
          <a:p>
            <a:pPr>
              <a:lnSpc>
                <a:spcPct val="200000"/>
              </a:lnSpc>
              <a:buFont typeface="Arial" panose="020B0604020202020204" pitchFamily="34" charset="0"/>
              <a:buChar char="•"/>
            </a:pPr>
            <a:r>
              <a:rPr lang="en-US" sz="1400" noProof="1"/>
              <a:t>Application has externalized and configurable dependencies</a:t>
            </a:r>
          </a:p>
          <a:p>
            <a:pPr>
              <a:lnSpc>
                <a:spcPct val="200000"/>
              </a:lnSpc>
              <a:buFont typeface="Arial" panose="020B0604020202020204" pitchFamily="34" charset="0"/>
              <a:buChar char="•"/>
            </a:pPr>
            <a:r>
              <a:rPr lang="en-US" sz="1400" noProof="1"/>
              <a:t>Application can run in virtual machines</a:t>
            </a:r>
          </a:p>
          <a:p>
            <a:pPr>
              <a:lnSpc>
                <a:spcPct val="200000"/>
              </a:lnSpc>
              <a:buFont typeface="Arial" panose="020B0604020202020204" pitchFamily="34" charset="0"/>
              <a:buChar char="•"/>
            </a:pPr>
            <a:r>
              <a:rPr lang="en-US" sz="1400" noProof="1"/>
              <a:t>Application has supported technology stack</a:t>
            </a:r>
          </a:p>
          <a:p>
            <a:pPr>
              <a:lnSpc>
                <a:spcPct val="200000"/>
              </a:lnSpc>
              <a:buFont typeface="Arial" panose="020B0604020202020204" pitchFamily="34" charset="0"/>
              <a:buChar char="•"/>
            </a:pPr>
            <a:r>
              <a:rPr lang="en-US" sz="1400" noProof="1"/>
              <a:t>Application requires no advanced privileges</a:t>
            </a:r>
          </a:p>
          <a:p>
            <a:pPr>
              <a:lnSpc>
                <a:spcPct val="200000"/>
              </a:lnSpc>
              <a:buFont typeface="Arial" panose="020B0604020202020204" pitchFamily="34" charset="0"/>
              <a:buChar char="•"/>
            </a:pPr>
            <a:r>
              <a:rPr lang="en-US" sz="1400" noProof="1"/>
              <a:t>Application runs on x64 / ARM platforms with modern operating system platforms</a:t>
            </a:r>
          </a:p>
          <a:p>
            <a:pPr>
              <a:lnSpc>
                <a:spcPct val="200000"/>
              </a:lnSpc>
              <a:buFont typeface="Arial" panose="020B0604020202020204" pitchFamily="34" charset="0"/>
              <a:buChar char="•"/>
            </a:pPr>
            <a:r>
              <a:rPr lang="en-US" sz="1400" noProof="1"/>
              <a:t>Application has active support from manufacturer and/or team</a:t>
            </a:r>
          </a:p>
          <a:p>
            <a:pPr>
              <a:lnSpc>
                <a:spcPct val="200000"/>
              </a:lnSpc>
              <a:buFont typeface="Arial" panose="020B0604020202020204" pitchFamily="34" charset="0"/>
              <a:buChar char="•"/>
            </a:pPr>
            <a:r>
              <a:rPr lang="en-US" sz="1400" noProof="1"/>
              <a:t>Maintenance and security processes exist for the application</a:t>
            </a:r>
          </a:p>
          <a:p>
            <a:pPr>
              <a:lnSpc>
                <a:spcPct val="200000"/>
              </a:lnSpc>
              <a:buFont typeface="Arial" panose="020B0604020202020204" pitchFamily="34" charset="0"/>
              <a:buChar char="•"/>
            </a:pPr>
            <a:r>
              <a:rPr lang="en-US" sz="1400" noProof="1"/>
              <a:t>Application can be operated in clouds with respect to data protection and security</a:t>
            </a:r>
          </a:p>
        </p:txBody>
      </p:sp>
    </p:spTree>
    <p:extLst>
      <p:ext uri="{BB962C8B-B14F-4D97-AF65-F5344CB8AC3E}">
        <p14:creationId xmlns:p14="http://schemas.microsoft.com/office/powerpoint/2010/main" val="24780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Maturity: Cloud-Capable</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numCol="1"/>
          <a:lstStyle/>
          <a:p>
            <a:pPr marL="114300" indent="0">
              <a:lnSpc>
                <a:spcPct val="200000"/>
              </a:lnSpc>
              <a:buNone/>
            </a:pPr>
            <a:r>
              <a:rPr lang="en-US" noProof="1"/>
              <a:t>Based upon Maturity </a:t>
            </a:r>
            <a:r>
              <a:rPr lang="en-US" i="1" noProof="1"/>
              <a:t>Cloud-Ready</a:t>
            </a:r>
            <a:r>
              <a:rPr lang="en-US" noProof="1"/>
              <a:t>:</a:t>
            </a:r>
          </a:p>
          <a:p>
            <a:pPr>
              <a:lnSpc>
                <a:spcPct val="200000"/>
              </a:lnSpc>
              <a:buFont typeface="Arial" panose="020B0604020202020204" pitchFamily="34" charset="0"/>
              <a:buChar char="•"/>
            </a:pPr>
            <a:r>
              <a:rPr lang="en-US" sz="1400" noProof="1"/>
              <a:t>Application can be automatically deployed</a:t>
            </a:r>
          </a:p>
          <a:p>
            <a:pPr>
              <a:lnSpc>
                <a:spcPct val="200000"/>
              </a:lnSpc>
              <a:buFont typeface="Arial" panose="020B0604020202020204" pitchFamily="34" charset="0"/>
              <a:buChar char="•"/>
            </a:pPr>
            <a:r>
              <a:rPr lang="en-US" sz="1400" noProof="1"/>
              <a:t>Application can be monitored with automated operations tools</a:t>
            </a:r>
          </a:p>
          <a:p>
            <a:pPr>
              <a:lnSpc>
                <a:spcPct val="200000"/>
              </a:lnSpc>
              <a:buFont typeface="Arial" panose="020B0604020202020204" pitchFamily="34" charset="0"/>
              <a:buChar char="•"/>
            </a:pPr>
            <a:r>
              <a:rPr lang="en-US" sz="1400" noProof="1"/>
              <a:t>Application is divided into independent blocks</a:t>
            </a:r>
          </a:p>
          <a:p>
            <a:pPr>
              <a:lnSpc>
                <a:spcPct val="200000"/>
              </a:lnSpc>
              <a:buFont typeface="Arial" panose="020B0604020202020204" pitchFamily="34" charset="0"/>
              <a:buChar char="•"/>
            </a:pPr>
            <a:r>
              <a:rPr lang="en-US" sz="1400" noProof="1"/>
              <a:t>Application has current technology stack</a:t>
            </a:r>
          </a:p>
          <a:p>
            <a:pPr>
              <a:lnSpc>
                <a:spcPct val="200000"/>
              </a:lnSpc>
              <a:buFont typeface="Arial" panose="020B0604020202020204" pitchFamily="34" charset="0"/>
              <a:buChar char="•"/>
            </a:pPr>
            <a:r>
              <a:rPr lang="en-US" sz="1400" noProof="1"/>
              <a:t>Application has guaranteed support into the future</a:t>
            </a:r>
          </a:p>
        </p:txBody>
      </p:sp>
    </p:spTree>
    <p:extLst>
      <p:ext uri="{BB962C8B-B14F-4D97-AF65-F5344CB8AC3E}">
        <p14:creationId xmlns:p14="http://schemas.microsoft.com/office/powerpoint/2010/main" val="164196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Maturity: Cloud-Defined</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numCol="1"/>
          <a:lstStyle/>
          <a:p>
            <a:pPr marL="114300" indent="0">
              <a:lnSpc>
                <a:spcPct val="200000"/>
              </a:lnSpc>
              <a:buNone/>
            </a:pPr>
            <a:r>
              <a:rPr lang="en-US" noProof="1"/>
              <a:t>Based upon Maturity </a:t>
            </a:r>
            <a:r>
              <a:rPr lang="en-US" i="1" noProof="1"/>
              <a:t>Cloud-Capable</a:t>
            </a:r>
            <a:r>
              <a:rPr lang="en-US" noProof="1"/>
              <a:t>:</a:t>
            </a:r>
          </a:p>
          <a:p>
            <a:pPr>
              <a:lnSpc>
                <a:spcPct val="200000"/>
              </a:lnSpc>
              <a:buFont typeface="Arial" panose="020B0604020202020204" pitchFamily="34" charset="0"/>
              <a:buChar char="•"/>
            </a:pPr>
            <a:r>
              <a:rPr lang="en-US" sz="1400" noProof="1"/>
              <a:t>Application exposes business metrics</a:t>
            </a:r>
          </a:p>
          <a:p>
            <a:pPr>
              <a:lnSpc>
                <a:spcPct val="200000"/>
              </a:lnSpc>
              <a:buFont typeface="Arial" panose="020B0604020202020204" pitchFamily="34" charset="0"/>
              <a:buChar char="•"/>
            </a:pPr>
            <a:r>
              <a:rPr lang="en-US" sz="1400" noProof="1"/>
              <a:t>Application writes standard error and output logs</a:t>
            </a:r>
          </a:p>
          <a:p>
            <a:pPr>
              <a:lnSpc>
                <a:spcPct val="200000"/>
              </a:lnSpc>
              <a:buFont typeface="Arial" panose="020B0604020202020204" pitchFamily="34" charset="0"/>
              <a:buChar char="•"/>
            </a:pPr>
            <a:r>
              <a:rPr lang="en-US" sz="1400" noProof="1"/>
              <a:t>Application can store data (sessions, etc.) externally</a:t>
            </a:r>
          </a:p>
          <a:p>
            <a:pPr>
              <a:lnSpc>
                <a:spcPct val="200000"/>
              </a:lnSpc>
              <a:buFont typeface="Arial" panose="020B0604020202020204" pitchFamily="34" charset="0"/>
              <a:buChar char="•"/>
            </a:pPr>
            <a:r>
              <a:rPr lang="en-US" sz="1400" noProof="1"/>
              <a:t>Application can run in containers</a:t>
            </a:r>
          </a:p>
        </p:txBody>
      </p:sp>
    </p:spTree>
    <p:extLst>
      <p:ext uri="{BB962C8B-B14F-4D97-AF65-F5344CB8AC3E}">
        <p14:creationId xmlns:p14="http://schemas.microsoft.com/office/powerpoint/2010/main" val="292979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Service-Cataloges and Marketplaces</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Deployment of workloads is increasingly complex</a:t>
            </a:r>
          </a:p>
          <a:p>
            <a:pPr>
              <a:lnSpc>
                <a:spcPct val="200000"/>
              </a:lnSpc>
              <a:buFont typeface="Arial" panose="020B0604020202020204" pitchFamily="34" charset="0"/>
              <a:buChar char="•"/>
            </a:pPr>
            <a:r>
              <a:rPr lang="en-US" sz="1600" noProof="1"/>
              <a:t>Configuration, billing and operations must be managed</a:t>
            </a:r>
          </a:p>
          <a:p>
            <a:pPr>
              <a:lnSpc>
                <a:spcPct val="200000"/>
              </a:lnSpc>
              <a:buFont typeface="Arial" panose="020B0604020202020204" pitchFamily="34" charset="0"/>
              <a:buChar char="•"/>
            </a:pPr>
            <a:r>
              <a:rPr lang="en-US" sz="1600" noProof="1"/>
              <a:t>Knowledge is sometimes not available or expensive to acquire</a:t>
            </a:r>
          </a:p>
          <a:p>
            <a:pPr>
              <a:lnSpc>
                <a:spcPct val="200000"/>
              </a:lnSpc>
              <a:buFont typeface="Arial" panose="020B0604020202020204" pitchFamily="34" charset="0"/>
              <a:buChar char="•"/>
            </a:pPr>
            <a:r>
              <a:rPr lang="en-US" sz="1600" noProof="1"/>
              <a:t>Third-party solutions?</a:t>
            </a:r>
          </a:p>
          <a:p>
            <a:pPr>
              <a:lnSpc>
                <a:spcPct val="200000"/>
              </a:lnSpc>
              <a:buFont typeface="Arial" panose="020B0604020202020204" pitchFamily="34" charset="0"/>
              <a:buChar char="•"/>
            </a:pPr>
            <a:endParaRPr lang="en-US" sz="1600" noProof="1"/>
          </a:p>
          <a:p>
            <a:pPr>
              <a:lnSpc>
                <a:spcPct val="200000"/>
              </a:lnSpc>
              <a:buFont typeface="Arial" panose="020B0604020202020204" pitchFamily="34" charset="0"/>
              <a:buChar char="•"/>
            </a:pPr>
            <a:r>
              <a:rPr lang="en-US" sz="1600" noProof="1"/>
              <a:t>Solution: Hyperscalers offer public service catalogs and marketplaces</a:t>
            </a:r>
            <a:endParaRPr lang="en-US" noProof="1"/>
          </a:p>
        </p:txBody>
      </p:sp>
    </p:spTree>
    <p:extLst>
      <p:ext uri="{BB962C8B-B14F-4D97-AF65-F5344CB8AC3E}">
        <p14:creationId xmlns:p14="http://schemas.microsoft.com/office/powerpoint/2010/main" val="201922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Maturity: Cloud-Optimized</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numCol="1"/>
          <a:lstStyle/>
          <a:p>
            <a:pPr marL="114300" indent="0">
              <a:lnSpc>
                <a:spcPct val="200000"/>
              </a:lnSpc>
              <a:buNone/>
            </a:pPr>
            <a:r>
              <a:rPr lang="en-US" noProof="1"/>
              <a:t>Based upon Maturity </a:t>
            </a:r>
            <a:r>
              <a:rPr lang="en-US" i="1" noProof="1"/>
              <a:t>Cloud-Defined</a:t>
            </a:r>
            <a:r>
              <a:rPr lang="en-US" noProof="1"/>
              <a:t>:</a:t>
            </a:r>
          </a:p>
          <a:p>
            <a:pPr>
              <a:lnSpc>
                <a:spcPct val="200000"/>
              </a:lnSpc>
              <a:buFont typeface="Arial" panose="020B0604020202020204" pitchFamily="34" charset="0"/>
              <a:buChar char="•"/>
            </a:pPr>
            <a:r>
              <a:rPr lang="en-US" sz="1400" noProof="1"/>
              <a:t>Application is provided in containers</a:t>
            </a:r>
          </a:p>
          <a:p>
            <a:pPr>
              <a:lnSpc>
                <a:spcPct val="200000"/>
              </a:lnSpc>
              <a:buFont typeface="Arial" panose="020B0604020202020204" pitchFamily="34" charset="0"/>
              <a:buChar char="•"/>
            </a:pPr>
            <a:r>
              <a:rPr lang="en-US" sz="1400" noProof="1"/>
              <a:t>Application can run in Kubernetes or other orchestrators</a:t>
            </a:r>
          </a:p>
          <a:p>
            <a:pPr>
              <a:lnSpc>
                <a:spcPct val="200000"/>
              </a:lnSpc>
              <a:buFont typeface="Arial" panose="020B0604020202020204" pitchFamily="34" charset="0"/>
              <a:buChar char="•"/>
            </a:pPr>
            <a:r>
              <a:rPr lang="en-US" sz="1400" noProof="1"/>
              <a:t>Application exposes health and status information</a:t>
            </a:r>
          </a:p>
          <a:p>
            <a:pPr>
              <a:lnSpc>
                <a:spcPct val="200000"/>
              </a:lnSpc>
              <a:buFont typeface="Arial" panose="020B0604020202020204" pitchFamily="34" charset="0"/>
              <a:buChar char="•"/>
            </a:pPr>
            <a:r>
              <a:rPr lang="en-US" sz="1400" noProof="1"/>
              <a:t>Application can run in multiple parallel instances</a:t>
            </a:r>
          </a:p>
          <a:p>
            <a:pPr>
              <a:lnSpc>
                <a:spcPct val="200000"/>
              </a:lnSpc>
              <a:buFont typeface="Arial" panose="020B0604020202020204" pitchFamily="34" charset="0"/>
              <a:buChar char="•"/>
            </a:pPr>
            <a:r>
              <a:rPr lang="en-US" sz="1400" noProof="1"/>
              <a:t>Application responds to start and stop requests from the operating environment</a:t>
            </a:r>
          </a:p>
          <a:p>
            <a:pPr>
              <a:lnSpc>
                <a:spcPct val="200000"/>
              </a:lnSpc>
              <a:buFont typeface="Arial" panose="020B0604020202020204" pitchFamily="34" charset="0"/>
              <a:buChar char="•"/>
            </a:pPr>
            <a:r>
              <a:rPr lang="en-US" sz="1400" noProof="1"/>
              <a:t>Application provider ensures continuous updates of application and container OS</a:t>
            </a:r>
          </a:p>
        </p:txBody>
      </p:sp>
    </p:spTree>
    <p:extLst>
      <p:ext uri="{BB962C8B-B14F-4D97-AF65-F5344CB8AC3E}">
        <p14:creationId xmlns:p14="http://schemas.microsoft.com/office/powerpoint/2010/main" val="366537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Maturity: Cloud-Native</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numCol="1"/>
          <a:lstStyle/>
          <a:p>
            <a:pPr marL="114300" indent="0">
              <a:lnSpc>
                <a:spcPct val="200000"/>
              </a:lnSpc>
              <a:buNone/>
            </a:pPr>
            <a:r>
              <a:rPr lang="en-US" noProof="1"/>
              <a:t>Based upon Maturity </a:t>
            </a:r>
            <a:r>
              <a:rPr lang="en-US" i="1" noProof="1"/>
              <a:t>Cloud-Optimized</a:t>
            </a:r>
            <a:r>
              <a:rPr lang="en-US" noProof="1"/>
              <a:t>:</a:t>
            </a:r>
          </a:p>
          <a:p>
            <a:pPr>
              <a:lnSpc>
                <a:spcPct val="200000"/>
              </a:lnSpc>
              <a:buFont typeface="Arial" panose="020B0604020202020204" pitchFamily="34" charset="0"/>
              <a:buChar char="•"/>
            </a:pPr>
            <a:r>
              <a:rPr lang="en-US" sz="1400" noProof="1"/>
              <a:t>Application is broken down into small, independent services (microservices)</a:t>
            </a:r>
          </a:p>
          <a:p>
            <a:pPr>
              <a:lnSpc>
                <a:spcPct val="200000"/>
              </a:lnSpc>
              <a:buFont typeface="Arial" panose="020B0604020202020204" pitchFamily="34" charset="0"/>
              <a:buChar char="•"/>
            </a:pPr>
            <a:r>
              <a:rPr lang="en-US" sz="1400" noProof="1"/>
              <a:t>Services are functionally separated from each other</a:t>
            </a:r>
          </a:p>
          <a:p>
            <a:pPr>
              <a:lnSpc>
                <a:spcPct val="200000"/>
              </a:lnSpc>
              <a:buFont typeface="Arial" panose="020B0604020202020204" pitchFamily="34" charset="0"/>
              <a:buChar char="•"/>
            </a:pPr>
            <a:r>
              <a:rPr lang="en-US" sz="1400" noProof="1"/>
              <a:t>Application is resilient and can handle infrastructure and component failures</a:t>
            </a:r>
          </a:p>
          <a:p>
            <a:pPr>
              <a:lnSpc>
                <a:spcPct val="200000"/>
              </a:lnSpc>
              <a:buFont typeface="Arial" panose="020B0604020202020204" pitchFamily="34" charset="0"/>
              <a:buChar char="•"/>
            </a:pPr>
            <a:r>
              <a:rPr lang="en-US" sz="1400" noProof="1"/>
              <a:t>Application supports automatic scaling</a:t>
            </a:r>
          </a:p>
          <a:p>
            <a:pPr>
              <a:lnSpc>
                <a:spcPct val="200000"/>
              </a:lnSpc>
              <a:buFont typeface="Arial" panose="020B0604020202020204" pitchFamily="34" charset="0"/>
              <a:buChar char="•"/>
            </a:pPr>
            <a:r>
              <a:rPr lang="en-US" sz="1400" noProof="1"/>
              <a:t>Application supports zero-downtime operations and deployments</a:t>
            </a:r>
          </a:p>
          <a:p>
            <a:pPr>
              <a:lnSpc>
                <a:spcPct val="200000"/>
              </a:lnSpc>
              <a:buFont typeface="Arial" panose="020B0604020202020204" pitchFamily="34" charset="0"/>
              <a:buChar char="•"/>
            </a:pPr>
            <a:r>
              <a:rPr lang="en-US" sz="1400" noProof="1"/>
              <a:t>Application is built to be vendor-agnostic</a:t>
            </a:r>
          </a:p>
        </p:txBody>
      </p:sp>
    </p:spTree>
    <p:extLst>
      <p:ext uri="{BB962C8B-B14F-4D97-AF65-F5344CB8AC3E}">
        <p14:creationId xmlns:p14="http://schemas.microsoft.com/office/powerpoint/2010/main" val="42943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a:extLst>
              <a:ext uri="{FF2B5EF4-FFF2-40B4-BE49-F238E27FC236}">
                <a16:creationId xmlns:a16="http://schemas.microsoft.com/office/drawing/2014/main" id="{5075501C-8E0D-1C43-891E-2F161151A116}"/>
              </a:ext>
            </a:extLst>
          </p:cNvPr>
          <p:cNvGraphicFramePr/>
          <p:nvPr>
            <p:extLst>
              <p:ext uri="{D42A27DB-BD31-4B8C-83A1-F6EECF244321}">
                <p14:modId xmlns:p14="http://schemas.microsoft.com/office/powerpoint/2010/main" val="1946252156"/>
              </p:ext>
            </p:extLst>
          </p:nvPr>
        </p:nvGraphicFramePr>
        <p:xfrm>
          <a:off x="462643" y="539750"/>
          <a:ext cx="7799614" cy="3070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fik 5" descr="Verwirrtes Gesicht mit einfarbiger Füllung mit einfarbiger Füllung">
            <a:extLst>
              <a:ext uri="{FF2B5EF4-FFF2-40B4-BE49-F238E27FC236}">
                <a16:creationId xmlns:a16="http://schemas.microsoft.com/office/drawing/2014/main" id="{A2790F16-C71B-0245-9E70-5EA7E0D0B2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95212" y="3136747"/>
            <a:ext cx="473961" cy="473961"/>
          </a:xfrm>
          <a:prstGeom prst="rect">
            <a:avLst/>
          </a:prstGeom>
        </p:spPr>
      </p:pic>
      <p:pic>
        <p:nvPicPr>
          <p:cNvPr id="10" name="Grafik 9" descr="Neutrales Gesicht mit einfarbiger Füllung mit einfarbiger Füllung">
            <a:extLst>
              <a:ext uri="{FF2B5EF4-FFF2-40B4-BE49-F238E27FC236}">
                <a16:creationId xmlns:a16="http://schemas.microsoft.com/office/drawing/2014/main" id="{25F68645-2FA9-C04D-AE3E-7E88553B2D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13933" y="3136747"/>
            <a:ext cx="473961" cy="473961"/>
          </a:xfrm>
          <a:prstGeom prst="rect">
            <a:avLst/>
          </a:prstGeom>
        </p:spPr>
      </p:pic>
      <p:pic>
        <p:nvPicPr>
          <p:cNvPr id="12" name="Grafik 11" descr="Verliebtes Gesicht mit einfarbiger Füllung mit einfarbiger Füllung">
            <a:extLst>
              <a:ext uri="{FF2B5EF4-FFF2-40B4-BE49-F238E27FC236}">
                <a16:creationId xmlns:a16="http://schemas.microsoft.com/office/drawing/2014/main" id="{ED203E08-8E54-954C-B0DF-21521F17C5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21123" y="3136747"/>
            <a:ext cx="473961" cy="473961"/>
          </a:xfrm>
          <a:prstGeom prst="rect">
            <a:avLst/>
          </a:prstGeom>
        </p:spPr>
      </p:pic>
      <p:pic>
        <p:nvPicPr>
          <p:cNvPr id="14" name="Grafik 13" descr="Grinsendes Gesicht mit einfarbiger Füllung mit einfarbiger Füllung">
            <a:extLst>
              <a:ext uri="{FF2B5EF4-FFF2-40B4-BE49-F238E27FC236}">
                <a16:creationId xmlns:a16="http://schemas.microsoft.com/office/drawing/2014/main" id="{13776564-D21D-9240-B03C-D2B41B37E28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83681" y="3136747"/>
            <a:ext cx="473961" cy="473961"/>
          </a:xfrm>
          <a:prstGeom prst="rect">
            <a:avLst/>
          </a:prstGeom>
        </p:spPr>
      </p:pic>
      <p:pic>
        <p:nvPicPr>
          <p:cNvPr id="20" name="Grafik 19" descr="Benebeltes Gesicht mit einfarbiger Füllung mit einfarbiger Füllung">
            <a:extLst>
              <a:ext uri="{FF2B5EF4-FFF2-40B4-BE49-F238E27FC236}">
                <a16:creationId xmlns:a16="http://schemas.microsoft.com/office/drawing/2014/main" id="{BABCBD6E-1E7F-2847-81CE-68ECB6B8BF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4966" y="3136747"/>
            <a:ext cx="473961" cy="473961"/>
          </a:xfrm>
          <a:prstGeom prst="rect">
            <a:avLst/>
          </a:prstGeom>
        </p:spPr>
      </p:pic>
      <p:pic>
        <p:nvPicPr>
          <p:cNvPr id="22" name="Grafik 21" descr="Sternaugengesichtskontur mit einfarbiger Füllung mit einfarbiger Füllung">
            <a:extLst>
              <a:ext uri="{FF2B5EF4-FFF2-40B4-BE49-F238E27FC236}">
                <a16:creationId xmlns:a16="http://schemas.microsoft.com/office/drawing/2014/main" id="{EE0BE28F-6DD2-514F-8EF0-EF1372D5CFC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02402" y="3136747"/>
            <a:ext cx="473961" cy="473961"/>
          </a:xfrm>
          <a:prstGeom prst="rect">
            <a:avLst/>
          </a:prstGeom>
        </p:spPr>
      </p:pic>
      <p:sp>
        <p:nvSpPr>
          <p:cNvPr id="25" name="Eckige Klammer links 24">
            <a:extLst>
              <a:ext uri="{FF2B5EF4-FFF2-40B4-BE49-F238E27FC236}">
                <a16:creationId xmlns:a16="http://schemas.microsoft.com/office/drawing/2014/main" id="{05E9D75E-E890-694B-BF0F-BB3A62D5F98C}"/>
              </a:ext>
            </a:extLst>
          </p:cNvPr>
          <p:cNvSpPr/>
          <p:nvPr/>
        </p:nvSpPr>
        <p:spPr>
          <a:xfrm rot="16200000">
            <a:off x="2824701" y="3164700"/>
            <a:ext cx="168812" cy="130941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1">
              <a:ln w="0"/>
              <a:effectLst>
                <a:outerShdw blurRad="38100" dist="19050" dir="2700000" algn="tl" rotWithShape="0">
                  <a:schemeClr val="dk1">
                    <a:alpha val="40000"/>
                  </a:schemeClr>
                </a:outerShdw>
              </a:effectLst>
              <a:latin typeface="Open Sans" pitchFamily="2" charset="0"/>
            </a:endParaRPr>
          </a:p>
        </p:txBody>
      </p:sp>
      <p:sp>
        <p:nvSpPr>
          <p:cNvPr id="26" name="Textfeld 25">
            <a:extLst>
              <a:ext uri="{FF2B5EF4-FFF2-40B4-BE49-F238E27FC236}">
                <a16:creationId xmlns:a16="http://schemas.microsoft.com/office/drawing/2014/main" id="{AF298085-340B-ED49-85D7-9E983382C4DA}"/>
              </a:ext>
            </a:extLst>
          </p:cNvPr>
          <p:cNvSpPr txBox="1"/>
          <p:nvPr/>
        </p:nvSpPr>
        <p:spPr>
          <a:xfrm>
            <a:off x="2035125" y="3984118"/>
            <a:ext cx="1752769" cy="1061829"/>
          </a:xfrm>
          <a:prstGeom prst="rect">
            <a:avLst/>
          </a:prstGeom>
          <a:noFill/>
        </p:spPr>
        <p:txBody>
          <a:bodyPr wrap="square" rtlCol="0">
            <a:spAutoFit/>
          </a:bodyPr>
          <a:lstStyle/>
          <a:p>
            <a:pPr algn="ctr"/>
            <a:r>
              <a:rPr lang="en-US" sz="700" noProof="1">
                <a:latin typeface="Open Sans" pitchFamily="2" charset="0"/>
                <a:ea typeface="Open Sans" pitchFamily="2" charset="0"/>
                <a:cs typeface="Open Sans" pitchFamily="2" charset="0"/>
              </a:rPr>
              <a:t>Cloud Operations feasible but not recommended</a:t>
            </a:r>
          </a:p>
          <a:p>
            <a:pPr algn="ctr"/>
            <a:endParaRPr lang="en-US" sz="700" noProof="1">
              <a:latin typeface="Open Sans" pitchFamily="2" charset="0"/>
              <a:ea typeface="Open Sans" pitchFamily="2" charset="0"/>
              <a:cs typeface="Open Sans" pitchFamily="2" charset="0"/>
            </a:endParaRPr>
          </a:p>
          <a:p>
            <a:pPr algn="ctr"/>
            <a:r>
              <a:rPr lang="en-US" sz="700" noProof="1">
                <a:latin typeface="Open Sans" pitchFamily="2" charset="0"/>
                <a:ea typeface="Open Sans" pitchFamily="2" charset="0"/>
                <a:cs typeface="Open Sans" pitchFamily="2" charset="0"/>
              </a:rPr>
              <a:t>Primarily traditional operations</a:t>
            </a:r>
          </a:p>
          <a:p>
            <a:pPr algn="ctr"/>
            <a:r>
              <a:rPr lang="en-US" sz="700" noProof="1">
                <a:latin typeface="Open Sans" pitchFamily="2" charset="0"/>
                <a:ea typeface="Open Sans" pitchFamily="2" charset="0"/>
                <a:cs typeface="Open Sans" pitchFamily="2" charset="0"/>
              </a:rPr>
              <a:t>Cost savings mainly at infrastructure level (&lt;20%)</a:t>
            </a:r>
          </a:p>
          <a:p>
            <a:pPr algn="ctr"/>
            <a:endParaRPr lang="en-US" sz="700" noProof="1">
              <a:latin typeface="Open Sans" pitchFamily="2" charset="0"/>
              <a:ea typeface="Open Sans" pitchFamily="2" charset="0"/>
              <a:cs typeface="Open Sans" pitchFamily="2" charset="0"/>
            </a:endParaRPr>
          </a:p>
          <a:p>
            <a:pPr algn="ctr"/>
            <a:r>
              <a:rPr lang="en-US" sz="700" noProof="1">
                <a:latin typeface="Open Sans" pitchFamily="2" charset="0"/>
                <a:ea typeface="Open Sans" pitchFamily="2" charset="0"/>
                <a:cs typeface="Open Sans" pitchFamily="2" charset="0"/>
              </a:rPr>
              <a:t>Migration to at least cloud-defined necessary</a:t>
            </a:r>
          </a:p>
        </p:txBody>
      </p:sp>
      <p:sp>
        <p:nvSpPr>
          <p:cNvPr id="27" name="Eckige Klammer links 26">
            <a:extLst>
              <a:ext uri="{FF2B5EF4-FFF2-40B4-BE49-F238E27FC236}">
                <a16:creationId xmlns:a16="http://schemas.microsoft.com/office/drawing/2014/main" id="{940D944D-FF7D-A841-9FD5-8236D4A114B7}"/>
              </a:ext>
            </a:extLst>
          </p:cNvPr>
          <p:cNvSpPr/>
          <p:nvPr/>
        </p:nvSpPr>
        <p:spPr>
          <a:xfrm rot="16200000">
            <a:off x="5406123" y="3164701"/>
            <a:ext cx="168812" cy="130941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1">
              <a:ln w="0"/>
              <a:effectLst>
                <a:outerShdw blurRad="38100" dist="19050" dir="2700000" algn="tl" rotWithShape="0">
                  <a:schemeClr val="dk1">
                    <a:alpha val="40000"/>
                  </a:schemeClr>
                </a:outerShdw>
              </a:effectLst>
              <a:latin typeface="Open Sans" pitchFamily="2" charset="0"/>
            </a:endParaRPr>
          </a:p>
        </p:txBody>
      </p:sp>
      <p:sp>
        <p:nvSpPr>
          <p:cNvPr id="28" name="Textfeld 27">
            <a:extLst>
              <a:ext uri="{FF2B5EF4-FFF2-40B4-BE49-F238E27FC236}">
                <a16:creationId xmlns:a16="http://schemas.microsoft.com/office/drawing/2014/main" id="{222B8F57-2637-E147-9E62-06C1F6EDFCD9}"/>
              </a:ext>
            </a:extLst>
          </p:cNvPr>
          <p:cNvSpPr txBox="1"/>
          <p:nvPr/>
        </p:nvSpPr>
        <p:spPr>
          <a:xfrm>
            <a:off x="4595445" y="3984119"/>
            <a:ext cx="1780918" cy="1061829"/>
          </a:xfrm>
          <a:prstGeom prst="rect">
            <a:avLst/>
          </a:prstGeom>
          <a:noFill/>
        </p:spPr>
        <p:txBody>
          <a:bodyPr wrap="square" rtlCol="0">
            <a:spAutoFit/>
          </a:bodyPr>
          <a:lstStyle/>
          <a:p>
            <a:pPr algn="ctr"/>
            <a:r>
              <a:rPr lang="en-US" sz="700" noProof="1">
                <a:latin typeface="Open Sans" pitchFamily="2" charset="0"/>
                <a:ea typeface="Open Sans" pitchFamily="2" charset="0"/>
                <a:cs typeface="Open Sans" pitchFamily="2" charset="0"/>
              </a:rPr>
              <a:t>Cloud Operations increasingly well possible</a:t>
            </a:r>
          </a:p>
          <a:p>
            <a:pPr algn="ctr"/>
            <a:endParaRPr lang="en-US" sz="700" noProof="1">
              <a:latin typeface="Open Sans" pitchFamily="2" charset="0"/>
              <a:ea typeface="Open Sans" pitchFamily="2" charset="0"/>
              <a:cs typeface="Open Sans" pitchFamily="2" charset="0"/>
            </a:endParaRPr>
          </a:p>
          <a:p>
            <a:pPr algn="ctr"/>
            <a:r>
              <a:rPr lang="en-US" sz="700" noProof="1">
                <a:latin typeface="Open Sans" pitchFamily="2" charset="0"/>
                <a:ea typeface="Open Sans" pitchFamily="2" charset="0"/>
                <a:cs typeface="Open Sans" pitchFamily="2" charset="0"/>
              </a:rPr>
              <a:t>Increasingly automated operations</a:t>
            </a:r>
          </a:p>
          <a:p>
            <a:pPr algn="ctr"/>
            <a:r>
              <a:rPr lang="en-US" sz="700" noProof="1">
                <a:latin typeface="Open Sans" pitchFamily="2" charset="0"/>
                <a:ea typeface="Open Sans" pitchFamily="2" charset="0"/>
                <a:cs typeface="Open Sans" pitchFamily="2" charset="0"/>
              </a:rPr>
              <a:t>Cost savings through automation (20-50%)</a:t>
            </a:r>
          </a:p>
          <a:p>
            <a:pPr algn="ctr"/>
            <a:endParaRPr lang="en-US" sz="700" noProof="1">
              <a:latin typeface="Open Sans" pitchFamily="2" charset="0"/>
              <a:ea typeface="Open Sans" pitchFamily="2" charset="0"/>
              <a:cs typeface="Open Sans" pitchFamily="2" charset="0"/>
            </a:endParaRPr>
          </a:p>
          <a:p>
            <a:pPr algn="ctr"/>
            <a:r>
              <a:rPr lang="en-US" sz="700" noProof="1">
                <a:latin typeface="Open Sans" pitchFamily="2" charset="0"/>
                <a:ea typeface="Open Sans" pitchFamily="2" charset="0"/>
                <a:cs typeface="Open Sans" pitchFamily="2" charset="0"/>
              </a:rPr>
              <a:t>Migration to cloud-native recommended</a:t>
            </a:r>
          </a:p>
        </p:txBody>
      </p:sp>
      <p:sp>
        <p:nvSpPr>
          <p:cNvPr id="29" name="Textfeld 28">
            <a:extLst>
              <a:ext uri="{FF2B5EF4-FFF2-40B4-BE49-F238E27FC236}">
                <a16:creationId xmlns:a16="http://schemas.microsoft.com/office/drawing/2014/main" id="{09115BED-C05E-1640-87D0-01A2F3D696AE}"/>
              </a:ext>
            </a:extLst>
          </p:cNvPr>
          <p:cNvSpPr txBox="1"/>
          <p:nvPr/>
        </p:nvSpPr>
        <p:spPr>
          <a:xfrm>
            <a:off x="6698566" y="3984118"/>
            <a:ext cx="1622473" cy="738664"/>
          </a:xfrm>
          <a:prstGeom prst="rect">
            <a:avLst/>
          </a:prstGeom>
          <a:noFill/>
        </p:spPr>
        <p:txBody>
          <a:bodyPr wrap="square" rtlCol="0">
            <a:spAutoFit/>
          </a:bodyPr>
          <a:lstStyle/>
          <a:p>
            <a:pPr algn="ctr"/>
            <a:r>
              <a:rPr lang="en-US" sz="700" noProof="1">
                <a:latin typeface="Open Sans" pitchFamily="2" charset="0"/>
                <a:ea typeface="Open Sans" pitchFamily="2" charset="0"/>
                <a:cs typeface="Open Sans" pitchFamily="2" charset="0"/>
              </a:rPr>
              <a:t>Cloud Operations easily possible</a:t>
            </a:r>
          </a:p>
          <a:p>
            <a:pPr algn="ctr"/>
            <a:br>
              <a:rPr lang="en-US" sz="700" noProof="1">
                <a:latin typeface="Open Sans" pitchFamily="2" charset="0"/>
                <a:ea typeface="Open Sans" pitchFamily="2" charset="0"/>
                <a:cs typeface="Open Sans" pitchFamily="2" charset="0"/>
              </a:rPr>
            </a:br>
            <a:endParaRPr lang="en-US" sz="700" noProof="1">
              <a:latin typeface="Open Sans" pitchFamily="2" charset="0"/>
              <a:ea typeface="Open Sans" pitchFamily="2" charset="0"/>
              <a:cs typeface="Open Sans" pitchFamily="2" charset="0"/>
            </a:endParaRPr>
          </a:p>
          <a:p>
            <a:pPr algn="ctr"/>
            <a:r>
              <a:rPr lang="en-US" sz="700" noProof="1">
                <a:latin typeface="Open Sans" pitchFamily="2" charset="0"/>
                <a:ea typeface="Open Sans" pitchFamily="2" charset="0"/>
                <a:cs typeface="Open Sans" pitchFamily="2" charset="0"/>
              </a:rPr>
              <a:t>Automated operations</a:t>
            </a:r>
          </a:p>
          <a:p>
            <a:pPr algn="ctr"/>
            <a:r>
              <a:rPr lang="en-US" sz="700" noProof="1">
                <a:latin typeface="Open Sans" pitchFamily="2" charset="0"/>
                <a:ea typeface="Open Sans" pitchFamily="2" charset="0"/>
                <a:cs typeface="Open Sans" pitchFamily="2" charset="0"/>
              </a:rPr>
              <a:t>Cost savings through automation (&gt;50%)</a:t>
            </a:r>
          </a:p>
        </p:txBody>
      </p:sp>
      <p:sp>
        <p:nvSpPr>
          <p:cNvPr id="30" name="Textfeld 29">
            <a:extLst>
              <a:ext uri="{FF2B5EF4-FFF2-40B4-BE49-F238E27FC236}">
                <a16:creationId xmlns:a16="http://schemas.microsoft.com/office/drawing/2014/main" id="{BA39A32C-4F6A-F640-BA59-434D9DAB5B4E}"/>
              </a:ext>
            </a:extLst>
          </p:cNvPr>
          <p:cNvSpPr txBox="1"/>
          <p:nvPr/>
        </p:nvSpPr>
        <p:spPr>
          <a:xfrm>
            <a:off x="243840" y="3984118"/>
            <a:ext cx="1678745" cy="954107"/>
          </a:xfrm>
          <a:prstGeom prst="rect">
            <a:avLst/>
          </a:prstGeom>
          <a:noFill/>
        </p:spPr>
        <p:txBody>
          <a:bodyPr wrap="square" rtlCol="0">
            <a:spAutoFit/>
          </a:bodyPr>
          <a:lstStyle/>
          <a:p>
            <a:pPr algn="ctr"/>
            <a:r>
              <a:rPr lang="en-US" sz="700" noProof="1">
                <a:latin typeface="Open Sans" pitchFamily="2" charset="0"/>
                <a:ea typeface="Open Sans" pitchFamily="2" charset="0"/>
                <a:cs typeface="Open Sans" pitchFamily="2" charset="0"/>
              </a:rPr>
              <a:t>Cloud Operations impossible</a:t>
            </a:r>
          </a:p>
          <a:p>
            <a:pPr algn="ctr"/>
            <a:endParaRPr lang="en-US" sz="700" noProof="1">
              <a:latin typeface="Open Sans" pitchFamily="2" charset="0"/>
              <a:ea typeface="Open Sans" pitchFamily="2" charset="0"/>
              <a:cs typeface="Open Sans" pitchFamily="2" charset="0"/>
            </a:endParaRPr>
          </a:p>
          <a:p>
            <a:pPr algn="ctr"/>
            <a:r>
              <a:rPr lang="en-US" sz="700" noProof="1">
                <a:latin typeface="Open Sans" pitchFamily="2" charset="0"/>
                <a:ea typeface="Open Sans" pitchFamily="2" charset="0"/>
                <a:cs typeface="Open Sans" pitchFamily="2" charset="0"/>
              </a:rPr>
              <a:t>Traditional operations</a:t>
            </a:r>
          </a:p>
          <a:p>
            <a:pPr algn="ctr"/>
            <a:r>
              <a:rPr lang="en-US" sz="700" noProof="1">
                <a:latin typeface="Open Sans" pitchFamily="2" charset="0"/>
                <a:ea typeface="Open Sans" pitchFamily="2" charset="0"/>
                <a:cs typeface="Open Sans" pitchFamily="2" charset="0"/>
              </a:rPr>
              <a:t>No cost savings achievable, platform change difficult</a:t>
            </a:r>
          </a:p>
          <a:p>
            <a:pPr algn="ctr"/>
            <a:endParaRPr lang="en-US" sz="700" noProof="1">
              <a:latin typeface="Open Sans" pitchFamily="2" charset="0"/>
              <a:ea typeface="Open Sans" pitchFamily="2" charset="0"/>
              <a:cs typeface="Open Sans" pitchFamily="2" charset="0"/>
            </a:endParaRPr>
          </a:p>
          <a:p>
            <a:pPr algn="ctr"/>
            <a:r>
              <a:rPr lang="en-US" sz="700" noProof="1">
                <a:latin typeface="Open Sans" pitchFamily="2" charset="0"/>
                <a:ea typeface="Open Sans" pitchFamily="2" charset="0"/>
                <a:cs typeface="Open Sans" pitchFamily="2" charset="0"/>
              </a:rPr>
              <a:t>Migration to at least cloud-ready necessary</a:t>
            </a:r>
          </a:p>
        </p:txBody>
      </p:sp>
    </p:spTree>
    <p:extLst>
      <p:ext uri="{BB962C8B-B14F-4D97-AF65-F5344CB8AC3E}">
        <p14:creationId xmlns:p14="http://schemas.microsoft.com/office/powerpoint/2010/main" val="172723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p:bldP spid="29" grpId="0"/>
      <p:bldP spid="30"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5F4D5CF3-945B-BB44-8996-3B50A5F2979E}"/>
              </a:ext>
            </a:extLst>
          </p:cNvPr>
          <p:cNvSpPr/>
          <p:nvPr/>
        </p:nvSpPr>
        <p:spPr>
          <a:xfrm>
            <a:off x="7154563" y="0"/>
            <a:ext cx="1989437" cy="1655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latin typeface="Open Sans" pitchFamily="2" charset="0"/>
            </a:endParaRPr>
          </a:p>
        </p:txBody>
      </p:sp>
      <p:pic>
        <p:nvPicPr>
          <p:cNvPr id="4" name="Picture 3" descr="A white flower on a yellow background&#10;&#10;Description automatically generated">
            <a:extLst>
              <a:ext uri="{FF2B5EF4-FFF2-40B4-BE49-F238E27FC236}">
                <a16:creationId xmlns:a16="http://schemas.microsoft.com/office/drawing/2014/main" id="{2B4FE7DC-823B-B646-9C34-79D0D3A7ADC8}"/>
              </a:ext>
            </a:extLst>
          </p:cNvPr>
          <p:cNvPicPr>
            <a:picLocks noChangeAspect="1"/>
          </p:cNvPicPr>
          <p:nvPr/>
        </p:nvPicPr>
        <p:blipFill>
          <a:blip r:embed="rId2"/>
          <a:stretch>
            <a:fillRect/>
          </a:stretch>
        </p:blipFill>
        <p:spPr>
          <a:xfrm>
            <a:off x="8151732" y="0"/>
            <a:ext cx="680568" cy="949960"/>
          </a:xfrm>
          <a:prstGeom prst="rect">
            <a:avLst/>
          </a:prstGeom>
        </p:spPr>
      </p:pic>
      <p:sp>
        <p:nvSpPr>
          <p:cNvPr id="5" name="Subtitle 4">
            <a:extLst>
              <a:ext uri="{FF2B5EF4-FFF2-40B4-BE49-F238E27FC236}">
                <a16:creationId xmlns:a16="http://schemas.microsoft.com/office/drawing/2014/main" id="{7D344724-5E7C-AAA3-48A6-EE09E6047B5B}"/>
              </a:ext>
            </a:extLst>
          </p:cNvPr>
          <p:cNvSpPr>
            <a:spLocks noGrp="1"/>
          </p:cNvSpPr>
          <p:nvPr>
            <p:ph type="subTitle" idx="1"/>
          </p:nvPr>
        </p:nvSpPr>
        <p:spPr>
          <a:xfrm>
            <a:off x="311700" y="3725100"/>
            <a:ext cx="8520600" cy="792600"/>
          </a:xfrm>
        </p:spPr>
        <p:txBody>
          <a:bodyPr/>
          <a:lstStyle/>
          <a:p>
            <a:pPr>
              <a:lnSpc>
                <a:spcPct val="150000"/>
              </a:lnSpc>
            </a:pPr>
            <a:r>
              <a:rPr lang="en-US" sz="1600" noProof="1"/>
              <a:t>Case Study: </a:t>
            </a:r>
            <a:br>
              <a:rPr lang="en-US" noProof="1"/>
            </a:br>
            <a:r>
              <a:rPr lang="en-US" sz="2800" noProof="1"/>
              <a:t>Migration from Traditional to Cloud-Native</a:t>
            </a:r>
            <a:endParaRPr lang="en-US" dirty="0"/>
          </a:p>
        </p:txBody>
      </p:sp>
    </p:spTree>
    <p:extLst>
      <p:ext uri="{BB962C8B-B14F-4D97-AF65-F5344CB8AC3E}">
        <p14:creationId xmlns:p14="http://schemas.microsoft.com/office/powerpoint/2010/main" val="37852740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F7A8-AA15-1347-8CDE-E168FFB13D94}"/>
              </a:ext>
            </a:extLst>
          </p:cNvPr>
          <p:cNvSpPr>
            <a:spLocks noGrp="1"/>
          </p:cNvSpPr>
          <p:nvPr>
            <p:ph type="title"/>
          </p:nvPr>
        </p:nvSpPr>
        <p:spPr/>
        <p:txBody>
          <a:bodyPr/>
          <a:lstStyle/>
          <a:p>
            <a:r>
              <a:rPr lang="en-US" noProof="1"/>
              <a:t>Core Facts</a:t>
            </a:r>
          </a:p>
        </p:txBody>
      </p:sp>
      <p:sp>
        <p:nvSpPr>
          <p:cNvPr id="3" name="Text Placeholder 2">
            <a:extLst>
              <a:ext uri="{FF2B5EF4-FFF2-40B4-BE49-F238E27FC236}">
                <a16:creationId xmlns:a16="http://schemas.microsoft.com/office/drawing/2014/main" id="{3C58C97B-42A4-9440-ABE6-AC32DC03C957}"/>
              </a:ext>
            </a:extLst>
          </p:cNvPr>
          <p:cNvSpPr>
            <a:spLocks noGrp="1"/>
          </p:cNvSpPr>
          <p:nvPr>
            <p:ph type="body" idx="1"/>
          </p:nvPr>
        </p:nvSpPr>
        <p:spPr/>
        <p:txBody>
          <a:bodyPr/>
          <a:lstStyle/>
          <a:p>
            <a:pPr>
              <a:lnSpc>
                <a:spcPct val="250000"/>
              </a:lnSpc>
              <a:buFont typeface="Arial" panose="020B0604020202020204" pitchFamily="34" charset="0"/>
              <a:buChar char="•"/>
            </a:pPr>
            <a:r>
              <a:rPr lang="en-US" sz="1400" noProof="1"/>
              <a:t>Start: 2015</a:t>
            </a:r>
          </a:p>
          <a:p>
            <a:pPr>
              <a:lnSpc>
                <a:spcPct val="250000"/>
              </a:lnSpc>
              <a:buFont typeface="Arial" panose="020B0604020202020204" pitchFamily="34" charset="0"/>
              <a:buChar char="•"/>
            </a:pPr>
            <a:r>
              <a:rPr lang="en-US" sz="1400" noProof="1"/>
              <a:t>End: 2020</a:t>
            </a:r>
          </a:p>
          <a:p>
            <a:pPr>
              <a:lnSpc>
                <a:spcPct val="250000"/>
              </a:lnSpc>
              <a:buFont typeface="Arial" panose="020B0604020202020204" pitchFamily="34" charset="0"/>
              <a:buChar char="•"/>
            </a:pPr>
            <a:r>
              <a:rPr lang="en-US" sz="1400" noProof="1"/>
              <a:t>Project status: Ongoing with internal staffing</a:t>
            </a:r>
          </a:p>
          <a:p>
            <a:pPr>
              <a:lnSpc>
                <a:spcPct val="250000"/>
              </a:lnSpc>
              <a:buFont typeface="Arial" panose="020B0604020202020204" pitchFamily="34" charset="0"/>
              <a:buChar char="•"/>
            </a:pPr>
            <a:r>
              <a:rPr lang="en-US" sz="1400" noProof="1"/>
              <a:t>Number of Engineers deployed: 2-3 engineers regularly, up to 7 engineers as needed </a:t>
            </a:r>
          </a:p>
          <a:p>
            <a:pPr>
              <a:lnSpc>
                <a:spcPct val="250000"/>
              </a:lnSpc>
              <a:buFont typeface="Arial" panose="020B0604020202020204" pitchFamily="34" charset="0"/>
              <a:buChar char="•"/>
            </a:pPr>
            <a:r>
              <a:rPr lang="en-US" sz="1400" noProof="1"/>
              <a:t>Roles filled: Lead Architect, Lead Engineer, Security Expert, Engineer Billing model: Time &amp; Materials</a:t>
            </a:r>
          </a:p>
        </p:txBody>
      </p:sp>
    </p:spTree>
    <p:extLst>
      <p:ext uri="{BB962C8B-B14F-4D97-AF65-F5344CB8AC3E}">
        <p14:creationId xmlns:p14="http://schemas.microsoft.com/office/powerpoint/2010/main" val="411477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F7A8-AA15-1347-8CDE-E168FFB13D94}"/>
              </a:ext>
            </a:extLst>
          </p:cNvPr>
          <p:cNvSpPr>
            <a:spLocks noGrp="1"/>
          </p:cNvSpPr>
          <p:nvPr>
            <p:ph type="title"/>
          </p:nvPr>
        </p:nvSpPr>
        <p:spPr/>
        <p:txBody>
          <a:bodyPr/>
          <a:lstStyle/>
          <a:p>
            <a:r>
              <a:rPr lang="en-US" noProof="1"/>
              <a:t>Initial Situation</a:t>
            </a:r>
          </a:p>
        </p:txBody>
      </p:sp>
      <p:sp>
        <p:nvSpPr>
          <p:cNvPr id="3" name="Text Placeholder 2">
            <a:extLst>
              <a:ext uri="{FF2B5EF4-FFF2-40B4-BE49-F238E27FC236}">
                <a16:creationId xmlns:a16="http://schemas.microsoft.com/office/drawing/2014/main" id="{3C58C97B-42A4-9440-ABE6-AC32DC03C957}"/>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System subsidiary of a major German airline</a:t>
            </a:r>
          </a:p>
          <a:p>
            <a:pPr>
              <a:lnSpc>
                <a:spcPct val="200000"/>
              </a:lnSpc>
              <a:buFont typeface="Arial" panose="020B0604020202020204" pitchFamily="34" charset="0"/>
              <a:buChar char="•"/>
            </a:pPr>
            <a:r>
              <a:rPr lang="en-US" noProof="1"/>
              <a:t>Various software, some 25-30 years old</a:t>
            </a:r>
          </a:p>
          <a:p>
            <a:pPr>
              <a:lnSpc>
                <a:spcPct val="200000"/>
              </a:lnSpc>
              <a:buFont typeface="Arial" panose="020B0604020202020204" pitchFamily="34" charset="0"/>
              <a:buChar char="•"/>
            </a:pPr>
            <a:r>
              <a:rPr lang="en-US" noProof="1"/>
              <a:t>Software deployed worldwide at customers in various states</a:t>
            </a:r>
          </a:p>
          <a:p>
            <a:pPr>
              <a:lnSpc>
                <a:spcPct val="200000"/>
              </a:lnSpc>
              <a:buFont typeface="Arial" panose="020B0604020202020204" pitchFamily="34" charset="0"/>
              <a:buChar char="•"/>
            </a:pPr>
            <a:r>
              <a:rPr lang="en-US" noProof="1"/>
              <a:t>Partly self-hosted, partly customer-hosted</a:t>
            </a:r>
          </a:p>
          <a:p>
            <a:pPr>
              <a:lnSpc>
                <a:spcPct val="200000"/>
              </a:lnSpc>
              <a:buFont typeface="Arial" panose="020B0604020202020204" pitchFamily="34" charset="0"/>
              <a:buChar char="•"/>
            </a:pPr>
            <a:r>
              <a:rPr lang="en-US" noProof="1"/>
              <a:t>Various data centers operated in outsourcing by service provider</a:t>
            </a:r>
          </a:p>
        </p:txBody>
      </p:sp>
    </p:spTree>
    <p:extLst>
      <p:ext uri="{BB962C8B-B14F-4D97-AF65-F5344CB8AC3E}">
        <p14:creationId xmlns:p14="http://schemas.microsoft.com/office/powerpoint/2010/main" val="167756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F7A8-AA15-1347-8CDE-E168FFB13D94}"/>
              </a:ext>
            </a:extLst>
          </p:cNvPr>
          <p:cNvSpPr>
            <a:spLocks noGrp="1"/>
          </p:cNvSpPr>
          <p:nvPr>
            <p:ph type="title"/>
          </p:nvPr>
        </p:nvSpPr>
        <p:spPr/>
        <p:txBody>
          <a:bodyPr/>
          <a:lstStyle/>
          <a:p>
            <a:r>
              <a:rPr lang="en-US" noProof="1"/>
              <a:t>Goals</a:t>
            </a:r>
          </a:p>
        </p:txBody>
      </p:sp>
      <p:sp>
        <p:nvSpPr>
          <p:cNvPr id="3" name="Text Placeholder 2">
            <a:extLst>
              <a:ext uri="{FF2B5EF4-FFF2-40B4-BE49-F238E27FC236}">
                <a16:creationId xmlns:a16="http://schemas.microsoft.com/office/drawing/2014/main" id="{3C58C97B-42A4-9440-ABE6-AC32DC03C957}"/>
              </a:ext>
            </a:extLst>
          </p:cNvPr>
          <p:cNvSpPr>
            <a:spLocks noGrp="1"/>
          </p:cNvSpPr>
          <p:nvPr>
            <p:ph type="body" idx="1"/>
          </p:nvPr>
        </p:nvSpPr>
        <p:spPr/>
        <p:txBody>
          <a:bodyPr/>
          <a:lstStyle/>
          <a:p>
            <a:pPr>
              <a:lnSpc>
                <a:spcPct val="150000"/>
              </a:lnSpc>
              <a:buFont typeface="Arial" panose="020B0604020202020204" pitchFamily="34" charset="0"/>
              <a:buChar char="•"/>
            </a:pPr>
            <a:r>
              <a:rPr lang="en-US" noProof="1"/>
              <a:t>Introduction of "cloud"</a:t>
            </a:r>
          </a:p>
          <a:p>
            <a:pPr>
              <a:lnSpc>
                <a:spcPct val="150000"/>
              </a:lnSpc>
              <a:buFont typeface="Arial" panose="020B0604020202020204" pitchFamily="34" charset="0"/>
              <a:buChar char="•"/>
            </a:pPr>
            <a:r>
              <a:rPr lang="en-US" noProof="1"/>
              <a:t>Containerization and automated operations</a:t>
            </a:r>
          </a:p>
          <a:p>
            <a:pPr>
              <a:lnSpc>
                <a:spcPct val="150000"/>
              </a:lnSpc>
              <a:buFont typeface="Arial" panose="020B0604020202020204" pitchFamily="34" charset="0"/>
              <a:buChar char="•"/>
            </a:pPr>
            <a:r>
              <a:rPr lang="en-US" noProof="1"/>
              <a:t>Introduction of cloud-native common architecture</a:t>
            </a:r>
          </a:p>
          <a:p>
            <a:pPr>
              <a:lnSpc>
                <a:spcPct val="150000"/>
              </a:lnSpc>
              <a:buFont typeface="Arial" panose="020B0604020202020204" pitchFamily="34" charset="0"/>
              <a:buChar char="•"/>
            </a:pPr>
            <a:r>
              <a:rPr lang="en-US" noProof="1"/>
              <a:t>Establishment of modernization approaches for existing software</a:t>
            </a:r>
          </a:p>
          <a:p>
            <a:pPr>
              <a:lnSpc>
                <a:spcPct val="150000"/>
              </a:lnSpc>
              <a:buFont typeface="Arial" panose="020B0604020202020204" pitchFamily="34" charset="0"/>
              <a:buChar char="•"/>
            </a:pPr>
            <a:r>
              <a:rPr lang="en-US" noProof="1"/>
              <a:t>Implementation of new products based on common architecture</a:t>
            </a:r>
          </a:p>
          <a:p>
            <a:pPr>
              <a:lnSpc>
                <a:spcPct val="150000"/>
              </a:lnSpc>
              <a:buFont typeface="Arial" panose="020B0604020202020204" pitchFamily="34" charset="0"/>
              <a:buChar char="•"/>
            </a:pPr>
            <a:r>
              <a:rPr lang="en-US" noProof="1"/>
              <a:t>Replacement of legacy technologies, reduction of vendor dependencies</a:t>
            </a:r>
          </a:p>
          <a:p>
            <a:pPr>
              <a:lnSpc>
                <a:spcPct val="150000"/>
              </a:lnSpc>
              <a:buFont typeface="Arial" panose="020B0604020202020204" pitchFamily="34" charset="0"/>
              <a:buChar char="•"/>
            </a:pPr>
            <a:r>
              <a:rPr lang="en-US" noProof="1"/>
              <a:t>Skilling and enablement of employees and partners</a:t>
            </a:r>
          </a:p>
        </p:txBody>
      </p:sp>
    </p:spTree>
    <p:extLst>
      <p:ext uri="{BB962C8B-B14F-4D97-AF65-F5344CB8AC3E}">
        <p14:creationId xmlns:p14="http://schemas.microsoft.com/office/powerpoint/2010/main" val="380035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82456F-DEFD-EC40-9367-B78B48D9F622}"/>
              </a:ext>
            </a:extLst>
          </p:cNvPr>
          <p:cNvSpPr>
            <a:spLocks noGrp="1"/>
          </p:cNvSpPr>
          <p:nvPr>
            <p:ph type="title"/>
          </p:nvPr>
        </p:nvSpPr>
        <p:spPr/>
        <p:txBody>
          <a:bodyPr/>
          <a:lstStyle/>
          <a:p>
            <a:r>
              <a:rPr lang="en-US" noProof="1"/>
              <a:t>Approach</a:t>
            </a:r>
          </a:p>
        </p:txBody>
      </p:sp>
    </p:spTree>
    <p:extLst>
      <p:ext uri="{BB962C8B-B14F-4D97-AF65-F5344CB8AC3E}">
        <p14:creationId xmlns:p14="http://schemas.microsoft.com/office/powerpoint/2010/main" val="20928671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F03CD-4A1D-4866-9155-3F35E0F57A68}"/>
              </a:ext>
            </a:extLst>
          </p:cNvPr>
          <p:cNvSpPr>
            <a:spLocks noGrp="1"/>
          </p:cNvSpPr>
          <p:nvPr>
            <p:ph type="title"/>
          </p:nvPr>
        </p:nvSpPr>
        <p:spPr/>
        <p:txBody>
          <a:bodyPr/>
          <a:lstStyle/>
          <a:p>
            <a:endParaRPr lang="en-US" noProof="1"/>
          </a:p>
        </p:txBody>
      </p:sp>
      <p:graphicFrame>
        <p:nvGraphicFramePr>
          <p:cNvPr id="4" name="Diagram 3">
            <a:extLst>
              <a:ext uri="{FF2B5EF4-FFF2-40B4-BE49-F238E27FC236}">
                <a16:creationId xmlns:a16="http://schemas.microsoft.com/office/drawing/2014/main" id="{BB211BE8-A11B-45E5-83C3-DD5AB81D5476}"/>
              </a:ext>
            </a:extLst>
          </p:cNvPr>
          <p:cNvGraphicFramePr/>
          <p:nvPr>
            <p:extLst>
              <p:ext uri="{D42A27DB-BD31-4B8C-83A1-F6EECF244321}">
                <p14:modId xmlns:p14="http://schemas.microsoft.com/office/powerpoint/2010/main" val="1001094597"/>
              </p:ext>
            </p:extLst>
          </p:nvPr>
        </p:nvGraphicFramePr>
        <p:xfrm>
          <a:off x="341480" y="1165393"/>
          <a:ext cx="8461040" cy="2698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294413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82456F-DEFD-EC40-9367-B78B48D9F622}"/>
              </a:ext>
            </a:extLst>
          </p:cNvPr>
          <p:cNvSpPr>
            <a:spLocks noGrp="1"/>
          </p:cNvSpPr>
          <p:nvPr>
            <p:ph type="title"/>
          </p:nvPr>
        </p:nvSpPr>
        <p:spPr/>
        <p:txBody>
          <a:bodyPr/>
          <a:lstStyle/>
          <a:p>
            <a:r>
              <a:rPr lang="en-US" noProof="1"/>
              <a:t>Results</a:t>
            </a:r>
          </a:p>
        </p:txBody>
      </p:sp>
    </p:spTree>
    <p:extLst>
      <p:ext uri="{BB962C8B-B14F-4D97-AF65-F5344CB8AC3E}">
        <p14:creationId xmlns:p14="http://schemas.microsoft.com/office/powerpoint/2010/main" val="158710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sz="2800" u="none" strike="noStrike" cap="none" noProof="1">
                <a:solidFill>
                  <a:schemeClr val="dk2"/>
                </a:solidFill>
                <a:sym typeface="Trebuchet MS"/>
              </a:rPr>
              <a:t>Lift &amp; Shift</a:t>
            </a:r>
            <a:endParaRPr lang="en-US" noProof="1"/>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F7A8-AA15-1347-8CDE-E168FFB13D94}"/>
              </a:ext>
            </a:extLst>
          </p:cNvPr>
          <p:cNvSpPr>
            <a:spLocks noGrp="1"/>
          </p:cNvSpPr>
          <p:nvPr>
            <p:ph type="title"/>
          </p:nvPr>
        </p:nvSpPr>
        <p:spPr/>
        <p:txBody>
          <a:bodyPr/>
          <a:lstStyle/>
          <a:p>
            <a:r>
              <a:rPr lang="en-US" noProof="1"/>
              <a:t>Results</a:t>
            </a:r>
          </a:p>
        </p:txBody>
      </p:sp>
      <p:sp>
        <p:nvSpPr>
          <p:cNvPr id="3" name="Text Placeholder 2">
            <a:extLst>
              <a:ext uri="{FF2B5EF4-FFF2-40B4-BE49-F238E27FC236}">
                <a16:creationId xmlns:a16="http://schemas.microsoft.com/office/drawing/2014/main" id="{3C58C97B-42A4-9440-ABE6-AC32DC03C957}"/>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Successful support in developing and implementing cloud strategy</a:t>
            </a:r>
          </a:p>
          <a:p>
            <a:pPr>
              <a:lnSpc>
                <a:spcPct val="200000"/>
              </a:lnSpc>
              <a:buFont typeface="Arial" panose="020B0604020202020204" pitchFamily="34" charset="0"/>
              <a:buChar char="•"/>
            </a:pPr>
            <a:r>
              <a:rPr lang="en-US" sz="1600" noProof="1"/>
              <a:t>Successful support in establishing governance and approaches</a:t>
            </a:r>
          </a:p>
          <a:p>
            <a:pPr>
              <a:lnSpc>
                <a:spcPct val="200000"/>
              </a:lnSpc>
              <a:buFont typeface="Arial" panose="020B0604020202020204" pitchFamily="34" charset="0"/>
              <a:buChar char="•"/>
            </a:pPr>
            <a:r>
              <a:rPr lang="en-US" sz="1600" noProof="1"/>
              <a:t>200+ employees individually skilled at customers</a:t>
            </a:r>
          </a:p>
          <a:p>
            <a:pPr>
              <a:lnSpc>
                <a:spcPct val="200000"/>
              </a:lnSpc>
              <a:buFont typeface="Arial" panose="020B0604020202020204" pitchFamily="34" charset="0"/>
              <a:buChar char="•"/>
            </a:pPr>
            <a:r>
              <a:rPr lang="en-US" sz="1600" noProof="1"/>
              <a:t>Brownfield migration successfully completed</a:t>
            </a:r>
          </a:p>
          <a:p>
            <a:pPr>
              <a:lnSpc>
                <a:spcPct val="200000"/>
              </a:lnSpc>
              <a:buFont typeface="Arial" panose="020B0604020202020204" pitchFamily="34" charset="0"/>
              <a:buChar char="•"/>
            </a:pPr>
            <a:r>
              <a:rPr lang="en-US" sz="1600" noProof="1"/>
              <a:t>Greenfield migration successfully implemented</a:t>
            </a:r>
          </a:p>
          <a:p>
            <a:pPr>
              <a:lnSpc>
                <a:spcPct val="200000"/>
              </a:lnSpc>
              <a:buFont typeface="Arial" panose="020B0604020202020204" pitchFamily="34" charset="0"/>
              <a:buChar char="•"/>
            </a:pPr>
            <a:r>
              <a:rPr lang="en-US" sz="1600" noProof="1"/>
              <a:t>Several operations teams successfully introduced to approaches and tools</a:t>
            </a:r>
          </a:p>
        </p:txBody>
      </p:sp>
    </p:spTree>
    <p:extLst>
      <p:ext uri="{BB962C8B-B14F-4D97-AF65-F5344CB8AC3E}">
        <p14:creationId xmlns:p14="http://schemas.microsoft.com/office/powerpoint/2010/main" val="18328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F7A8-AA15-1347-8CDE-E168FFB13D94}"/>
              </a:ext>
            </a:extLst>
          </p:cNvPr>
          <p:cNvSpPr>
            <a:spLocks noGrp="1"/>
          </p:cNvSpPr>
          <p:nvPr>
            <p:ph type="title"/>
          </p:nvPr>
        </p:nvSpPr>
        <p:spPr/>
        <p:txBody>
          <a:bodyPr/>
          <a:lstStyle/>
          <a:p>
            <a:r>
              <a:rPr lang="en-US" noProof="1"/>
              <a:t>Numbers</a:t>
            </a:r>
          </a:p>
        </p:txBody>
      </p:sp>
      <p:sp>
        <p:nvSpPr>
          <p:cNvPr id="3" name="Text Placeholder 2">
            <a:extLst>
              <a:ext uri="{FF2B5EF4-FFF2-40B4-BE49-F238E27FC236}">
                <a16:creationId xmlns:a16="http://schemas.microsoft.com/office/drawing/2014/main" id="{3C58C97B-42A4-9440-ABE6-AC32DC03C957}"/>
              </a:ext>
            </a:extLst>
          </p:cNvPr>
          <p:cNvSpPr>
            <a:spLocks noGrp="1"/>
          </p:cNvSpPr>
          <p:nvPr>
            <p:ph type="body" idx="1"/>
          </p:nvPr>
        </p:nvSpPr>
        <p:spPr/>
        <p:txBody>
          <a:bodyPr/>
          <a:lstStyle/>
          <a:p>
            <a:pPr>
              <a:lnSpc>
                <a:spcPct val="150000"/>
              </a:lnSpc>
              <a:buFont typeface="Arial" panose="020B0604020202020204" pitchFamily="34" charset="0"/>
              <a:buChar char="•"/>
            </a:pPr>
            <a:r>
              <a:rPr lang="en-US" noProof="1"/>
              <a:t>Introduction of Scrum-of-Scrums: 5 project streams managed in parallel</a:t>
            </a:r>
          </a:p>
          <a:p>
            <a:pPr>
              <a:lnSpc>
                <a:spcPct val="150000"/>
              </a:lnSpc>
              <a:buFont typeface="Arial" panose="020B0604020202020204" pitchFamily="34" charset="0"/>
              <a:buChar char="•"/>
            </a:pPr>
            <a:r>
              <a:rPr lang="en-US" noProof="1"/>
              <a:t>Operating cost savings for brownfield application: 72%</a:t>
            </a:r>
          </a:p>
          <a:p>
            <a:pPr>
              <a:lnSpc>
                <a:spcPct val="150000"/>
              </a:lnSpc>
              <a:buFont typeface="Arial" panose="020B0604020202020204" pitchFamily="34" charset="0"/>
              <a:buChar char="•"/>
            </a:pPr>
            <a:r>
              <a:rPr lang="en-US" noProof="1"/>
              <a:t>Operating cost savings for greenfield application compared to traditional approach: 76%</a:t>
            </a:r>
          </a:p>
          <a:p>
            <a:pPr>
              <a:lnSpc>
                <a:spcPct val="150000"/>
              </a:lnSpc>
              <a:buFont typeface="Arial" panose="020B0604020202020204" pitchFamily="34" charset="0"/>
              <a:buChar char="•"/>
            </a:pPr>
            <a:r>
              <a:rPr lang="en-US" noProof="1"/>
              <a:t>Downtimes due to planned updates: 0 (down from 2 in 2017)</a:t>
            </a:r>
          </a:p>
          <a:p>
            <a:pPr>
              <a:lnSpc>
                <a:spcPct val="150000"/>
              </a:lnSpc>
              <a:buFont typeface="Arial" panose="020B0604020202020204" pitchFamily="34" charset="0"/>
              <a:buChar char="•"/>
            </a:pPr>
            <a:r>
              <a:rPr lang="en-US" noProof="1"/>
              <a:t>Major incidents with system outages per year: 0 (down from 4 in 2017)</a:t>
            </a:r>
          </a:p>
          <a:p>
            <a:pPr>
              <a:lnSpc>
                <a:spcPct val="150000"/>
              </a:lnSpc>
              <a:buFont typeface="Arial" panose="020B0604020202020204" pitchFamily="34" charset="0"/>
              <a:buChar char="•"/>
            </a:pPr>
            <a:r>
              <a:rPr lang="en-US" noProof="1"/>
              <a:t>New releases per year: 20+ (bi-weekly release cycles)</a:t>
            </a:r>
          </a:p>
        </p:txBody>
      </p:sp>
    </p:spTree>
    <p:extLst>
      <p:ext uri="{BB962C8B-B14F-4D97-AF65-F5344CB8AC3E}">
        <p14:creationId xmlns:p14="http://schemas.microsoft.com/office/powerpoint/2010/main" val="428707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7C1C259-74E1-9673-9F4F-E1CB2D10CB43}"/>
              </a:ext>
            </a:extLst>
          </p:cNvPr>
          <p:cNvSpPr>
            <a:spLocks noGrp="1"/>
          </p:cNvSpPr>
          <p:nvPr>
            <p:ph type="subTitle" idx="1"/>
          </p:nvPr>
        </p:nvSpPr>
        <p:spPr/>
        <p:txBody>
          <a:bodyPr/>
          <a:lstStyle/>
          <a:p>
            <a:r>
              <a:rPr lang="en-US" noProof="1">
                <a:solidFill>
                  <a:schemeClr val="tx2">
                    <a:lumMod val="50000"/>
                  </a:schemeClr>
                </a:solidFill>
              </a:rPr>
              <a:t>Preparation for Deep Level Workshops</a:t>
            </a:r>
            <a:endParaRPr lang="en-US" dirty="0"/>
          </a:p>
        </p:txBody>
      </p:sp>
    </p:spTree>
    <p:extLst>
      <p:ext uri="{BB962C8B-B14F-4D97-AF65-F5344CB8AC3E}">
        <p14:creationId xmlns:p14="http://schemas.microsoft.com/office/powerpoint/2010/main" val="38704406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F5BC3-21BE-E08F-220D-587AA8DA4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4DEB1-1719-99C1-C2ED-1689FE2521E2}"/>
              </a:ext>
            </a:extLst>
          </p:cNvPr>
          <p:cNvSpPr>
            <a:spLocks noGrp="1"/>
          </p:cNvSpPr>
          <p:nvPr>
            <p:ph type="title"/>
          </p:nvPr>
        </p:nvSpPr>
        <p:spPr/>
        <p:txBody>
          <a:bodyPr/>
          <a:lstStyle/>
          <a:p>
            <a:r>
              <a:rPr lang="en-US" noProof="1"/>
              <a:t>Learning / Practice: SCS / Cloud-in-a-Box</a:t>
            </a:r>
          </a:p>
        </p:txBody>
      </p:sp>
      <p:sp>
        <p:nvSpPr>
          <p:cNvPr id="3" name="Text Placeholder 2">
            <a:extLst>
              <a:ext uri="{FF2B5EF4-FFF2-40B4-BE49-F238E27FC236}">
                <a16:creationId xmlns:a16="http://schemas.microsoft.com/office/drawing/2014/main" id="{B302C8F3-6792-DCF0-0E53-FA51F5AC6551}"/>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Set Up Cloud-in-a-Box on VM / Hardware (or get access to it using ITU / GIZ)</a:t>
            </a:r>
            <a:br>
              <a:rPr lang="en-US" sz="1600" noProof="1"/>
            </a:br>
            <a:r>
              <a:rPr lang="en-US" sz="1600" noProof="1">
                <a:hlinkClick r:id="rId2"/>
              </a:rPr>
              <a:t>https://docs.scs.community/docs/iaas/guides/other-guides/cloud-in-a-box/</a:t>
            </a:r>
            <a:endParaRPr lang="en-US" sz="1600" noProof="1"/>
          </a:p>
          <a:p>
            <a:pPr>
              <a:lnSpc>
                <a:spcPct val="200000"/>
              </a:lnSpc>
              <a:buFont typeface="Arial" panose="020B0604020202020204" pitchFamily="34" charset="0"/>
              <a:buChar char="•"/>
            </a:pPr>
            <a:r>
              <a:rPr lang="en-US" sz="1600" noProof="1"/>
              <a:t>Create a custom Flavor using UI</a:t>
            </a:r>
          </a:p>
          <a:p>
            <a:pPr>
              <a:lnSpc>
                <a:spcPct val="200000"/>
              </a:lnSpc>
              <a:buFont typeface="Arial" panose="020B0604020202020204" pitchFamily="34" charset="0"/>
              <a:buChar char="•"/>
            </a:pPr>
            <a:r>
              <a:rPr lang="en-US" sz="1600" noProof="1"/>
              <a:t>Upload a custom Image using UI (Ubuntu Server)</a:t>
            </a:r>
          </a:p>
          <a:p>
            <a:pPr>
              <a:lnSpc>
                <a:spcPct val="200000"/>
              </a:lnSpc>
              <a:buFont typeface="Arial" panose="020B0604020202020204" pitchFamily="34" charset="0"/>
              <a:buChar char="•"/>
            </a:pPr>
            <a:r>
              <a:rPr lang="en-US" sz="1600" noProof="1"/>
              <a:t>Create at least one VM using UI</a:t>
            </a:r>
          </a:p>
          <a:p>
            <a:pPr>
              <a:lnSpc>
                <a:spcPct val="200000"/>
              </a:lnSpc>
              <a:buFont typeface="Arial" panose="020B0604020202020204" pitchFamily="34" charset="0"/>
              <a:buChar char="•"/>
            </a:pPr>
            <a:r>
              <a:rPr lang="en-US" sz="1600" noProof="1"/>
              <a:t>Adjust at least one VM using UI</a:t>
            </a:r>
          </a:p>
          <a:p>
            <a:pPr>
              <a:lnSpc>
                <a:spcPct val="200000"/>
              </a:lnSpc>
              <a:buFont typeface="Arial" panose="020B0604020202020204" pitchFamily="34" charset="0"/>
              <a:buChar char="•"/>
            </a:pPr>
            <a:r>
              <a:rPr lang="en-US" sz="1600" noProof="1"/>
              <a:t>Destroy at least on VM using UI</a:t>
            </a:r>
            <a:endParaRPr lang="en-US" noProof="1"/>
          </a:p>
        </p:txBody>
      </p:sp>
    </p:spTree>
    <p:extLst>
      <p:ext uri="{BB962C8B-B14F-4D97-AF65-F5344CB8AC3E}">
        <p14:creationId xmlns:p14="http://schemas.microsoft.com/office/powerpoint/2010/main" val="116223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96F4E-18FD-C9F6-63B4-56F2137FF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A29DA-2F86-7F0B-AD09-29CF146E2963}"/>
              </a:ext>
            </a:extLst>
          </p:cNvPr>
          <p:cNvSpPr>
            <a:spLocks noGrp="1"/>
          </p:cNvSpPr>
          <p:nvPr>
            <p:ph type="title"/>
          </p:nvPr>
        </p:nvSpPr>
        <p:spPr/>
        <p:txBody>
          <a:bodyPr/>
          <a:lstStyle/>
          <a:p>
            <a:r>
              <a:rPr lang="en-US" noProof="1"/>
              <a:t>Learning / Practice: Automation</a:t>
            </a:r>
          </a:p>
        </p:txBody>
      </p:sp>
      <p:sp>
        <p:nvSpPr>
          <p:cNvPr id="3" name="Text Placeholder 2">
            <a:extLst>
              <a:ext uri="{FF2B5EF4-FFF2-40B4-BE49-F238E27FC236}">
                <a16:creationId xmlns:a16="http://schemas.microsoft.com/office/drawing/2014/main" id="{885CBC58-BA00-2BAA-1DD1-962CB543BF02}"/>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Familarize with Ansible and Terraform</a:t>
            </a:r>
          </a:p>
          <a:p>
            <a:pPr>
              <a:lnSpc>
                <a:spcPct val="200000"/>
              </a:lnSpc>
              <a:buFont typeface="Arial" panose="020B0604020202020204" pitchFamily="34" charset="0"/>
              <a:buChar char="•"/>
            </a:pPr>
            <a:r>
              <a:rPr lang="en-US" sz="1600" noProof="1"/>
              <a:t>Roll out at least one VM using Terraform based on Ubuntu Linux</a:t>
            </a:r>
          </a:p>
          <a:p>
            <a:pPr>
              <a:lnSpc>
                <a:spcPct val="200000"/>
              </a:lnSpc>
              <a:buFont typeface="Arial" panose="020B0604020202020204" pitchFamily="34" charset="0"/>
              <a:buChar char="•"/>
            </a:pPr>
            <a:r>
              <a:rPr lang="en-US" sz="1600" noProof="1"/>
              <a:t>Update the VM using Ansible</a:t>
            </a:r>
          </a:p>
          <a:p>
            <a:pPr>
              <a:lnSpc>
                <a:spcPct val="200000"/>
              </a:lnSpc>
              <a:buFont typeface="Arial" panose="020B0604020202020204" pitchFamily="34" charset="0"/>
              <a:buChar char="•"/>
            </a:pPr>
            <a:r>
              <a:rPr lang="en-US" sz="1600" noProof="1"/>
              <a:t>Install Docker using Ansible</a:t>
            </a:r>
          </a:p>
          <a:p>
            <a:pPr>
              <a:lnSpc>
                <a:spcPct val="200000"/>
              </a:lnSpc>
              <a:buFont typeface="Arial" panose="020B0604020202020204" pitchFamily="34" charset="0"/>
              <a:buChar char="•"/>
            </a:pPr>
            <a:r>
              <a:rPr lang="en-US" sz="1600" noProof="1"/>
              <a:t>Destroy the VM using Terraform</a:t>
            </a:r>
          </a:p>
        </p:txBody>
      </p:sp>
    </p:spTree>
    <p:extLst>
      <p:ext uri="{BB962C8B-B14F-4D97-AF65-F5344CB8AC3E}">
        <p14:creationId xmlns:p14="http://schemas.microsoft.com/office/powerpoint/2010/main" val="124689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67BB7-F332-4D2B-FE7B-5FD2D40189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3809D-6FE7-3135-FFA5-AAF73A347AD0}"/>
              </a:ext>
            </a:extLst>
          </p:cNvPr>
          <p:cNvSpPr>
            <a:spLocks noGrp="1"/>
          </p:cNvSpPr>
          <p:nvPr>
            <p:ph type="title"/>
          </p:nvPr>
        </p:nvSpPr>
        <p:spPr/>
        <p:txBody>
          <a:bodyPr/>
          <a:lstStyle/>
          <a:p>
            <a:r>
              <a:rPr lang="en-US" noProof="1"/>
              <a:t>Learning / Practice: Containers</a:t>
            </a:r>
          </a:p>
        </p:txBody>
      </p:sp>
      <p:sp>
        <p:nvSpPr>
          <p:cNvPr id="3" name="Text Placeholder 2">
            <a:extLst>
              <a:ext uri="{FF2B5EF4-FFF2-40B4-BE49-F238E27FC236}">
                <a16:creationId xmlns:a16="http://schemas.microsoft.com/office/drawing/2014/main" id="{6EE92F25-F37B-BE39-FC9C-87025107CD08}"/>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Familarize with Docker and Docker Compose</a:t>
            </a:r>
          </a:p>
          <a:p>
            <a:pPr>
              <a:lnSpc>
                <a:spcPct val="200000"/>
              </a:lnSpc>
              <a:buFont typeface="Arial" panose="020B0604020202020204" pitchFamily="34" charset="0"/>
              <a:buChar char="•"/>
            </a:pPr>
            <a:r>
              <a:rPr lang="en-US" sz="1600" noProof="1"/>
              <a:t>Create at least one custom Container using a Dockerfile</a:t>
            </a:r>
          </a:p>
          <a:p>
            <a:pPr>
              <a:lnSpc>
                <a:spcPct val="200000"/>
              </a:lnSpc>
              <a:buFont typeface="Arial" panose="020B0604020202020204" pitchFamily="34" charset="0"/>
              <a:buChar char="•"/>
            </a:pPr>
            <a:r>
              <a:rPr lang="en-US" sz="1600" noProof="1"/>
              <a:t>Create at least one custom Docker Compose deployment (Wordpress)</a:t>
            </a:r>
          </a:p>
          <a:p>
            <a:pPr>
              <a:lnSpc>
                <a:spcPct val="200000"/>
              </a:lnSpc>
              <a:buFont typeface="Arial" panose="020B0604020202020204" pitchFamily="34" charset="0"/>
              <a:buChar char="•"/>
            </a:pPr>
            <a:r>
              <a:rPr lang="en-US" sz="1600" noProof="1"/>
              <a:t>Create an Ansible Script to build the Container</a:t>
            </a:r>
          </a:p>
          <a:p>
            <a:pPr>
              <a:lnSpc>
                <a:spcPct val="200000"/>
              </a:lnSpc>
              <a:buFont typeface="Arial" panose="020B0604020202020204" pitchFamily="34" charset="0"/>
              <a:buChar char="•"/>
            </a:pPr>
            <a:r>
              <a:rPr lang="en-US" sz="1600" noProof="1"/>
              <a:t>Create an Ansible Script to roll out the Docker Compose deployment</a:t>
            </a:r>
          </a:p>
          <a:p>
            <a:pPr>
              <a:lnSpc>
                <a:spcPct val="200000"/>
              </a:lnSpc>
              <a:buFont typeface="Arial" panose="020B0604020202020204" pitchFamily="34" charset="0"/>
              <a:buChar char="•"/>
            </a:pPr>
            <a:r>
              <a:rPr lang="en-US" sz="1600" noProof="1"/>
              <a:t>Work with Environmental-Parameters and Volume Binding</a:t>
            </a:r>
          </a:p>
        </p:txBody>
      </p:sp>
    </p:spTree>
    <p:extLst>
      <p:ext uri="{BB962C8B-B14F-4D97-AF65-F5344CB8AC3E}">
        <p14:creationId xmlns:p14="http://schemas.microsoft.com/office/powerpoint/2010/main" val="349172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ABD68-3773-7CE6-99F9-3BC16336A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14526-4605-BA31-47D7-AE935F271B09}"/>
              </a:ext>
            </a:extLst>
          </p:cNvPr>
          <p:cNvSpPr>
            <a:spLocks noGrp="1"/>
          </p:cNvSpPr>
          <p:nvPr>
            <p:ph type="title"/>
          </p:nvPr>
        </p:nvSpPr>
        <p:spPr/>
        <p:txBody>
          <a:bodyPr/>
          <a:lstStyle/>
          <a:p>
            <a:r>
              <a:rPr lang="en-US" noProof="1"/>
              <a:t>Learning / Practice: Kubernetes</a:t>
            </a:r>
          </a:p>
        </p:txBody>
      </p:sp>
      <p:sp>
        <p:nvSpPr>
          <p:cNvPr id="3" name="Text Placeholder 2">
            <a:extLst>
              <a:ext uri="{FF2B5EF4-FFF2-40B4-BE49-F238E27FC236}">
                <a16:creationId xmlns:a16="http://schemas.microsoft.com/office/drawing/2014/main" id="{DB2209E0-0B57-16F8-9175-884727A9649B}"/>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Familarize with kubectl</a:t>
            </a:r>
          </a:p>
          <a:p>
            <a:pPr>
              <a:lnSpc>
                <a:spcPct val="200000"/>
              </a:lnSpc>
              <a:buFont typeface="Arial" panose="020B0604020202020204" pitchFamily="34" charset="0"/>
              <a:buChar char="•"/>
            </a:pPr>
            <a:r>
              <a:rPr lang="en-US" sz="1600" noProof="1"/>
              <a:t>Set Up K3S in a Terraform-provided VM ”by hand”</a:t>
            </a:r>
          </a:p>
          <a:p>
            <a:pPr>
              <a:lnSpc>
                <a:spcPct val="200000"/>
              </a:lnSpc>
              <a:buFont typeface="Arial" panose="020B0604020202020204" pitchFamily="34" charset="0"/>
              <a:buChar char="•"/>
            </a:pPr>
            <a:r>
              <a:rPr lang="en-US" sz="1600" noProof="1"/>
              <a:t>Set Up K3S in a Terraform-provided VM using Ansible</a:t>
            </a:r>
          </a:p>
          <a:p>
            <a:pPr>
              <a:lnSpc>
                <a:spcPct val="200000"/>
              </a:lnSpc>
              <a:buFont typeface="Arial" panose="020B0604020202020204" pitchFamily="34" charset="0"/>
              <a:buChar char="•"/>
            </a:pPr>
            <a:r>
              <a:rPr lang="en-US" sz="1600" noProof="1"/>
              <a:t>Create a Kubernetes Deployment using YAML for WordPress (including Service)</a:t>
            </a:r>
          </a:p>
          <a:p>
            <a:pPr>
              <a:lnSpc>
                <a:spcPct val="200000"/>
              </a:lnSpc>
              <a:buFont typeface="Arial" panose="020B0604020202020204" pitchFamily="34" charset="0"/>
              <a:buChar char="•"/>
            </a:pPr>
            <a:r>
              <a:rPr lang="en-US" sz="1600" noProof="1"/>
              <a:t>Scale the Deployment</a:t>
            </a:r>
          </a:p>
          <a:p>
            <a:pPr>
              <a:lnSpc>
                <a:spcPct val="200000"/>
              </a:lnSpc>
              <a:buFont typeface="Arial" panose="020B0604020202020204" pitchFamily="34" charset="0"/>
              <a:buChar char="•"/>
            </a:pPr>
            <a:r>
              <a:rPr lang="en-US" sz="1600" noProof="1"/>
              <a:t>Create an Ingress Rule for the WordPress Deployment</a:t>
            </a:r>
          </a:p>
        </p:txBody>
      </p:sp>
    </p:spTree>
    <p:extLst>
      <p:ext uri="{BB962C8B-B14F-4D97-AF65-F5344CB8AC3E}">
        <p14:creationId xmlns:p14="http://schemas.microsoft.com/office/powerpoint/2010/main" val="395834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FBDEA-56A3-01A1-F4A5-36341ABD8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80AEE-54A8-D7C0-1C82-72B8125A8E07}"/>
              </a:ext>
            </a:extLst>
          </p:cNvPr>
          <p:cNvSpPr>
            <a:spLocks noGrp="1"/>
          </p:cNvSpPr>
          <p:nvPr>
            <p:ph type="title"/>
          </p:nvPr>
        </p:nvSpPr>
        <p:spPr/>
        <p:txBody>
          <a:bodyPr/>
          <a:lstStyle/>
          <a:p>
            <a:r>
              <a:rPr lang="en-US" noProof="1"/>
              <a:t>Learning / Practice: Operations</a:t>
            </a:r>
          </a:p>
        </p:txBody>
      </p:sp>
      <p:sp>
        <p:nvSpPr>
          <p:cNvPr id="3" name="Text Placeholder 2">
            <a:extLst>
              <a:ext uri="{FF2B5EF4-FFF2-40B4-BE49-F238E27FC236}">
                <a16:creationId xmlns:a16="http://schemas.microsoft.com/office/drawing/2014/main" id="{E464A9A6-1126-AB79-8BFF-3A6C6C0D9DFC}"/>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Familarize with Grafana</a:t>
            </a:r>
          </a:p>
          <a:p>
            <a:pPr>
              <a:lnSpc>
                <a:spcPct val="200000"/>
              </a:lnSpc>
              <a:buFont typeface="Arial" panose="020B0604020202020204" pitchFamily="34" charset="0"/>
              <a:buChar char="•"/>
            </a:pPr>
            <a:r>
              <a:rPr lang="en-US" sz="1600" noProof="1"/>
              <a:t>Familarize with Prometheus</a:t>
            </a:r>
          </a:p>
          <a:p>
            <a:pPr>
              <a:lnSpc>
                <a:spcPct val="200000"/>
              </a:lnSpc>
              <a:buFont typeface="Arial" panose="020B0604020202020204" pitchFamily="34" charset="0"/>
              <a:buChar char="•"/>
            </a:pPr>
            <a:r>
              <a:rPr lang="en-US" sz="1600" noProof="1"/>
              <a:t>Create / Deploy Dashboards for Monitoring the SCS Cloud-in-a-Box</a:t>
            </a:r>
          </a:p>
          <a:p>
            <a:pPr>
              <a:lnSpc>
                <a:spcPct val="200000"/>
              </a:lnSpc>
              <a:buFont typeface="Arial" panose="020B0604020202020204" pitchFamily="34" charset="0"/>
              <a:buChar char="•"/>
            </a:pPr>
            <a:r>
              <a:rPr lang="en-US" sz="1600" noProof="1"/>
              <a:t>Create / Deploy Dashboards for Monitoring the K3S-Instance</a:t>
            </a:r>
          </a:p>
        </p:txBody>
      </p:sp>
    </p:spTree>
    <p:extLst>
      <p:ext uri="{BB962C8B-B14F-4D97-AF65-F5344CB8AC3E}">
        <p14:creationId xmlns:p14="http://schemas.microsoft.com/office/powerpoint/2010/main" val="131835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4DA72-883D-1418-CBF8-DC3F99831F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0D4AD00-00A7-95F7-7D53-247A26FB0433}"/>
              </a:ext>
            </a:extLst>
          </p:cNvPr>
          <p:cNvSpPr>
            <a:spLocks noGrp="1"/>
          </p:cNvSpPr>
          <p:nvPr>
            <p:ph type="title"/>
          </p:nvPr>
        </p:nvSpPr>
        <p:spPr/>
        <p:txBody>
          <a:bodyPr/>
          <a:lstStyle/>
          <a:p>
            <a:r>
              <a:rPr lang="en-US" noProof="1">
                <a:solidFill>
                  <a:schemeClr val="tx2">
                    <a:lumMod val="50000"/>
                  </a:schemeClr>
                </a:solidFill>
              </a:rPr>
              <a:t>Requirements Cloud-in-a-Box</a:t>
            </a:r>
          </a:p>
        </p:txBody>
      </p:sp>
    </p:spTree>
    <p:extLst>
      <p:ext uri="{BB962C8B-B14F-4D97-AF65-F5344CB8AC3E}">
        <p14:creationId xmlns:p14="http://schemas.microsoft.com/office/powerpoint/2010/main" val="18394614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AF058-B97F-4E2C-623C-D7E7AFC2A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CE19F9-CCE9-9E61-E400-4386C6EA43FA}"/>
              </a:ext>
            </a:extLst>
          </p:cNvPr>
          <p:cNvSpPr>
            <a:spLocks noGrp="1"/>
          </p:cNvSpPr>
          <p:nvPr>
            <p:ph type="title"/>
          </p:nvPr>
        </p:nvSpPr>
        <p:spPr/>
        <p:txBody>
          <a:bodyPr/>
          <a:lstStyle/>
          <a:p>
            <a:r>
              <a:rPr lang="en-US" noProof="1"/>
              <a:t>CIAB Minimum Requirements</a:t>
            </a:r>
          </a:p>
        </p:txBody>
      </p:sp>
      <p:sp>
        <p:nvSpPr>
          <p:cNvPr id="3" name="Text Placeholder 2">
            <a:extLst>
              <a:ext uri="{FF2B5EF4-FFF2-40B4-BE49-F238E27FC236}">
                <a16:creationId xmlns:a16="http://schemas.microsoft.com/office/drawing/2014/main" id="{C61E4F64-EAFA-83C1-D44D-2348C9E9FC3C}"/>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32 GB RAM</a:t>
            </a:r>
          </a:p>
          <a:p>
            <a:pPr>
              <a:lnSpc>
                <a:spcPct val="200000"/>
              </a:lnSpc>
              <a:buFont typeface="Arial" panose="020B0604020202020204" pitchFamily="34" charset="0"/>
              <a:buChar char="•"/>
            </a:pPr>
            <a:r>
              <a:rPr lang="en-US" sz="1600" noProof="1"/>
              <a:t>1 TB Storage</a:t>
            </a:r>
          </a:p>
          <a:p>
            <a:pPr>
              <a:lnSpc>
                <a:spcPct val="200000"/>
              </a:lnSpc>
              <a:buFont typeface="Arial" panose="020B0604020202020204" pitchFamily="34" charset="0"/>
              <a:buChar char="•"/>
            </a:pPr>
            <a:r>
              <a:rPr lang="en-US" sz="1600" noProof="1"/>
              <a:t>4 Core CPU</a:t>
            </a:r>
          </a:p>
        </p:txBody>
      </p:sp>
    </p:spTree>
    <p:extLst>
      <p:ext uri="{BB962C8B-B14F-4D97-AF65-F5344CB8AC3E}">
        <p14:creationId xmlns:p14="http://schemas.microsoft.com/office/powerpoint/2010/main" val="12505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noProof="1"/>
              <a:t>Challenges in IT</a:t>
            </a:r>
          </a:p>
          <a:p>
            <a:pPr marL="0" marR="0" lvl="0" indent="0" algn="ctr" rtl="0">
              <a:lnSpc>
                <a:spcPct val="100000"/>
              </a:lnSpc>
              <a:spcBef>
                <a:spcPts val="0"/>
              </a:spcBef>
              <a:spcAft>
                <a:spcPts val="0"/>
              </a:spcAft>
              <a:buClr>
                <a:schemeClr val="dk2"/>
              </a:buClr>
              <a:buSzPts val="2800"/>
              <a:buFont typeface="Trebuchet MS"/>
              <a:buNone/>
            </a:pPr>
            <a:br>
              <a:rPr lang="en-US" sz="1400" noProof="1">
                <a:solidFill>
                  <a:schemeClr val="tx1">
                    <a:lumMod val="50000"/>
                    <a:lumOff val="50000"/>
                  </a:schemeClr>
                </a:solidFill>
              </a:rPr>
            </a:br>
            <a:r>
              <a:rPr lang="en-US" sz="1400" u="none" strike="noStrike" cap="none" noProof="1">
                <a:solidFill>
                  <a:schemeClr val="tx1">
                    <a:lumMod val="50000"/>
                    <a:lumOff val="50000"/>
                  </a:schemeClr>
                </a:solidFill>
                <a:sym typeface="Trebuchet MS"/>
              </a:rPr>
              <a:t>#CloudExcellence</a:t>
            </a: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12082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79B4-0683-5640-BAF4-E6D68623F6F8}"/>
              </a:ext>
            </a:extLst>
          </p:cNvPr>
          <p:cNvSpPr>
            <a:spLocks noGrp="1"/>
          </p:cNvSpPr>
          <p:nvPr>
            <p:ph type="title"/>
          </p:nvPr>
        </p:nvSpPr>
        <p:spPr/>
        <p:txBody>
          <a:bodyPr/>
          <a:lstStyle/>
          <a:p>
            <a:r>
              <a:rPr lang="en-US" noProof="1"/>
              <a:t>Lift &amp; Shift Approaches</a:t>
            </a:r>
          </a:p>
        </p:txBody>
      </p:sp>
      <p:sp>
        <p:nvSpPr>
          <p:cNvPr id="3" name="Text Placeholder 2">
            <a:extLst>
              <a:ext uri="{FF2B5EF4-FFF2-40B4-BE49-F238E27FC236}">
                <a16:creationId xmlns:a16="http://schemas.microsoft.com/office/drawing/2014/main" id="{0962B798-2A3F-4F4C-AD97-10C771D428D5}"/>
              </a:ext>
            </a:extLst>
          </p:cNvPr>
          <p:cNvSpPr>
            <a:spLocks noGrp="1"/>
          </p:cNvSpPr>
          <p:nvPr>
            <p:ph type="body" idx="1"/>
          </p:nvPr>
        </p:nvSpPr>
        <p:spPr/>
        <p:txBody>
          <a:bodyPr/>
          <a:lstStyle/>
          <a:p>
            <a:endParaRPr lang="en-US" noProof="1"/>
          </a:p>
        </p:txBody>
      </p:sp>
      <p:pic>
        <p:nvPicPr>
          <p:cNvPr id="5" name="Picture 4">
            <a:extLst>
              <a:ext uri="{FF2B5EF4-FFF2-40B4-BE49-F238E27FC236}">
                <a16:creationId xmlns:a16="http://schemas.microsoft.com/office/drawing/2014/main" id="{E9E9EB13-54F0-2A44-AE54-1B23BBAAEB6C}"/>
              </a:ext>
            </a:extLst>
          </p:cNvPr>
          <p:cNvPicPr>
            <a:picLocks noChangeAspect="1"/>
          </p:cNvPicPr>
          <p:nvPr/>
        </p:nvPicPr>
        <p:blipFill>
          <a:blip r:embed="rId3"/>
          <a:stretch>
            <a:fillRect/>
          </a:stretch>
        </p:blipFill>
        <p:spPr>
          <a:xfrm>
            <a:off x="-518984" y="-1069374"/>
            <a:ext cx="9662984" cy="6441989"/>
          </a:xfrm>
          <a:prstGeom prst="rect">
            <a:avLst/>
          </a:prstGeom>
        </p:spPr>
      </p:pic>
      <p:sp>
        <p:nvSpPr>
          <p:cNvPr id="6" name="Google Shape;103;p19">
            <a:extLst>
              <a:ext uri="{FF2B5EF4-FFF2-40B4-BE49-F238E27FC236}">
                <a16:creationId xmlns:a16="http://schemas.microsoft.com/office/drawing/2014/main" id="{45E0EE89-0CF8-9D41-8BA6-0E453E6C6112}"/>
              </a:ext>
            </a:extLst>
          </p:cNvPr>
          <p:cNvSpPr txBox="1">
            <a:spLocks/>
          </p:cNvSpPr>
          <p:nvPr/>
        </p:nvSpPr>
        <p:spPr>
          <a:xfrm>
            <a:off x="1384281" y="139925"/>
            <a:ext cx="7618500" cy="61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noProof="1">
                <a:solidFill>
                  <a:srgbClr val="FFFFFF"/>
                </a:solidFill>
                <a:latin typeface="Open Sans" pitchFamily="2" charset="0"/>
                <a:ea typeface="Open Sans" pitchFamily="2" charset="0"/>
                <a:cs typeface="Open Sans" pitchFamily="2" charset="0"/>
              </a:rPr>
              <a:t>Lift &amp; Shift</a:t>
            </a:r>
          </a:p>
        </p:txBody>
      </p:sp>
      <p:sp>
        <p:nvSpPr>
          <p:cNvPr id="7" name="Google Shape;104;p19">
            <a:extLst>
              <a:ext uri="{FF2B5EF4-FFF2-40B4-BE49-F238E27FC236}">
                <a16:creationId xmlns:a16="http://schemas.microsoft.com/office/drawing/2014/main" id="{2BF8BFAC-CE06-1540-8FD5-812254AA9DEF}"/>
              </a:ext>
            </a:extLst>
          </p:cNvPr>
          <p:cNvSpPr txBox="1">
            <a:spLocks/>
          </p:cNvSpPr>
          <p:nvPr/>
        </p:nvSpPr>
        <p:spPr>
          <a:xfrm>
            <a:off x="457522" y="573875"/>
            <a:ext cx="8520600" cy="45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1pPr>
            <a:lvl2pPr marL="914400" marR="0" lvl="1"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2pPr>
            <a:lvl3pPr marL="1371600" marR="0" lvl="2"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3pPr>
            <a:lvl4pPr marL="1828800" marR="0" lvl="3"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4pPr>
            <a:lvl5pPr marL="2286000" marR="0" lvl="4"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5pPr>
            <a:lvl6pPr marL="2743200" marR="0" lvl="5"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6pPr>
            <a:lvl7pPr marL="3200400" marR="0" lvl="6"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7pPr>
            <a:lvl8pPr marL="3657600" marR="0" lvl="7"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8pPr>
            <a:lvl9pPr marL="4114800" marR="0" lvl="8" indent="-317500" algn="l" rtl="0">
              <a:lnSpc>
                <a:spcPct val="115000"/>
              </a:lnSpc>
              <a:spcBef>
                <a:spcPts val="1600"/>
              </a:spcBef>
              <a:spcAft>
                <a:spcPts val="160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9pPr>
          </a:lstStyle>
          <a:p>
            <a:pPr marL="0" indent="0" algn="r">
              <a:lnSpc>
                <a:spcPct val="150000"/>
              </a:lnSpc>
              <a:spcAft>
                <a:spcPts val="1600"/>
              </a:spcAft>
              <a:buFont typeface="Trebuchet MS"/>
              <a:buNone/>
            </a:pPr>
            <a:r>
              <a:rPr lang="en-US" noProof="1">
                <a:solidFill>
                  <a:srgbClr val="FFFFFF"/>
                </a:solidFill>
                <a:latin typeface="Open Sans" pitchFamily="2" charset="0"/>
                <a:ea typeface="Open Sans" pitchFamily="2" charset="0"/>
                <a:cs typeface="Open Sans" pitchFamily="2" charset="0"/>
              </a:rPr>
              <a:t>Easy and Simple</a:t>
            </a:r>
          </a:p>
        </p:txBody>
      </p:sp>
    </p:spTree>
    <p:extLst>
      <p:ext uri="{BB962C8B-B14F-4D97-AF65-F5344CB8AC3E}">
        <p14:creationId xmlns:p14="http://schemas.microsoft.com/office/powerpoint/2010/main" val="25307713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2A589-EC72-9D1B-3137-CDC2D726D7CE}"/>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CCE3DB1-CB70-3E5E-4DCD-5F2E5DF381D7}"/>
              </a:ext>
            </a:extLst>
          </p:cNvPr>
          <p:cNvSpPr>
            <a:spLocks noGrp="1"/>
          </p:cNvSpPr>
          <p:nvPr>
            <p:ph type="subTitle" idx="1"/>
          </p:nvPr>
        </p:nvSpPr>
        <p:spPr/>
        <p:txBody>
          <a:bodyPr/>
          <a:lstStyle/>
          <a:p>
            <a:r>
              <a:rPr lang="en-US" noProof="1">
                <a:solidFill>
                  <a:schemeClr val="tx2">
                    <a:lumMod val="50000"/>
                  </a:schemeClr>
                </a:solidFill>
              </a:rPr>
              <a:t>Let’s Stay in Touch!</a:t>
            </a:r>
            <a:endParaRPr lang="en-US" dirty="0"/>
          </a:p>
        </p:txBody>
      </p:sp>
    </p:spTree>
    <p:extLst>
      <p:ext uri="{BB962C8B-B14F-4D97-AF65-F5344CB8AC3E}">
        <p14:creationId xmlns:p14="http://schemas.microsoft.com/office/powerpoint/2010/main" val="4192465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E16E-2358-F15F-C213-792DCCBB3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D1ABB1-314A-1AB6-F7F1-7539DAE440A7}"/>
              </a:ext>
            </a:extLst>
          </p:cNvPr>
          <p:cNvSpPr>
            <a:spLocks noGrp="1"/>
          </p:cNvSpPr>
          <p:nvPr>
            <p:ph type="title"/>
          </p:nvPr>
        </p:nvSpPr>
        <p:spPr/>
        <p:txBody>
          <a:bodyPr/>
          <a:lstStyle/>
          <a:p>
            <a:r>
              <a:rPr lang="en-US" noProof="1"/>
              <a:t>Let’s Stay in Toch</a:t>
            </a:r>
          </a:p>
        </p:txBody>
      </p:sp>
      <p:sp>
        <p:nvSpPr>
          <p:cNvPr id="3" name="Text Placeholder 2">
            <a:extLst>
              <a:ext uri="{FF2B5EF4-FFF2-40B4-BE49-F238E27FC236}">
                <a16:creationId xmlns:a16="http://schemas.microsoft.com/office/drawing/2014/main" id="{F2DBB71F-C12A-951A-FF82-51E0B8584D03}"/>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Karsten Samaschke</a:t>
            </a:r>
          </a:p>
          <a:p>
            <a:pPr>
              <a:lnSpc>
                <a:spcPct val="200000"/>
              </a:lnSpc>
              <a:buFont typeface="Arial" panose="020B0604020202020204" pitchFamily="34" charset="0"/>
              <a:buChar char="•"/>
            </a:pPr>
            <a:r>
              <a:rPr lang="en-US" sz="1600" noProof="1"/>
              <a:t>Email: </a:t>
            </a:r>
            <a:r>
              <a:rPr lang="en-US" sz="1600" noProof="1">
                <a:hlinkClick r:id="rId3"/>
              </a:rPr>
              <a:t>karsten@vanillacore.net</a:t>
            </a:r>
            <a:endParaRPr lang="en-US" sz="1600" noProof="1"/>
          </a:p>
          <a:p>
            <a:pPr>
              <a:lnSpc>
                <a:spcPct val="200000"/>
              </a:lnSpc>
              <a:buFont typeface="Arial" panose="020B0604020202020204" pitchFamily="34" charset="0"/>
              <a:buChar char="•"/>
            </a:pPr>
            <a:r>
              <a:rPr lang="en-US" sz="1600" noProof="1"/>
              <a:t>Homepage: </a:t>
            </a:r>
            <a:r>
              <a:rPr lang="en-US" sz="1600" noProof="1">
                <a:hlinkClick r:id="rId4"/>
              </a:rPr>
              <a:t>https://vanillacore.net</a:t>
            </a:r>
            <a:r>
              <a:rPr lang="en-US" sz="1600" noProof="1"/>
              <a:t> (from Jan. 31</a:t>
            </a:r>
            <a:r>
              <a:rPr lang="en-US" sz="1600" baseline="30000" noProof="1"/>
              <a:t>st</a:t>
            </a:r>
            <a:r>
              <a:rPr lang="en-US" sz="1600" noProof="1"/>
              <a:t>!)</a:t>
            </a:r>
          </a:p>
          <a:p>
            <a:pPr>
              <a:lnSpc>
                <a:spcPct val="200000"/>
              </a:lnSpc>
              <a:buFont typeface="Arial" panose="020B0604020202020204" pitchFamily="34" charset="0"/>
              <a:buChar char="•"/>
            </a:pPr>
            <a:r>
              <a:rPr lang="en-US" sz="1600" noProof="1"/>
              <a:t>LinkedIn: </a:t>
            </a:r>
            <a:r>
              <a:rPr lang="en-US" sz="1600" noProof="1">
                <a:hlinkClick r:id="rId5"/>
              </a:rPr>
              <a:t>https://www.linkedin.com/in/samaschke/</a:t>
            </a:r>
            <a:r>
              <a:rPr lang="en-US" sz="1600" noProof="1"/>
              <a:t> </a:t>
            </a:r>
          </a:p>
          <a:p>
            <a:pPr>
              <a:lnSpc>
                <a:spcPct val="200000"/>
              </a:lnSpc>
              <a:buFont typeface="Arial" panose="020B0604020202020204" pitchFamily="34" charset="0"/>
              <a:buChar char="•"/>
            </a:pPr>
            <a:r>
              <a:rPr lang="en-US" sz="1600" noProof="1"/>
              <a:t>WhatsApp: +491717888155 </a:t>
            </a:r>
          </a:p>
        </p:txBody>
      </p:sp>
    </p:spTree>
    <p:extLst>
      <p:ext uri="{BB962C8B-B14F-4D97-AF65-F5344CB8AC3E}">
        <p14:creationId xmlns:p14="http://schemas.microsoft.com/office/powerpoint/2010/main" val="23332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82456F-DEFD-EC40-9367-B78B48D9F622}"/>
              </a:ext>
            </a:extLst>
          </p:cNvPr>
          <p:cNvSpPr>
            <a:spLocks noGrp="1"/>
          </p:cNvSpPr>
          <p:nvPr>
            <p:ph type="title"/>
          </p:nvPr>
        </p:nvSpPr>
        <p:spPr/>
        <p:txBody>
          <a:bodyPr/>
          <a:lstStyle/>
          <a:p>
            <a:r>
              <a:rPr lang="en-US" noProof="1">
                <a:solidFill>
                  <a:schemeClr val="tx2">
                    <a:lumMod val="50000"/>
                  </a:schemeClr>
                </a:solidFill>
              </a:rPr>
              <a:t>Please fill out the Evaluation Form!</a:t>
            </a:r>
          </a:p>
        </p:txBody>
      </p:sp>
    </p:spTree>
    <p:extLst>
      <p:ext uri="{BB962C8B-B14F-4D97-AF65-F5344CB8AC3E}">
        <p14:creationId xmlns:p14="http://schemas.microsoft.com/office/powerpoint/2010/main" val="167584173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AC2FA-651C-CE29-F74E-90272A3DFF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6922A4-C006-882C-E08D-72BD44640867}"/>
              </a:ext>
            </a:extLst>
          </p:cNvPr>
          <p:cNvSpPr>
            <a:spLocks noGrp="1"/>
          </p:cNvSpPr>
          <p:nvPr>
            <p:ph type="title"/>
          </p:nvPr>
        </p:nvSpPr>
        <p:spPr/>
        <p:txBody>
          <a:bodyPr/>
          <a:lstStyle/>
          <a:p>
            <a:r>
              <a:rPr lang="en-US" noProof="1">
                <a:solidFill>
                  <a:schemeClr val="tx2">
                    <a:lumMod val="50000"/>
                  </a:schemeClr>
                </a:solidFill>
              </a:rPr>
              <a:t>Questions?</a:t>
            </a:r>
          </a:p>
        </p:txBody>
      </p:sp>
    </p:spTree>
    <p:extLst>
      <p:ext uri="{BB962C8B-B14F-4D97-AF65-F5344CB8AC3E}">
        <p14:creationId xmlns:p14="http://schemas.microsoft.com/office/powerpoint/2010/main" val="1632370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Infrastructures, Workloads and Migrations</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a:lstStyle/>
          <a:p>
            <a:pPr>
              <a:lnSpc>
                <a:spcPct val="200000"/>
              </a:lnSpc>
              <a:buFont typeface="Arial" panose="020B0604020202020204" pitchFamily="34" charset="0"/>
              <a:buChar char="•"/>
            </a:pPr>
            <a:r>
              <a:rPr lang="en-US" sz="1600" noProof="1"/>
              <a:t>Replication of existing data centers</a:t>
            </a:r>
          </a:p>
          <a:p>
            <a:pPr>
              <a:lnSpc>
                <a:spcPct val="200000"/>
              </a:lnSpc>
              <a:buFont typeface="Arial" panose="020B0604020202020204" pitchFamily="34" charset="0"/>
              <a:buChar char="•"/>
            </a:pPr>
            <a:r>
              <a:rPr lang="en-US" sz="1600" noProof="1"/>
              <a:t>Usage of services (databases)</a:t>
            </a:r>
          </a:p>
          <a:p>
            <a:pPr>
              <a:lnSpc>
                <a:spcPct val="200000"/>
              </a:lnSpc>
              <a:buFont typeface="Arial" panose="020B0604020202020204" pitchFamily="34" charset="0"/>
              <a:buChar char="•"/>
            </a:pPr>
            <a:r>
              <a:rPr lang="en-US" sz="1600" noProof="1"/>
              <a:t>Virtualization of workloads</a:t>
            </a:r>
          </a:p>
          <a:p>
            <a:pPr>
              <a:lnSpc>
                <a:spcPct val="200000"/>
              </a:lnSpc>
              <a:buFont typeface="Arial" panose="020B0604020202020204" pitchFamily="34" charset="0"/>
              <a:buChar char="•"/>
            </a:pPr>
            <a:r>
              <a:rPr lang="en-US" sz="1600" noProof="1"/>
              <a:t>Operation of applications in VMs</a:t>
            </a:r>
          </a:p>
          <a:p>
            <a:pPr>
              <a:lnSpc>
                <a:spcPct val="200000"/>
              </a:lnSpc>
              <a:buFont typeface="Arial" panose="020B0604020202020204" pitchFamily="34" charset="0"/>
              <a:buChar char="•"/>
            </a:pPr>
            <a:r>
              <a:rPr lang="en-US" sz="1600" noProof="1"/>
              <a:t>Continued use of existing tools and approaches in the cloud environment</a:t>
            </a:r>
          </a:p>
        </p:txBody>
      </p:sp>
    </p:spTree>
    <p:extLst>
      <p:ext uri="{BB962C8B-B14F-4D97-AF65-F5344CB8AC3E}">
        <p14:creationId xmlns:p14="http://schemas.microsoft.com/office/powerpoint/2010/main" val="200124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CB05AD-B91D-154A-9EC8-BE84777EFBF5}"/>
              </a:ext>
            </a:extLst>
          </p:cNvPr>
          <p:cNvSpPr>
            <a:spLocks noGrp="1"/>
          </p:cNvSpPr>
          <p:nvPr>
            <p:ph type="title"/>
          </p:nvPr>
        </p:nvSpPr>
        <p:spPr/>
        <p:txBody>
          <a:bodyPr/>
          <a:lstStyle/>
          <a:p>
            <a:r>
              <a:rPr lang="en-US" noProof="1"/>
              <a:t>Prerequisites</a:t>
            </a:r>
          </a:p>
        </p:txBody>
      </p:sp>
      <p:sp>
        <p:nvSpPr>
          <p:cNvPr id="4" name="Textplatzhalter 3">
            <a:extLst>
              <a:ext uri="{FF2B5EF4-FFF2-40B4-BE49-F238E27FC236}">
                <a16:creationId xmlns:a16="http://schemas.microsoft.com/office/drawing/2014/main" id="{93B6023F-2F85-6044-BA8A-78A85CDA5762}"/>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latin typeface="Open Sans" pitchFamily="2" charset="0"/>
                <a:ea typeface="Open Sans" pitchFamily="2" charset="0"/>
                <a:cs typeface="Open Sans" pitchFamily="2" charset="0"/>
              </a:rPr>
              <a:t>Virtualization</a:t>
            </a:r>
          </a:p>
          <a:p>
            <a:pPr>
              <a:lnSpc>
                <a:spcPct val="200000"/>
              </a:lnSpc>
              <a:buFont typeface="Arial" panose="020B0604020202020204" pitchFamily="34" charset="0"/>
              <a:buChar char="•"/>
            </a:pPr>
            <a:r>
              <a:rPr lang="en-US" noProof="1">
                <a:latin typeface="Open Sans" pitchFamily="2" charset="0"/>
                <a:ea typeface="Open Sans" pitchFamily="2" charset="0"/>
                <a:cs typeface="Open Sans" pitchFamily="2" charset="0"/>
              </a:rPr>
              <a:t>Documentation of current infrastructures</a:t>
            </a:r>
          </a:p>
          <a:p>
            <a:pPr>
              <a:lnSpc>
                <a:spcPct val="200000"/>
              </a:lnSpc>
              <a:buFont typeface="Arial" panose="020B0604020202020204" pitchFamily="34" charset="0"/>
              <a:buChar char="•"/>
            </a:pPr>
            <a:r>
              <a:rPr lang="en-US" noProof="1">
                <a:latin typeface="Open Sans" pitchFamily="2" charset="0"/>
                <a:ea typeface="Open Sans" pitchFamily="2" charset="0"/>
                <a:cs typeface="Open Sans" pitchFamily="2" charset="0"/>
              </a:rPr>
              <a:t>Documentation of dependencies</a:t>
            </a:r>
          </a:p>
          <a:p>
            <a:pPr>
              <a:lnSpc>
                <a:spcPct val="200000"/>
              </a:lnSpc>
              <a:buFont typeface="Arial" panose="020B0604020202020204" pitchFamily="34" charset="0"/>
              <a:buChar char="•"/>
            </a:pPr>
            <a:r>
              <a:rPr lang="en-US" noProof="1">
                <a:latin typeface="Open Sans" pitchFamily="2" charset="0"/>
                <a:ea typeface="Open Sans" pitchFamily="2" charset="0"/>
                <a:cs typeface="Open Sans" pitchFamily="2" charset="0"/>
              </a:rPr>
              <a:t>Data protection and governance clarified</a:t>
            </a:r>
          </a:p>
          <a:p>
            <a:pPr>
              <a:lnSpc>
                <a:spcPct val="200000"/>
              </a:lnSpc>
              <a:buFont typeface="Arial" panose="020B0604020202020204" pitchFamily="34" charset="0"/>
              <a:buChar char="•"/>
            </a:pPr>
            <a:r>
              <a:rPr lang="en-US" noProof="1">
                <a:latin typeface="Open Sans" pitchFamily="2" charset="0"/>
                <a:ea typeface="Open Sans" pitchFamily="2" charset="0"/>
                <a:cs typeface="Open Sans" pitchFamily="2" charset="0"/>
              </a:rPr>
              <a:t>Infrastructure automation utilized</a:t>
            </a:r>
          </a:p>
        </p:txBody>
      </p:sp>
    </p:spTree>
    <p:extLst>
      <p:ext uri="{BB962C8B-B14F-4D97-AF65-F5344CB8AC3E}">
        <p14:creationId xmlns:p14="http://schemas.microsoft.com/office/powerpoint/2010/main" val="429047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DC9C47F-027C-714B-AAE7-966F2195BD06}"/>
              </a:ext>
            </a:extLst>
          </p:cNvPr>
          <p:cNvSpPr/>
          <p:nvPr/>
        </p:nvSpPr>
        <p:spPr>
          <a:xfrm>
            <a:off x="7154563" y="0"/>
            <a:ext cx="1989437" cy="1655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latin typeface="Open Sans" pitchFamily="2" charset="0"/>
            </a:endParaRPr>
          </a:p>
        </p:txBody>
      </p:sp>
      <p:sp>
        <p:nvSpPr>
          <p:cNvPr id="6" name="Titel 3">
            <a:extLst>
              <a:ext uri="{FF2B5EF4-FFF2-40B4-BE49-F238E27FC236}">
                <a16:creationId xmlns:a16="http://schemas.microsoft.com/office/drawing/2014/main" id="{153B44F9-B62E-2441-AAC3-59989AC05D30}"/>
              </a:ext>
            </a:extLst>
          </p:cNvPr>
          <p:cNvSpPr txBox="1">
            <a:spLocks/>
          </p:cNvSpPr>
          <p:nvPr/>
        </p:nvSpPr>
        <p:spPr>
          <a:xfrm>
            <a:off x="2487912" y="1825550"/>
            <a:ext cx="4168176" cy="1492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Trebuchet MS"/>
              <a:buNone/>
              <a:defRPr sz="3600" b="0" i="0" u="none" strike="noStrike" cap="none">
                <a:solidFill>
                  <a:schemeClr val="dk1"/>
                </a:solidFill>
                <a:latin typeface="Trebuchet MS"/>
                <a:ea typeface="Trebuchet MS"/>
                <a:cs typeface="Trebuchet MS"/>
                <a:sym typeface="Trebuchet M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8800" noProof="1">
                <a:latin typeface="Open Sans" pitchFamily="2" charset="0"/>
                <a:ea typeface="Open Sans" pitchFamily="2" charset="0"/>
                <a:cs typeface="Open Sans" pitchFamily="2" charset="0"/>
              </a:rPr>
              <a:t>95%</a:t>
            </a:r>
          </a:p>
        </p:txBody>
      </p:sp>
      <p:pic>
        <p:nvPicPr>
          <p:cNvPr id="2" name="Picture 1" descr="A white flower on a yellow background&#10;&#10;Description automatically generated">
            <a:extLst>
              <a:ext uri="{FF2B5EF4-FFF2-40B4-BE49-F238E27FC236}">
                <a16:creationId xmlns:a16="http://schemas.microsoft.com/office/drawing/2014/main" id="{5A3CF426-64C6-307E-0BB7-8A80864CB444}"/>
              </a:ext>
            </a:extLst>
          </p:cNvPr>
          <p:cNvPicPr>
            <a:picLocks noChangeAspect="1"/>
          </p:cNvPicPr>
          <p:nvPr/>
        </p:nvPicPr>
        <p:blipFill>
          <a:blip r:embed="rId3"/>
          <a:stretch>
            <a:fillRect/>
          </a:stretch>
        </p:blipFill>
        <p:spPr>
          <a:xfrm>
            <a:off x="8151732" y="0"/>
            <a:ext cx="680568" cy="949960"/>
          </a:xfrm>
          <a:prstGeom prst="rect">
            <a:avLst/>
          </a:prstGeom>
        </p:spPr>
      </p:pic>
    </p:spTree>
    <p:extLst>
      <p:ext uri="{BB962C8B-B14F-4D97-AF65-F5344CB8AC3E}">
        <p14:creationId xmlns:p14="http://schemas.microsoft.com/office/powerpoint/2010/main" val="225380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6"/>
                                        </p:tgtEl>
                                        <p:attrNameLst>
                                          <p:attrName>style.color</p:attrName>
                                        </p:attrNameLst>
                                      </p:cBhvr>
                                      <p:to>
                                        <a:srgbClr val="DC1D2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Conclusions</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a:lstStyle/>
          <a:p>
            <a:pPr>
              <a:lnSpc>
                <a:spcPct val="250000"/>
              </a:lnSpc>
            </a:pPr>
            <a:r>
              <a:rPr lang="en-US" sz="1600" noProof="1"/>
              <a:t>Moving to the cloud without changes (lift &amp; shift) is merely a change of provider</a:t>
            </a:r>
          </a:p>
          <a:p>
            <a:pPr>
              <a:lnSpc>
                <a:spcPct val="250000"/>
              </a:lnSpc>
            </a:pPr>
            <a:r>
              <a:rPr lang="en-US" sz="1600" noProof="1"/>
              <a:t>Cloud technology is important, but not the sole deciding factor</a:t>
            </a:r>
          </a:p>
          <a:p>
            <a:pPr>
              <a:lnSpc>
                <a:spcPct val="250000"/>
              </a:lnSpc>
            </a:pPr>
            <a:r>
              <a:rPr lang="en-US" sz="1600" noProof="1"/>
              <a:t>OPEX alone does not ensure cost savings</a:t>
            </a:r>
          </a:p>
          <a:p>
            <a:pPr>
              <a:lnSpc>
                <a:spcPct val="250000"/>
              </a:lnSpc>
            </a:pPr>
            <a:r>
              <a:rPr lang="en-US" sz="1600" noProof="1"/>
              <a:t>Lift &amp; shift treats symptoms, not root causes</a:t>
            </a:r>
            <a:endParaRPr lang="en-US" noProof="1"/>
          </a:p>
        </p:txBody>
      </p:sp>
    </p:spTree>
    <p:extLst>
      <p:ext uri="{BB962C8B-B14F-4D97-AF65-F5344CB8AC3E}">
        <p14:creationId xmlns:p14="http://schemas.microsoft.com/office/powerpoint/2010/main" val="111301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
          <a:extLst>
            <a:ext uri="{FF2B5EF4-FFF2-40B4-BE49-F238E27FC236}">
              <a16:creationId xmlns:a16="http://schemas.microsoft.com/office/drawing/2014/main" id="{09C03FA6-601B-669C-2935-327F03FF158F}"/>
            </a:ext>
          </a:extLst>
        </p:cNvPr>
        <p:cNvGrpSpPr/>
        <p:nvPr/>
      </p:nvGrpSpPr>
      <p:grpSpPr>
        <a:xfrm>
          <a:off x="0" y="0"/>
          <a:ext cx="0" cy="0"/>
          <a:chOff x="0" y="0"/>
          <a:chExt cx="0" cy="0"/>
        </a:xfrm>
      </p:grpSpPr>
      <p:sp>
        <p:nvSpPr>
          <p:cNvPr id="64" name="Google Shape;64;p13">
            <a:extLst>
              <a:ext uri="{FF2B5EF4-FFF2-40B4-BE49-F238E27FC236}">
                <a16:creationId xmlns:a16="http://schemas.microsoft.com/office/drawing/2014/main" id="{1AD4273F-0950-2873-64D2-93D1951303EB}"/>
              </a:ext>
            </a:extLst>
          </p:cNvPr>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sz="2800" u="none" strike="noStrike" cap="none" noProof="1">
                <a:solidFill>
                  <a:schemeClr val="dk2"/>
                </a:solidFill>
                <a:sym typeface="Trebuchet MS"/>
              </a:rPr>
              <a:t>Security in Cloud Environments</a:t>
            </a:r>
            <a:endParaRPr lang="en-US" noProof="1"/>
          </a:p>
          <a:p>
            <a:pPr marL="0" marR="0" lvl="0" indent="0" algn="ctr" rtl="0">
              <a:lnSpc>
                <a:spcPct val="100000"/>
              </a:lnSpc>
              <a:spcBef>
                <a:spcPts val="0"/>
              </a:spcBef>
              <a:spcAft>
                <a:spcPts val="0"/>
              </a:spcAft>
              <a:buClr>
                <a:schemeClr val="dk2"/>
              </a:buClr>
              <a:buSzPts val="2800"/>
              <a:buFont typeface="Trebuchet MS"/>
              <a:buNone/>
            </a:pP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83348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F401C-0F52-4002-25DB-4BF0FA639C3D}"/>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CD12A10D-28FC-81C6-18C1-C85976C80EC9}"/>
              </a:ext>
            </a:extLst>
          </p:cNvPr>
          <p:cNvSpPr>
            <a:spLocks noGrp="1"/>
          </p:cNvSpPr>
          <p:nvPr>
            <p:ph type="title"/>
          </p:nvPr>
        </p:nvSpPr>
        <p:spPr/>
        <p:txBody>
          <a:bodyPr/>
          <a:lstStyle/>
          <a:p>
            <a:r>
              <a:rPr lang="en-US" noProof="1"/>
              <a:t>Network Security Architecture</a:t>
            </a:r>
          </a:p>
        </p:txBody>
      </p:sp>
      <p:sp>
        <p:nvSpPr>
          <p:cNvPr id="4" name="Textplatzhalter 3">
            <a:extLst>
              <a:ext uri="{FF2B5EF4-FFF2-40B4-BE49-F238E27FC236}">
                <a16:creationId xmlns:a16="http://schemas.microsoft.com/office/drawing/2014/main" id="{A0736ADF-79B2-677E-5E0B-165271D73AC7}"/>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WAF and DDoS protection at the edge </a:t>
            </a:r>
          </a:p>
          <a:p>
            <a:pPr>
              <a:lnSpc>
                <a:spcPct val="200000"/>
              </a:lnSpc>
              <a:buFont typeface="Arial" panose="020B0604020202020204" pitchFamily="34" charset="0"/>
              <a:buChar char="•"/>
            </a:pPr>
            <a:r>
              <a:rPr lang="en-US" noProof="1"/>
              <a:t>Management interfaces behind VPN only </a:t>
            </a:r>
          </a:p>
          <a:p>
            <a:pPr>
              <a:lnSpc>
                <a:spcPct val="200000"/>
              </a:lnSpc>
              <a:buFont typeface="Arial" panose="020B0604020202020204" pitchFamily="34" charset="0"/>
              <a:buChar char="•"/>
            </a:pPr>
            <a:r>
              <a:rPr lang="en-US" noProof="1"/>
              <a:t>Network segmentation via VLANs/SDN: management, storage, compute </a:t>
            </a:r>
          </a:p>
          <a:p>
            <a:pPr>
              <a:lnSpc>
                <a:spcPct val="200000"/>
              </a:lnSpc>
              <a:buFont typeface="Arial" panose="020B0604020202020204" pitchFamily="34" charset="0"/>
              <a:buChar char="•"/>
            </a:pPr>
            <a:r>
              <a:rPr lang="en-US" noProof="1"/>
              <a:t>Internal firewalls between segments </a:t>
            </a:r>
          </a:p>
          <a:p>
            <a:pPr>
              <a:lnSpc>
                <a:spcPct val="200000"/>
              </a:lnSpc>
              <a:buFont typeface="Arial" panose="020B0604020202020204" pitchFamily="34" charset="0"/>
              <a:buChar char="•"/>
            </a:pPr>
            <a:r>
              <a:rPr lang="en-US" noProof="1"/>
              <a:t>Traffic logging across segments</a:t>
            </a:r>
          </a:p>
        </p:txBody>
      </p:sp>
    </p:spTree>
    <p:extLst>
      <p:ext uri="{BB962C8B-B14F-4D97-AF65-F5344CB8AC3E}">
        <p14:creationId xmlns:p14="http://schemas.microsoft.com/office/powerpoint/2010/main" val="98717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7A611-0760-724C-270B-571D5B4D894B}"/>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AE991926-1CFB-C6C2-EF67-912E26F97276}"/>
              </a:ext>
            </a:extLst>
          </p:cNvPr>
          <p:cNvSpPr>
            <a:spLocks noGrp="1"/>
          </p:cNvSpPr>
          <p:nvPr>
            <p:ph type="title"/>
          </p:nvPr>
        </p:nvSpPr>
        <p:spPr/>
        <p:txBody>
          <a:bodyPr/>
          <a:lstStyle/>
          <a:p>
            <a:r>
              <a:rPr lang="en-US" noProof="1"/>
              <a:t>Access Control &amp; Authentication</a:t>
            </a:r>
          </a:p>
        </p:txBody>
      </p:sp>
      <p:sp>
        <p:nvSpPr>
          <p:cNvPr id="4" name="Textplatzhalter 3">
            <a:extLst>
              <a:ext uri="{FF2B5EF4-FFF2-40B4-BE49-F238E27FC236}">
                <a16:creationId xmlns:a16="http://schemas.microsoft.com/office/drawing/2014/main" id="{7B074770-E230-030A-7D42-C3853B6C3061}"/>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Strict least privilege principle</a:t>
            </a:r>
          </a:p>
          <a:p>
            <a:pPr>
              <a:lnSpc>
                <a:spcPct val="200000"/>
              </a:lnSpc>
              <a:buFont typeface="Arial" panose="020B0604020202020204" pitchFamily="34" charset="0"/>
              <a:buChar char="•"/>
            </a:pPr>
            <a:r>
              <a:rPr lang="en-US" noProof="1"/>
              <a:t>API keys and service accounts over human users</a:t>
            </a:r>
          </a:p>
          <a:p>
            <a:pPr>
              <a:lnSpc>
                <a:spcPct val="200000"/>
              </a:lnSpc>
              <a:buFont typeface="Arial" panose="020B0604020202020204" pitchFamily="34" charset="0"/>
              <a:buChar char="•"/>
            </a:pPr>
            <a:r>
              <a:rPr lang="en-US" noProof="1"/>
              <a:t>MFA mandatory for management access</a:t>
            </a:r>
          </a:p>
          <a:p>
            <a:pPr>
              <a:lnSpc>
                <a:spcPct val="200000"/>
              </a:lnSpc>
              <a:buFont typeface="Arial" panose="020B0604020202020204" pitchFamily="34" charset="0"/>
              <a:buChar char="•"/>
            </a:pPr>
            <a:r>
              <a:rPr lang="en-US" noProof="1"/>
              <a:t>RBAC with regular access reviews</a:t>
            </a:r>
          </a:p>
          <a:p>
            <a:pPr>
              <a:lnSpc>
                <a:spcPct val="200000"/>
              </a:lnSpc>
              <a:buFont typeface="Arial" panose="020B0604020202020204" pitchFamily="34" charset="0"/>
              <a:buChar char="•"/>
            </a:pPr>
            <a:r>
              <a:rPr lang="en-US" noProof="1"/>
              <a:t>Centralized identity management</a:t>
            </a:r>
          </a:p>
          <a:p>
            <a:pPr>
              <a:lnSpc>
                <a:spcPct val="200000"/>
              </a:lnSpc>
              <a:buFont typeface="Arial" panose="020B0604020202020204" pitchFamily="34" charset="0"/>
              <a:buChar char="•"/>
            </a:pPr>
            <a:endParaRPr lang="en-US" noProof="1"/>
          </a:p>
        </p:txBody>
      </p:sp>
    </p:spTree>
    <p:extLst>
      <p:ext uri="{BB962C8B-B14F-4D97-AF65-F5344CB8AC3E}">
        <p14:creationId xmlns:p14="http://schemas.microsoft.com/office/powerpoint/2010/main" val="259740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F105C-8369-88D1-9A7E-88A299379BA6}"/>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9486BA20-200A-71E1-01DA-682322FE45DF}"/>
              </a:ext>
            </a:extLst>
          </p:cNvPr>
          <p:cNvSpPr>
            <a:spLocks noGrp="1"/>
          </p:cNvSpPr>
          <p:nvPr>
            <p:ph type="title"/>
          </p:nvPr>
        </p:nvSpPr>
        <p:spPr/>
        <p:txBody>
          <a:bodyPr/>
          <a:lstStyle/>
          <a:p>
            <a:r>
              <a:rPr lang="en-US" noProof="1"/>
              <a:t>Infrastructure Security &amp; Automation</a:t>
            </a:r>
          </a:p>
        </p:txBody>
      </p:sp>
      <p:sp>
        <p:nvSpPr>
          <p:cNvPr id="4" name="Textplatzhalter 3">
            <a:extLst>
              <a:ext uri="{FF2B5EF4-FFF2-40B4-BE49-F238E27FC236}">
                <a16:creationId xmlns:a16="http://schemas.microsoft.com/office/drawing/2014/main" id="{38703DEB-978F-7701-58B3-31A728AE7787}"/>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Infrastructure as code for deployment</a:t>
            </a:r>
          </a:p>
          <a:p>
            <a:pPr>
              <a:lnSpc>
                <a:spcPct val="200000"/>
              </a:lnSpc>
              <a:buFont typeface="Arial" panose="020B0604020202020204" pitchFamily="34" charset="0"/>
              <a:buChar char="•"/>
            </a:pPr>
            <a:r>
              <a:rPr lang="en-US" noProof="1"/>
              <a:t>Automated security scanning and patching</a:t>
            </a:r>
          </a:p>
          <a:p>
            <a:pPr>
              <a:lnSpc>
                <a:spcPct val="200000"/>
              </a:lnSpc>
              <a:buFont typeface="Arial" panose="020B0604020202020204" pitchFamily="34" charset="0"/>
              <a:buChar char="•"/>
            </a:pPr>
            <a:r>
              <a:rPr lang="en-US" noProof="1"/>
              <a:t>Monitoring and alerting</a:t>
            </a:r>
          </a:p>
          <a:p>
            <a:pPr>
              <a:lnSpc>
                <a:spcPct val="200000"/>
              </a:lnSpc>
              <a:buFont typeface="Arial" panose="020B0604020202020204" pitchFamily="34" charset="0"/>
              <a:buChar char="•"/>
            </a:pPr>
            <a:r>
              <a:rPr lang="en-US" noProof="1"/>
              <a:t>Data encryption (transit + rest)</a:t>
            </a:r>
          </a:p>
          <a:p>
            <a:pPr>
              <a:lnSpc>
                <a:spcPct val="200000"/>
              </a:lnSpc>
              <a:buFont typeface="Arial" panose="020B0604020202020204" pitchFamily="34" charset="0"/>
              <a:buChar char="•"/>
            </a:pPr>
            <a:r>
              <a:rPr lang="en-US" noProof="1"/>
              <a:t>Automated compliance checks</a:t>
            </a:r>
          </a:p>
        </p:txBody>
      </p:sp>
    </p:spTree>
    <p:extLst>
      <p:ext uri="{BB962C8B-B14F-4D97-AF65-F5344CB8AC3E}">
        <p14:creationId xmlns:p14="http://schemas.microsoft.com/office/powerpoint/2010/main" val="412819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
          <a:extLst>
            <a:ext uri="{FF2B5EF4-FFF2-40B4-BE49-F238E27FC236}">
              <a16:creationId xmlns:a16="http://schemas.microsoft.com/office/drawing/2014/main" id="{F4B99A8A-C280-F322-2CF5-2296E2ED1F6E}"/>
            </a:ext>
          </a:extLst>
        </p:cNvPr>
        <p:cNvGrpSpPr/>
        <p:nvPr/>
      </p:nvGrpSpPr>
      <p:grpSpPr>
        <a:xfrm>
          <a:off x="0" y="0"/>
          <a:ext cx="0" cy="0"/>
          <a:chOff x="0" y="0"/>
          <a:chExt cx="0" cy="0"/>
        </a:xfrm>
      </p:grpSpPr>
      <p:sp>
        <p:nvSpPr>
          <p:cNvPr id="64" name="Google Shape;64;p13">
            <a:extLst>
              <a:ext uri="{FF2B5EF4-FFF2-40B4-BE49-F238E27FC236}">
                <a16:creationId xmlns:a16="http://schemas.microsoft.com/office/drawing/2014/main" id="{57DAF4B7-321E-ECEC-F3D7-71397CCB0D9E}"/>
              </a:ext>
            </a:extLst>
          </p:cNvPr>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sz="2800" u="none" strike="noStrike" cap="none" noProof="1">
                <a:solidFill>
                  <a:schemeClr val="dk2"/>
                </a:solidFill>
                <a:sym typeface="Trebuchet MS"/>
              </a:rPr>
              <a:t>Technology and Savings</a:t>
            </a:r>
            <a:endParaRPr lang="en-US" noProof="1"/>
          </a:p>
          <a:p>
            <a:pPr marL="0" marR="0" lvl="0" indent="0" algn="ctr" rtl="0">
              <a:lnSpc>
                <a:spcPct val="100000"/>
              </a:lnSpc>
              <a:spcBef>
                <a:spcPts val="0"/>
              </a:spcBef>
              <a:spcAft>
                <a:spcPts val="0"/>
              </a:spcAft>
              <a:buClr>
                <a:schemeClr val="dk2"/>
              </a:buClr>
              <a:buSzPts val="2800"/>
              <a:buFont typeface="Trebuchet MS"/>
              <a:buNone/>
            </a:pP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4285774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7683600" cy="610200"/>
          </a:xfrm>
          <a:prstGeom prst="rect">
            <a:avLst/>
          </a:prstGeom>
          <a:noFill/>
          <a:ln>
            <a:noFill/>
          </a:ln>
        </p:spPr>
        <p:txBody>
          <a:bodyPr spcFirstLastPara="1" vert="horz" wrap="square" lIns="91425" tIns="91425" rIns="91425" bIns="91425" rtlCol="0" anchor="t" anchorCtr="0">
            <a:noAutofit/>
          </a:bodyPr>
          <a:lstStyle/>
          <a:p>
            <a:r>
              <a:rPr lang="en-US" noProof="1"/>
              <a:t>Challenges</a:t>
            </a:r>
          </a:p>
        </p:txBody>
      </p:sp>
      <p:sp>
        <p:nvSpPr>
          <p:cNvPr id="89" name="Google Shape;89;p17"/>
          <p:cNvSpPr txBox="1">
            <a:spLocks noGrp="1"/>
          </p:cNvSpPr>
          <p:nvPr>
            <p:ph type="body" idx="1"/>
          </p:nvPr>
        </p:nvSpPr>
        <p:spPr>
          <a:xfrm>
            <a:off x="311700" y="1152475"/>
            <a:ext cx="8520600" cy="3416400"/>
          </a:xfrm>
          <a:prstGeom prst="rect">
            <a:avLst/>
          </a:prstGeom>
          <a:noFill/>
          <a:ln>
            <a:noFill/>
          </a:ln>
        </p:spPr>
        <p:txBody>
          <a:bodyPr spcFirstLastPara="1" vert="horz" wrap="square" lIns="91425" tIns="91425" rIns="91425" bIns="91425" rtlCol="0" anchor="t" anchorCtr="0">
            <a:noAutofit/>
          </a:bodyPr>
          <a:lstStyle/>
          <a:p>
            <a:pPr marL="114300" indent="0">
              <a:buNone/>
            </a:pPr>
            <a:r>
              <a:rPr lang="en-US" noProof="1"/>
              <a:t>Customers and stakeholders want more:</a:t>
            </a:r>
            <a:br>
              <a:rPr lang="en-US" noProof="1"/>
            </a:br>
            <a:endParaRPr lang="en-US" noProof="1"/>
          </a:p>
          <a:p>
            <a:r>
              <a:rPr lang="en-US" noProof="1"/>
              <a:t>Faster rollouts/deployments</a:t>
            </a:r>
          </a:p>
          <a:p>
            <a:r>
              <a:rPr lang="en-US" noProof="1"/>
              <a:t>Faster time-to-market</a:t>
            </a:r>
          </a:p>
          <a:p>
            <a:r>
              <a:rPr lang="en-US" noProof="1"/>
              <a:t>Faster response times</a:t>
            </a:r>
          </a:p>
          <a:p>
            <a:r>
              <a:rPr lang="en-US" noProof="1"/>
              <a:t>Better scalability</a:t>
            </a:r>
          </a:p>
          <a:p>
            <a:r>
              <a:rPr lang="en-US" noProof="1"/>
              <a:t>24/7 availability</a:t>
            </a:r>
          </a:p>
          <a:p>
            <a:r>
              <a:rPr lang="en-US" noProof="1"/>
              <a:t>More automation</a:t>
            </a:r>
          </a:p>
          <a:p>
            <a:r>
              <a:rPr lang="en-US" noProof="1"/>
              <a:t>Better service quality</a:t>
            </a:r>
          </a:p>
          <a:p>
            <a:pPr marL="114300" indent="0">
              <a:buNone/>
            </a:pPr>
            <a:endParaRPr lang="en-US" noProof="1"/>
          </a:p>
          <a:p>
            <a:r>
              <a:rPr lang="en-US" noProof="1"/>
              <a:t>Lower costs :-D</a:t>
            </a:r>
          </a:p>
        </p:txBody>
      </p:sp>
      <p:pic>
        <p:nvPicPr>
          <p:cNvPr id="90" name="Google Shape;90;p17"/>
          <p:cNvPicPr preferRelativeResize="0"/>
          <p:nvPr/>
        </p:nvPicPr>
        <p:blipFill rotWithShape="1">
          <a:blip r:embed="rId3">
            <a:alphaModFix/>
          </a:blip>
          <a:srcRect/>
          <a:stretch/>
        </p:blipFill>
        <p:spPr>
          <a:xfrm>
            <a:off x="5715001" y="1"/>
            <a:ext cx="3429001"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DC9C47F-027C-714B-AAE7-966F2195BD06}"/>
              </a:ext>
            </a:extLst>
          </p:cNvPr>
          <p:cNvSpPr/>
          <p:nvPr/>
        </p:nvSpPr>
        <p:spPr>
          <a:xfrm>
            <a:off x="7154563" y="0"/>
            <a:ext cx="1989437" cy="1655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latin typeface="Open Sans" pitchFamily="2" charset="0"/>
            </a:endParaRPr>
          </a:p>
        </p:txBody>
      </p:sp>
      <p:sp>
        <p:nvSpPr>
          <p:cNvPr id="6" name="Titel 3">
            <a:extLst>
              <a:ext uri="{FF2B5EF4-FFF2-40B4-BE49-F238E27FC236}">
                <a16:creationId xmlns:a16="http://schemas.microsoft.com/office/drawing/2014/main" id="{153B44F9-B62E-2441-AAC3-59989AC05D30}"/>
              </a:ext>
            </a:extLst>
          </p:cNvPr>
          <p:cNvSpPr txBox="1">
            <a:spLocks/>
          </p:cNvSpPr>
          <p:nvPr/>
        </p:nvSpPr>
        <p:spPr>
          <a:xfrm>
            <a:off x="2487912" y="1825550"/>
            <a:ext cx="4168176" cy="1492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Trebuchet MS"/>
              <a:buNone/>
              <a:defRPr sz="3600" b="0" i="0" u="none" strike="noStrike" cap="none">
                <a:solidFill>
                  <a:schemeClr val="dk1"/>
                </a:solidFill>
                <a:latin typeface="Trebuchet MS"/>
                <a:ea typeface="Trebuchet MS"/>
                <a:cs typeface="Trebuchet MS"/>
                <a:sym typeface="Trebuchet M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8800" noProof="1">
                <a:latin typeface="Open Sans" pitchFamily="2" charset="0"/>
                <a:ea typeface="Open Sans" pitchFamily="2" charset="0"/>
                <a:cs typeface="Open Sans" pitchFamily="2" charset="0"/>
              </a:rPr>
              <a:t>30%</a:t>
            </a:r>
          </a:p>
        </p:txBody>
      </p:sp>
      <p:pic>
        <p:nvPicPr>
          <p:cNvPr id="2" name="Picture 1" descr="A white flower on a yellow background&#10;&#10;Description automatically generated">
            <a:extLst>
              <a:ext uri="{FF2B5EF4-FFF2-40B4-BE49-F238E27FC236}">
                <a16:creationId xmlns:a16="http://schemas.microsoft.com/office/drawing/2014/main" id="{C992BDDF-58AF-0464-0A25-D111F8C0ED90}"/>
              </a:ext>
            </a:extLst>
          </p:cNvPr>
          <p:cNvPicPr>
            <a:picLocks noChangeAspect="1"/>
          </p:cNvPicPr>
          <p:nvPr/>
        </p:nvPicPr>
        <p:blipFill>
          <a:blip r:embed="rId3"/>
          <a:stretch>
            <a:fillRect/>
          </a:stretch>
        </p:blipFill>
        <p:spPr>
          <a:xfrm>
            <a:off x="8151732" y="0"/>
            <a:ext cx="680568" cy="949960"/>
          </a:xfrm>
          <a:prstGeom prst="rect">
            <a:avLst/>
          </a:prstGeom>
        </p:spPr>
      </p:pic>
    </p:spTree>
    <p:extLst>
      <p:ext uri="{BB962C8B-B14F-4D97-AF65-F5344CB8AC3E}">
        <p14:creationId xmlns:p14="http://schemas.microsoft.com/office/powerpoint/2010/main" val="46853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6"/>
                                        </p:tgtEl>
                                        <p:attrNameLst>
                                          <p:attrName>style.color</p:attrName>
                                        </p:attrNameLst>
                                      </p:cBhvr>
                                      <p:to>
                                        <a:srgbClr val="DC1D2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6E1E2-24D3-D540-946F-7FBB6C2A177E}"/>
              </a:ext>
            </a:extLst>
          </p:cNvPr>
          <p:cNvSpPr>
            <a:spLocks noGrp="1"/>
          </p:cNvSpPr>
          <p:nvPr>
            <p:ph type="title"/>
          </p:nvPr>
        </p:nvSpPr>
        <p:spPr/>
        <p:txBody>
          <a:bodyPr/>
          <a:lstStyle/>
          <a:p>
            <a:r>
              <a:rPr lang="en-US" noProof="1"/>
              <a:t>Cloud needs to be understood holistically!</a:t>
            </a:r>
          </a:p>
        </p:txBody>
      </p:sp>
      <p:sp>
        <p:nvSpPr>
          <p:cNvPr id="4" name="Textplatzhalter 3">
            <a:extLst>
              <a:ext uri="{FF2B5EF4-FFF2-40B4-BE49-F238E27FC236}">
                <a16:creationId xmlns:a16="http://schemas.microsoft.com/office/drawing/2014/main" id="{EB2711B6-5146-7846-89E4-7DB3AF36CD8F}"/>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Cloud is more than just infrastructure changes</a:t>
            </a:r>
          </a:p>
          <a:p>
            <a:pPr>
              <a:lnSpc>
                <a:spcPct val="200000"/>
              </a:lnSpc>
              <a:buFont typeface="Arial" panose="020B0604020202020204" pitchFamily="34" charset="0"/>
              <a:buChar char="•"/>
            </a:pPr>
            <a:r>
              <a:rPr lang="en-US" noProof="1"/>
              <a:t>Different collaboration and approach models</a:t>
            </a:r>
          </a:p>
          <a:p>
            <a:pPr>
              <a:lnSpc>
                <a:spcPct val="200000"/>
              </a:lnSpc>
              <a:buFont typeface="Arial" panose="020B0604020202020204" pitchFamily="34" charset="0"/>
              <a:buChar char="•"/>
            </a:pPr>
            <a:r>
              <a:rPr lang="en-US" noProof="1"/>
              <a:t>Fundamental changes to software and mindsets necessary</a:t>
            </a:r>
          </a:p>
          <a:p>
            <a:pPr>
              <a:lnSpc>
                <a:spcPct val="200000"/>
              </a:lnSpc>
              <a:buFont typeface="Arial" panose="020B0604020202020204" pitchFamily="34" charset="0"/>
              <a:buChar char="•"/>
            </a:pPr>
            <a:r>
              <a:rPr lang="en-US" noProof="1"/>
              <a:t>Operations and infrastructure automation necessary</a:t>
            </a:r>
          </a:p>
          <a:p>
            <a:pPr marL="114300" indent="0" algn="ctr">
              <a:lnSpc>
                <a:spcPct val="200000"/>
              </a:lnSpc>
              <a:buNone/>
            </a:pPr>
            <a:r>
              <a:rPr lang="en-US" sz="3200" noProof="1"/>
              <a:t>„Embrace the Cloud“</a:t>
            </a:r>
          </a:p>
          <a:p>
            <a:pPr>
              <a:lnSpc>
                <a:spcPct val="200000"/>
              </a:lnSpc>
            </a:pPr>
            <a:endParaRPr lang="en-US" noProof="1"/>
          </a:p>
        </p:txBody>
      </p:sp>
    </p:spTree>
    <p:extLst>
      <p:ext uri="{BB962C8B-B14F-4D97-AF65-F5344CB8AC3E}">
        <p14:creationId xmlns:p14="http://schemas.microsoft.com/office/powerpoint/2010/main" val="161312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DC9C47F-027C-714B-AAE7-966F2195BD06}"/>
              </a:ext>
            </a:extLst>
          </p:cNvPr>
          <p:cNvSpPr/>
          <p:nvPr/>
        </p:nvSpPr>
        <p:spPr>
          <a:xfrm>
            <a:off x="7154563" y="0"/>
            <a:ext cx="1989437" cy="1655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latin typeface="Open Sans" pitchFamily="2" charset="0"/>
            </a:endParaRPr>
          </a:p>
        </p:txBody>
      </p:sp>
      <p:sp>
        <p:nvSpPr>
          <p:cNvPr id="6" name="Titel 3">
            <a:extLst>
              <a:ext uri="{FF2B5EF4-FFF2-40B4-BE49-F238E27FC236}">
                <a16:creationId xmlns:a16="http://schemas.microsoft.com/office/drawing/2014/main" id="{153B44F9-B62E-2441-AAC3-59989AC05D30}"/>
              </a:ext>
            </a:extLst>
          </p:cNvPr>
          <p:cNvSpPr txBox="1">
            <a:spLocks/>
          </p:cNvSpPr>
          <p:nvPr/>
        </p:nvSpPr>
        <p:spPr>
          <a:xfrm>
            <a:off x="2487912" y="1825550"/>
            <a:ext cx="4168176" cy="1492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Trebuchet MS"/>
              <a:buNone/>
              <a:defRPr sz="3600" b="0" i="0" u="none" strike="noStrike" cap="none">
                <a:solidFill>
                  <a:schemeClr val="dk1"/>
                </a:solidFill>
                <a:latin typeface="Trebuchet MS"/>
                <a:ea typeface="Trebuchet MS"/>
                <a:cs typeface="Trebuchet MS"/>
                <a:sym typeface="Trebuchet M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8800" noProof="1">
                <a:latin typeface="Open Sans" pitchFamily="2" charset="0"/>
                <a:ea typeface="Open Sans" pitchFamily="2" charset="0"/>
                <a:cs typeface="Open Sans" pitchFamily="2" charset="0"/>
              </a:rPr>
              <a:t>70%</a:t>
            </a:r>
          </a:p>
        </p:txBody>
      </p:sp>
      <p:pic>
        <p:nvPicPr>
          <p:cNvPr id="2" name="Picture 1" descr="A white flower on a yellow background&#10;&#10;Description automatically generated">
            <a:extLst>
              <a:ext uri="{FF2B5EF4-FFF2-40B4-BE49-F238E27FC236}">
                <a16:creationId xmlns:a16="http://schemas.microsoft.com/office/drawing/2014/main" id="{CA66AEBF-AAF4-8AD2-0C18-DB0B70D420E7}"/>
              </a:ext>
            </a:extLst>
          </p:cNvPr>
          <p:cNvPicPr>
            <a:picLocks noChangeAspect="1"/>
          </p:cNvPicPr>
          <p:nvPr/>
        </p:nvPicPr>
        <p:blipFill>
          <a:blip r:embed="rId3"/>
          <a:stretch>
            <a:fillRect/>
          </a:stretch>
        </p:blipFill>
        <p:spPr>
          <a:xfrm>
            <a:off x="8151732" y="0"/>
            <a:ext cx="680568" cy="949960"/>
          </a:xfrm>
          <a:prstGeom prst="rect">
            <a:avLst/>
          </a:prstGeom>
        </p:spPr>
      </p:pic>
    </p:spTree>
    <p:extLst>
      <p:ext uri="{BB962C8B-B14F-4D97-AF65-F5344CB8AC3E}">
        <p14:creationId xmlns:p14="http://schemas.microsoft.com/office/powerpoint/2010/main" val="339950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6"/>
                                        </p:tgtEl>
                                        <p:attrNameLst>
                                          <p:attrName>style.color</p:attrName>
                                        </p:attrNameLst>
                                      </p:cBhvr>
                                      <p:to>
                                        <a:srgbClr val="DC1D2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600"/>
              <a:buFont typeface="Trebuchet MS"/>
              <a:buNone/>
            </a:pPr>
            <a:r>
              <a:rPr lang="en-US" sz="2800" u="none" strike="noStrike" cap="none" noProof="1">
                <a:solidFill>
                  <a:schemeClr val="dk1"/>
                </a:solidFill>
                <a:sym typeface="Trebuchet MS"/>
              </a:rPr>
              <a:t>Collaboration, Automation and Mindsets</a:t>
            </a:r>
          </a:p>
          <a:p>
            <a:pPr marL="0" marR="0" lvl="0" indent="0" algn="ctr" rtl="0">
              <a:lnSpc>
                <a:spcPct val="100000"/>
              </a:lnSpc>
              <a:spcBef>
                <a:spcPts val="0"/>
              </a:spcBef>
              <a:spcAft>
                <a:spcPts val="0"/>
              </a:spcAft>
              <a:buClr>
                <a:schemeClr val="dk1"/>
              </a:buClr>
              <a:buSzPts val="3600"/>
              <a:buFont typeface="Trebuchet MS"/>
              <a:buNone/>
            </a:pPr>
            <a:endParaRPr lang="en-US" sz="1200" u="none" strike="noStrike" cap="none" noProof="1">
              <a:solidFill>
                <a:schemeClr val="dk1"/>
              </a:solidFill>
              <a:sym typeface="Trebuchet MS"/>
            </a:endParaRPr>
          </a:p>
        </p:txBody>
      </p:sp>
    </p:spTree>
    <p:extLst>
      <p:ext uri="{BB962C8B-B14F-4D97-AF65-F5344CB8AC3E}">
        <p14:creationId xmlns:p14="http://schemas.microsoft.com/office/powerpoint/2010/main" val="4207557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5"/>
          <p:cNvPicPr preferRelativeResize="0"/>
          <p:nvPr/>
        </p:nvPicPr>
        <p:blipFill rotWithShape="1">
          <a:blip r:embed="rId3">
            <a:alphaModFix/>
          </a:blip>
          <a:srcRect/>
          <a:stretch/>
        </p:blipFill>
        <p:spPr>
          <a:xfrm>
            <a:off x="-36650" y="-100399"/>
            <a:ext cx="9217300" cy="6014300"/>
          </a:xfrm>
          <a:prstGeom prst="rect">
            <a:avLst/>
          </a:prstGeom>
          <a:noFill/>
          <a:ln>
            <a:noFill/>
          </a:ln>
        </p:spPr>
      </p:pic>
      <p:sp>
        <p:nvSpPr>
          <p:cNvPr id="184" name="Google Shape;184;p25"/>
          <p:cNvSpPr txBox="1">
            <a:spLocks noGrp="1"/>
          </p:cNvSpPr>
          <p:nvPr>
            <p:ph type="title"/>
          </p:nvPr>
        </p:nvSpPr>
        <p:spPr>
          <a:xfrm>
            <a:off x="311700" y="4013050"/>
            <a:ext cx="7683600" cy="6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Trebuchet MS"/>
              <a:buNone/>
            </a:pPr>
            <a:r>
              <a:rPr lang="en-US" sz="2800" u="none" strike="noStrike" cap="none" noProof="1">
                <a:solidFill>
                  <a:srgbClr val="FFFFFF"/>
                </a:solidFill>
                <a:sym typeface="Trebuchet MS"/>
              </a:rPr>
              <a:t>DevOps and SRE</a:t>
            </a:r>
          </a:p>
        </p:txBody>
      </p:sp>
      <p:sp>
        <p:nvSpPr>
          <p:cNvPr id="185" name="Google Shape;185;p25"/>
          <p:cNvSpPr txBox="1">
            <a:spLocks noGrp="1"/>
          </p:cNvSpPr>
          <p:nvPr>
            <p:ph type="body" idx="1"/>
          </p:nvPr>
        </p:nvSpPr>
        <p:spPr>
          <a:xfrm>
            <a:off x="311700" y="4473350"/>
            <a:ext cx="8520600" cy="523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dk2"/>
              </a:buClr>
              <a:buSzPts val="1800"/>
              <a:buFont typeface="Trebuchet MS"/>
              <a:buNone/>
            </a:pPr>
            <a:r>
              <a:rPr lang="en-US" sz="1800" u="none" strike="noStrike" cap="none" noProof="1">
                <a:solidFill>
                  <a:srgbClr val="FFFFFF"/>
                </a:solidFill>
                <a:sym typeface="Trebuchet MS"/>
              </a:rPr>
              <a:t>Cross-functional collaboration, </a:t>
            </a:r>
            <a:r>
              <a:rPr lang="en-US" noProof="1">
                <a:solidFill>
                  <a:srgbClr val="FFFFFF"/>
                </a:solidFill>
              </a:rPr>
              <a:t>C</a:t>
            </a:r>
            <a:r>
              <a:rPr lang="en-US" sz="1800" u="none" strike="noStrike" cap="none" noProof="1">
                <a:solidFill>
                  <a:srgbClr val="FFFFFF"/>
                </a:solidFill>
                <a:sym typeface="Trebuchet MS"/>
              </a:rPr>
              <a:t>ross-functional responsibility</a:t>
            </a:r>
          </a:p>
        </p:txBody>
      </p:sp>
    </p:spTree>
    <p:extLst>
      <p:ext uri="{BB962C8B-B14F-4D97-AF65-F5344CB8AC3E}">
        <p14:creationId xmlns:p14="http://schemas.microsoft.com/office/powerpoint/2010/main" val="765903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98" name="Google Shape;198;p27"/>
          <p:cNvSpPr txBox="1">
            <a:spLocks noGrp="1"/>
          </p:cNvSpPr>
          <p:nvPr>
            <p:ph type="title"/>
          </p:nvPr>
        </p:nvSpPr>
        <p:spPr>
          <a:xfrm>
            <a:off x="311700" y="3642350"/>
            <a:ext cx="7683600" cy="6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Trebuchet MS"/>
              <a:buNone/>
            </a:pPr>
            <a:r>
              <a:rPr lang="en-US" sz="2800" u="none" strike="noStrike" cap="none" noProof="1">
                <a:solidFill>
                  <a:srgbClr val="FFFFFF"/>
                </a:solidFill>
                <a:sym typeface="Trebuchet MS"/>
              </a:rPr>
              <a:t>GitOps and Automation</a:t>
            </a:r>
          </a:p>
        </p:txBody>
      </p:sp>
      <p:sp>
        <p:nvSpPr>
          <p:cNvPr id="199" name="Google Shape;199;p27"/>
          <p:cNvSpPr txBox="1">
            <a:spLocks noGrp="1"/>
          </p:cNvSpPr>
          <p:nvPr>
            <p:ph type="body" idx="1"/>
          </p:nvPr>
        </p:nvSpPr>
        <p:spPr>
          <a:xfrm>
            <a:off x="311700" y="4093200"/>
            <a:ext cx="8520600" cy="672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dk2"/>
              </a:buClr>
              <a:buSzPts val="1800"/>
              <a:buFont typeface="Trebuchet MS"/>
              <a:buNone/>
            </a:pPr>
            <a:r>
              <a:rPr lang="en-US" sz="1800" u="none" strike="noStrike" cap="none" noProof="1">
                <a:solidFill>
                  <a:srgbClr val="FFFFFF"/>
                </a:solidFill>
                <a:sym typeface="Trebuchet MS"/>
              </a:rPr>
              <a:t>Manual work is soooo 2010!</a:t>
            </a:r>
          </a:p>
        </p:txBody>
      </p:sp>
    </p:spTree>
    <p:extLst>
      <p:ext uri="{BB962C8B-B14F-4D97-AF65-F5344CB8AC3E}">
        <p14:creationId xmlns:p14="http://schemas.microsoft.com/office/powerpoint/2010/main" val="356821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sz="2800" u="none" strike="noStrike" cap="none" noProof="1">
                <a:solidFill>
                  <a:schemeClr val="dk2"/>
                </a:solidFill>
                <a:sym typeface="Trebuchet MS"/>
              </a:rPr>
              <a:t>Infrastructure as Code (IaC)</a:t>
            </a:r>
            <a:endParaRPr lang="en-US" noProof="1"/>
          </a:p>
          <a:p>
            <a:pPr marL="0" marR="0" lvl="0" indent="0" algn="ctr" rtl="0">
              <a:lnSpc>
                <a:spcPct val="100000"/>
              </a:lnSpc>
              <a:spcBef>
                <a:spcPts val="0"/>
              </a:spcBef>
              <a:spcAft>
                <a:spcPts val="0"/>
              </a:spcAft>
              <a:buClr>
                <a:schemeClr val="dk2"/>
              </a:buClr>
              <a:buSzPts val="2800"/>
              <a:buFont typeface="Trebuchet MS"/>
              <a:buNone/>
            </a:pPr>
            <a:endParaRPr lang="en-US" sz="2800" u="none" strike="noStrike" cap="none" noProof="1">
              <a:solidFill>
                <a:schemeClr val="tx1">
                  <a:lumMod val="50000"/>
                  <a:lumOff val="50000"/>
                </a:schemeClr>
              </a:solidFill>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A43F-49F5-9600-BA08-90AC67869823}"/>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46382A53-293E-AD85-9D00-946A3C60C19A}"/>
              </a:ext>
            </a:extLst>
          </p:cNvPr>
          <p:cNvSpPr>
            <a:spLocks noGrp="1"/>
          </p:cNvSpPr>
          <p:nvPr>
            <p:ph type="title"/>
          </p:nvPr>
        </p:nvSpPr>
        <p:spPr/>
        <p:txBody>
          <a:bodyPr/>
          <a:lstStyle/>
          <a:p>
            <a:r>
              <a:rPr lang="en-US" noProof="1"/>
              <a:t>IaC Concepts</a:t>
            </a:r>
          </a:p>
        </p:txBody>
      </p:sp>
      <p:sp>
        <p:nvSpPr>
          <p:cNvPr id="4" name="Textplatzhalter 3">
            <a:extLst>
              <a:ext uri="{FF2B5EF4-FFF2-40B4-BE49-F238E27FC236}">
                <a16:creationId xmlns:a16="http://schemas.microsoft.com/office/drawing/2014/main" id="{63D90D90-6EE9-03A7-9574-CE2188F4709F}"/>
              </a:ext>
            </a:extLst>
          </p:cNvPr>
          <p:cNvSpPr>
            <a:spLocks noGrp="1"/>
          </p:cNvSpPr>
          <p:nvPr>
            <p:ph type="body" idx="1"/>
          </p:nvPr>
        </p:nvSpPr>
        <p:spPr/>
        <p:txBody>
          <a:bodyPr/>
          <a:lstStyle/>
          <a:p>
            <a:pPr>
              <a:lnSpc>
                <a:spcPct val="200000"/>
              </a:lnSpc>
              <a:buFont typeface="Wingdings" pitchFamily="2" charset="2"/>
              <a:buChar char="ü"/>
            </a:pPr>
            <a:r>
              <a:rPr lang="en-US" noProof="1"/>
              <a:t>Managing infrastructure through machine-readable definition files </a:t>
            </a:r>
          </a:p>
          <a:p>
            <a:pPr>
              <a:lnSpc>
                <a:spcPct val="200000"/>
              </a:lnSpc>
              <a:buFont typeface="Wingdings" pitchFamily="2" charset="2"/>
              <a:buChar char="ü"/>
            </a:pPr>
            <a:r>
              <a:rPr lang="en-US" noProof="1"/>
              <a:t>Version-controlled infrastructure definitions</a:t>
            </a:r>
          </a:p>
          <a:p>
            <a:pPr>
              <a:lnSpc>
                <a:spcPct val="200000"/>
              </a:lnSpc>
              <a:buFont typeface="Wingdings" pitchFamily="2" charset="2"/>
              <a:buChar char="ü"/>
            </a:pPr>
            <a:r>
              <a:rPr lang="en-US" noProof="1"/>
              <a:t>Automated provisioning and management</a:t>
            </a:r>
          </a:p>
          <a:p>
            <a:pPr>
              <a:lnSpc>
                <a:spcPct val="200000"/>
              </a:lnSpc>
              <a:buFont typeface="Wingdings" pitchFamily="2" charset="2"/>
              <a:buChar char="ü"/>
            </a:pPr>
            <a:r>
              <a:rPr lang="en-US" noProof="1"/>
              <a:t>Immutable infrastructure approach</a:t>
            </a:r>
          </a:p>
          <a:p>
            <a:pPr>
              <a:lnSpc>
                <a:spcPct val="200000"/>
              </a:lnSpc>
              <a:buFont typeface="Wingdings" pitchFamily="2" charset="2"/>
              <a:buChar char="ü"/>
            </a:pPr>
            <a:r>
              <a:rPr lang="en-US" noProof="1"/>
              <a:t>Configuration drift prevention</a:t>
            </a:r>
          </a:p>
        </p:txBody>
      </p:sp>
    </p:spTree>
    <p:extLst>
      <p:ext uri="{BB962C8B-B14F-4D97-AF65-F5344CB8AC3E}">
        <p14:creationId xmlns:p14="http://schemas.microsoft.com/office/powerpoint/2010/main" val="71523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F5D88-5AC6-5485-74CF-3B31616FADD2}"/>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720A4294-1DD4-16C2-5A86-E98D2E659517}"/>
              </a:ext>
            </a:extLst>
          </p:cNvPr>
          <p:cNvSpPr>
            <a:spLocks noGrp="1"/>
          </p:cNvSpPr>
          <p:nvPr>
            <p:ph type="title"/>
          </p:nvPr>
        </p:nvSpPr>
        <p:spPr/>
        <p:txBody>
          <a:bodyPr/>
          <a:lstStyle/>
          <a:p>
            <a:r>
              <a:rPr lang="en-US" noProof="1"/>
              <a:t>IaC Benefits</a:t>
            </a:r>
          </a:p>
        </p:txBody>
      </p:sp>
      <p:sp>
        <p:nvSpPr>
          <p:cNvPr id="4" name="Textplatzhalter 3">
            <a:extLst>
              <a:ext uri="{FF2B5EF4-FFF2-40B4-BE49-F238E27FC236}">
                <a16:creationId xmlns:a16="http://schemas.microsoft.com/office/drawing/2014/main" id="{D6FDA05E-F631-D599-312F-10D82C914064}"/>
              </a:ext>
            </a:extLst>
          </p:cNvPr>
          <p:cNvSpPr>
            <a:spLocks noGrp="1"/>
          </p:cNvSpPr>
          <p:nvPr>
            <p:ph type="body" idx="1"/>
          </p:nvPr>
        </p:nvSpPr>
        <p:spPr/>
        <p:txBody>
          <a:bodyPr/>
          <a:lstStyle/>
          <a:p>
            <a:pPr>
              <a:lnSpc>
                <a:spcPct val="200000"/>
              </a:lnSpc>
              <a:buFont typeface="Wingdings" pitchFamily="2" charset="2"/>
              <a:buChar char="ü"/>
            </a:pPr>
            <a:r>
              <a:rPr lang="en-US" noProof="1"/>
              <a:t>Consistency across environments</a:t>
            </a:r>
          </a:p>
          <a:p>
            <a:pPr>
              <a:lnSpc>
                <a:spcPct val="200000"/>
              </a:lnSpc>
              <a:buFont typeface="Wingdings" pitchFamily="2" charset="2"/>
              <a:buChar char="ü"/>
            </a:pPr>
            <a:r>
              <a:rPr lang="en-US" noProof="1"/>
              <a:t>Speed and efficiency in deployments</a:t>
            </a:r>
          </a:p>
          <a:p>
            <a:pPr>
              <a:lnSpc>
                <a:spcPct val="200000"/>
              </a:lnSpc>
              <a:buFont typeface="Wingdings" pitchFamily="2" charset="2"/>
              <a:buChar char="ü"/>
            </a:pPr>
            <a:r>
              <a:rPr lang="en-US" noProof="1"/>
              <a:t>Cost reduction through automation</a:t>
            </a:r>
          </a:p>
          <a:p>
            <a:pPr>
              <a:lnSpc>
                <a:spcPct val="200000"/>
              </a:lnSpc>
              <a:buFont typeface="Wingdings" pitchFamily="2" charset="2"/>
              <a:buChar char="ü"/>
            </a:pPr>
            <a:r>
              <a:rPr lang="en-US" noProof="1"/>
              <a:t>Enhanced security through standardization</a:t>
            </a:r>
          </a:p>
          <a:p>
            <a:pPr>
              <a:lnSpc>
                <a:spcPct val="200000"/>
              </a:lnSpc>
              <a:buFont typeface="Wingdings" pitchFamily="2" charset="2"/>
              <a:buChar char="ü"/>
            </a:pPr>
            <a:r>
              <a:rPr lang="en-US" noProof="1"/>
              <a:t>Improved collaboration between teams</a:t>
            </a:r>
          </a:p>
        </p:txBody>
      </p:sp>
    </p:spTree>
    <p:extLst>
      <p:ext uri="{BB962C8B-B14F-4D97-AF65-F5344CB8AC3E}">
        <p14:creationId xmlns:p14="http://schemas.microsoft.com/office/powerpoint/2010/main" val="348669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22A08-56D4-A2D2-0C44-0FD68B615A53}"/>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BEA3A192-5740-A542-C0B4-572A44B279B9}"/>
              </a:ext>
            </a:extLst>
          </p:cNvPr>
          <p:cNvSpPr>
            <a:spLocks noGrp="1"/>
          </p:cNvSpPr>
          <p:nvPr>
            <p:ph type="title"/>
          </p:nvPr>
        </p:nvSpPr>
        <p:spPr/>
        <p:txBody>
          <a:bodyPr/>
          <a:lstStyle/>
          <a:p>
            <a:r>
              <a:rPr lang="en-US" noProof="1"/>
              <a:t>IaC Tools Overview</a:t>
            </a:r>
          </a:p>
        </p:txBody>
      </p:sp>
      <p:sp>
        <p:nvSpPr>
          <p:cNvPr id="4" name="Textplatzhalter 3">
            <a:extLst>
              <a:ext uri="{FF2B5EF4-FFF2-40B4-BE49-F238E27FC236}">
                <a16:creationId xmlns:a16="http://schemas.microsoft.com/office/drawing/2014/main" id="{B7FB57DB-5A9C-FBD3-9D76-E5CE83C191B4}"/>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Terraform for infrastructure provisioning</a:t>
            </a:r>
          </a:p>
          <a:p>
            <a:pPr>
              <a:lnSpc>
                <a:spcPct val="200000"/>
              </a:lnSpc>
              <a:buFont typeface="Arial" panose="020B0604020202020204" pitchFamily="34" charset="0"/>
              <a:buChar char="•"/>
            </a:pPr>
            <a:r>
              <a:rPr lang="en-US" noProof="1"/>
              <a:t>Ansible for configuration management</a:t>
            </a:r>
          </a:p>
          <a:p>
            <a:pPr>
              <a:lnSpc>
                <a:spcPct val="200000"/>
              </a:lnSpc>
              <a:buFont typeface="Arial" panose="020B0604020202020204" pitchFamily="34" charset="0"/>
              <a:buChar char="•"/>
            </a:pPr>
            <a:r>
              <a:rPr lang="en-US" noProof="1"/>
              <a:t>HELM for Kubernetes package management</a:t>
            </a:r>
          </a:p>
          <a:p>
            <a:pPr>
              <a:lnSpc>
                <a:spcPct val="200000"/>
              </a:lnSpc>
              <a:buFont typeface="Arial" panose="020B0604020202020204" pitchFamily="34" charset="0"/>
              <a:buChar char="•"/>
            </a:pPr>
            <a:r>
              <a:rPr lang="en-US" noProof="1"/>
              <a:t>GIT for versioning</a:t>
            </a:r>
          </a:p>
        </p:txBody>
      </p:sp>
    </p:spTree>
    <p:extLst>
      <p:ext uri="{BB962C8B-B14F-4D97-AF65-F5344CB8AC3E}">
        <p14:creationId xmlns:p14="http://schemas.microsoft.com/office/powerpoint/2010/main" val="78374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noProof="1"/>
              <a:t>Cloud, the solution to all problems?</a:t>
            </a:r>
            <a:br>
              <a:rPr lang="en-US" sz="1400" noProof="1">
                <a:solidFill>
                  <a:schemeClr val="tx1">
                    <a:lumMod val="50000"/>
                    <a:lumOff val="50000"/>
                  </a:schemeClr>
                </a:solidFill>
              </a:rPr>
            </a:b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277088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
          <a:extLst>
            <a:ext uri="{FF2B5EF4-FFF2-40B4-BE49-F238E27FC236}">
              <a16:creationId xmlns:a16="http://schemas.microsoft.com/office/drawing/2014/main" id="{F3DE5F07-1DF0-EC45-ED0C-DA846BA968D6}"/>
            </a:ext>
          </a:extLst>
        </p:cNvPr>
        <p:cNvGrpSpPr/>
        <p:nvPr/>
      </p:nvGrpSpPr>
      <p:grpSpPr>
        <a:xfrm>
          <a:off x="0" y="0"/>
          <a:ext cx="0" cy="0"/>
          <a:chOff x="0" y="0"/>
          <a:chExt cx="0" cy="0"/>
        </a:xfrm>
      </p:grpSpPr>
      <p:sp>
        <p:nvSpPr>
          <p:cNvPr id="64" name="Google Shape;64;p13">
            <a:extLst>
              <a:ext uri="{FF2B5EF4-FFF2-40B4-BE49-F238E27FC236}">
                <a16:creationId xmlns:a16="http://schemas.microsoft.com/office/drawing/2014/main" id="{E7112AB3-9EA7-D515-E9D4-13B6BDA0E6A6}"/>
              </a:ext>
            </a:extLst>
          </p:cNvPr>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sz="2800" u="none" strike="noStrike" cap="none" noProof="1">
                <a:solidFill>
                  <a:schemeClr val="dk2"/>
                </a:solidFill>
                <a:sym typeface="Trebuchet MS"/>
              </a:rPr>
              <a:t>IaC Tools</a:t>
            </a:r>
            <a:endParaRPr lang="en-US" noProof="1"/>
          </a:p>
          <a:p>
            <a:pPr marL="0" marR="0" lvl="0" indent="0" algn="ctr" rtl="0">
              <a:lnSpc>
                <a:spcPct val="100000"/>
              </a:lnSpc>
              <a:spcBef>
                <a:spcPts val="0"/>
              </a:spcBef>
              <a:spcAft>
                <a:spcPts val="0"/>
              </a:spcAft>
              <a:buClr>
                <a:schemeClr val="dk2"/>
              </a:buClr>
              <a:buSzPts val="2800"/>
              <a:buFont typeface="Trebuchet MS"/>
              <a:buNone/>
            </a:pP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2298885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93302-20A6-D2B9-6B62-754037BF0087}"/>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76D7DA66-69E5-FA43-EF54-7E34650519E0}"/>
              </a:ext>
            </a:extLst>
          </p:cNvPr>
          <p:cNvSpPr>
            <a:spLocks noGrp="1"/>
          </p:cNvSpPr>
          <p:nvPr>
            <p:ph type="title"/>
          </p:nvPr>
        </p:nvSpPr>
        <p:spPr/>
        <p:txBody>
          <a:bodyPr/>
          <a:lstStyle/>
          <a:p>
            <a:r>
              <a:rPr lang="en-US" noProof="1"/>
              <a:t>Terraform: Infrastructure Provisioning</a:t>
            </a:r>
            <a:br>
              <a:rPr lang="en-US" noProof="1"/>
            </a:br>
            <a:endParaRPr lang="en-US" noProof="1"/>
          </a:p>
        </p:txBody>
      </p:sp>
      <p:sp>
        <p:nvSpPr>
          <p:cNvPr id="4" name="Textplatzhalter 3">
            <a:extLst>
              <a:ext uri="{FF2B5EF4-FFF2-40B4-BE49-F238E27FC236}">
                <a16:creationId xmlns:a16="http://schemas.microsoft.com/office/drawing/2014/main" id="{CC58CC09-21C3-FC9A-DB15-3BDC57BD98E9}"/>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Declarative language (HCL)</a:t>
            </a:r>
          </a:p>
          <a:p>
            <a:pPr>
              <a:lnSpc>
                <a:spcPct val="200000"/>
              </a:lnSpc>
              <a:buFont typeface="Arial" panose="020B0604020202020204" pitchFamily="34" charset="0"/>
              <a:buChar char="•"/>
            </a:pPr>
            <a:r>
              <a:rPr lang="en-US" noProof="1"/>
              <a:t>Multi-cloud provider support</a:t>
            </a:r>
          </a:p>
          <a:p>
            <a:pPr>
              <a:lnSpc>
                <a:spcPct val="200000"/>
              </a:lnSpc>
              <a:buFont typeface="Arial" panose="020B0604020202020204" pitchFamily="34" charset="0"/>
              <a:buChar char="•"/>
            </a:pPr>
            <a:r>
              <a:rPr lang="en-US" noProof="1"/>
              <a:t>State-based management</a:t>
            </a:r>
          </a:p>
          <a:p>
            <a:pPr>
              <a:lnSpc>
                <a:spcPct val="200000"/>
              </a:lnSpc>
              <a:buFont typeface="Arial" panose="020B0604020202020204" pitchFamily="34" charset="0"/>
              <a:buChar char="•"/>
            </a:pPr>
            <a:r>
              <a:rPr lang="en-US" noProof="1"/>
              <a:t>Plan and Apply workflow</a:t>
            </a:r>
          </a:p>
          <a:p>
            <a:pPr>
              <a:lnSpc>
                <a:spcPct val="200000"/>
              </a:lnSpc>
              <a:buFont typeface="Arial" panose="020B0604020202020204" pitchFamily="34" charset="0"/>
              <a:buChar char="•"/>
            </a:pPr>
            <a:r>
              <a:rPr lang="en-US" noProof="1"/>
              <a:t>Modular architecture</a:t>
            </a:r>
          </a:p>
        </p:txBody>
      </p:sp>
    </p:spTree>
    <p:extLst>
      <p:ext uri="{BB962C8B-B14F-4D97-AF65-F5344CB8AC3E}">
        <p14:creationId xmlns:p14="http://schemas.microsoft.com/office/powerpoint/2010/main" val="367568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16F43-792F-C39C-4388-079E67F7FF98}"/>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DFEFE150-57E6-BC6C-F2B3-CF12407F593D}"/>
              </a:ext>
            </a:extLst>
          </p:cNvPr>
          <p:cNvSpPr>
            <a:spLocks noGrp="1"/>
          </p:cNvSpPr>
          <p:nvPr>
            <p:ph type="title"/>
          </p:nvPr>
        </p:nvSpPr>
        <p:spPr/>
        <p:txBody>
          <a:bodyPr/>
          <a:lstStyle/>
          <a:p>
            <a:r>
              <a:rPr lang="en-US" noProof="1"/>
              <a:t>Ansible: Configuration Management</a:t>
            </a:r>
            <a:br>
              <a:rPr lang="en-US" noProof="1"/>
            </a:br>
            <a:endParaRPr lang="en-US" noProof="1"/>
          </a:p>
        </p:txBody>
      </p:sp>
      <p:sp>
        <p:nvSpPr>
          <p:cNvPr id="4" name="Textplatzhalter 3">
            <a:extLst>
              <a:ext uri="{FF2B5EF4-FFF2-40B4-BE49-F238E27FC236}">
                <a16:creationId xmlns:a16="http://schemas.microsoft.com/office/drawing/2014/main" id="{623BAC1C-9F4F-29F6-0B33-1C3D5080ED32}"/>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Agentless architecture using SSH</a:t>
            </a:r>
          </a:p>
          <a:p>
            <a:pPr>
              <a:lnSpc>
                <a:spcPct val="200000"/>
              </a:lnSpc>
              <a:buFont typeface="Arial" panose="020B0604020202020204" pitchFamily="34" charset="0"/>
              <a:buChar char="•"/>
            </a:pPr>
            <a:r>
              <a:rPr lang="en-US" noProof="1"/>
              <a:t>YAML-based playbooks</a:t>
            </a:r>
          </a:p>
          <a:p>
            <a:pPr>
              <a:lnSpc>
                <a:spcPct val="200000"/>
              </a:lnSpc>
              <a:buFont typeface="Arial" panose="020B0604020202020204" pitchFamily="34" charset="0"/>
              <a:buChar char="•"/>
            </a:pPr>
            <a:r>
              <a:rPr lang="en-US" noProof="1"/>
              <a:t>Idempotent operations</a:t>
            </a:r>
          </a:p>
          <a:p>
            <a:pPr>
              <a:lnSpc>
                <a:spcPct val="200000"/>
              </a:lnSpc>
              <a:buFont typeface="Arial" panose="020B0604020202020204" pitchFamily="34" charset="0"/>
              <a:buChar char="•"/>
            </a:pPr>
            <a:r>
              <a:rPr lang="en-US" noProof="1"/>
              <a:t>Extensive module library</a:t>
            </a:r>
          </a:p>
          <a:p>
            <a:pPr>
              <a:lnSpc>
                <a:spcPct val="200000"/>
              </a:lnSpc>
              <a:buFont typeface="Arial" panose="020B0604020202020204" pitchFamily="34" charset="0"/>
              <a:buChar char="•"/>
            </a:pPr>
            <a:r>
              <a:rPr lang="en-US" noProof="1"/>
              <a:t>Role-based organization</a:t>
            </a:r>
          </a:p>
        </p:txBody>
      </p:sp>
    </p:spTree>
    <p:extLst>
      <p:ext uri="{BB962C8B-B14F-4D97-AF65-F5344CB8AC3E}">
        <p14:creationId xmlns:p14="http://schemas.microsoft.com/office/powerpoint/2010/main" val="252252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B546E-6A35-3891-BBC4-1AFB83484918}"/>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449C0356-5BFA-49A6-CBC2-716296B60C92}"/>
              </a:ext>
            </a:extLst>
          </p:cNvPr>
          <p:cNvSpPr>
            <a:spLocks noGrp="1"/>
          </p:cNvSpPr>
          <p:nvPr>
            <p:ph type="title"/>
          </p:nvPr>
        </p:nvSpPr>
        <p:spPr/>
        <p:txBody>
          <a:bodyPr/>
          <a:lstStyle/>
          <a:p>
            <a:r>
              <a:rPr lang="en-US" noProof="1"/>
              <a:t>HELM: Kubernetes Deployment Automation</a:t>
            </a:r>
            <a:br>
              <a:rPr lang="en-US" noProof="1"/>
            </a:br>
            <a:endParaRPr lang="en-US" noProof="1"/>
          </a:p>
        </p:txBody>
      </p:sp>
      <p:sp>
        <p:nvSpPr>
          <p:cNvPr id="4" name="Textplatzhalter 3">
            <a:extLst>
              <a:ext uri="{FF2B5EF4-FFF2-40B4-BE49-F238E27FC236}">
                <a16:creationId xmlns:a16="http://schemas.microsoft.com/office/drawing/2014/main" id="{C6EE2655-237A-71D4-5047-67399C36C215}"/>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Package Manager for Kubernetes</a:t>
            </a:r>
          </a:p>
          <a:p>
            <a:pPr>
              <a:lnSpc>
                <a:spcPct val="200000"/>
              </a:lnSpc>
              <a:buFont typeface="Arial" panose="020B0604020202020204" pitchFamily="34" charset="0"/>
              <a:buChar char="•"/>
            </a:pPr>
            <a:r>
              <a:rPr lang="en-US" noProof="1"/>
              <a:t>Roll-Out of even most complex scenarios</a:t>
            </a:r>
          </a:p>
          <a:p>
            <a:pPr>
              <a:lnSpc>
                <a:spcPct val="200000"/>
              </a:lnSpc>
              <a:buFont typeface="Arial" panose="020B0604020202020204" pitchFamily="34" charset="0"/>
              <a:buChar char="•"/>
            </a:pPr>
            <a:r>
              <a:rPr lang="en-US" noProof="1"/>
              <a:t>Externalized and versionable Configuration</a:t>
            </a:r>
          </a:p>
          <a:p>
            <a:pPr>
              <a:lnSpc>
                <a:spcPct val="200000"/>
              </a:lnSpc>
              <a:buFont typeface="Arial" panose="020B0604020202020204" pitchFamily="34" charset="0"/>
              <a:buChar char="•"/>
            </a:pPr>
            <a:r>
              <a:rPr lang="en-US" noProof="1"/>
              <a:t>Management of Components, Installation, Configuration Changes</a:t>
            </a:r>
          </a:p>
          <a:p>
            <a:pPr>
              <a:lnSpc>
                <a:spcPct val="200000"/>
              </a:lnSpc>
              <a:buFont typeface="Arial" panose="020B0604020202020204" pitchFamily="34" charset="0"/>
              <a:buChar char="•"/>
            </a:pPr>
            <a:r>
              <a:rPr lang="en-US" noProof="1"/>
              <a:t>Brief demo now, actual demo later on ☺️</a:t>
            </a:r>
          </a:p>
        </p:txBody>
      </p:sp>
    </p:spTree>
    <p:extLst>
      <p:ext uri="{BB962C8B-B14F-4D97-AF65-F5344CB8AC3E}">
        <p14:creationId xmlns:p14="http://schemas.microsoft.com/office/powerpoint/2010/main" val="421067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D0006-293F-8103-9344-32C2BB213CFE}"/>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59819868-477A-70F9-CE70-D8B2116C71CC}"/>
              </a:ext>
            </a:extLst>
          </p:cNvPr>
          <p:cNvSpPr>
            <a:spLocks noGrp="1"/>
          </p:cNvSpPr>
          <p:nvPr>
            <p:ph type="title"/>
          </p:nvPr>
        </p:nvSpPr>
        <p:spPr/>
        <p:txBody>
          <a:bodyPr/>
          <a:lstStyle/>
          <a:p>
            <a:r>
              <a:rPr lang="en-US" noProof="1"/>
              <a:t>GIT: Version Management</a:t>
            </a:r>
            <a:br>
              <a:rPr lang="en-US" noProof="1"/>
            </a:br>
            <a:endParaRPr lang="en-US" noProof="1"/>
          </a:p>
        </p:txBody>
      </p:sp>
      <p:sp>
        <p:nvSpPr>
          <p:cNvPr id="4" name="Textplatzhalter 3">
            <a:extLst>
              <a:ext uri="{FF2B5EF4-FFF2-40B4-BE49-F238E27FC236}">
                <a16:creationId xmlns:a16="http://schemas.microsoft.com/office/drawing/2014/main" id="{42A5E9D9-5996-A5F1-DBE8-E092B7FC1001}"/>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Versioning of textual and to some extend binary content</a:t>
            </a:r>
          </a:p>
          <a:p>
            <a:pPr>
              <a:lnSpc>
                <a:spcPct val="200000"/>
              </a:lnSpc>
              <a:buFont typeface="Arial" panose="020B0604020202020204" pitchFamily="34" charset="0"/>
              <a:buChar char="•"/>
            </a:pPr>
            <a:r>
              <a:rPr lang="en-US" noProof="1"/>
              <a:t>Feature and environment branches</a:t>
            </a:r>
          </a:p>
          <a:p>
            <a:pPr>
              <a:lnSpc>
                <a:spcPct val="200000"/>
              </a:lnSpc>
              <a:buFont typeface="Arial" panose="020B0604020202020204" pitchFamily="34" charset="0"/>
              <a:buChar char="•"/>
            </a:pPr>
            <a:r>
              <a:rPr lang="en-US" noProof="1"/>
              <a:t>Semantic versioning</a:t>
            </a:r>
          </a:p>
          <a:p>
            <a:pPr>
              <a:lnSpc>
                <a:spcPct val="200000"/>
              </a:lnSpc>
              <a:buFont typeface="Arial" panose="020B0604020202020204" pitchFamily="34" charset="0"/>
              <a:buChar char="•"/>
            </a:pPr>
            <a:r>
              <a:rPr lang="en-US" noProof="1"/>
              <a:t>Tagged releases</a:t>
            </a:r>
          </a:p>
          <a:p>
            <a:pPr>
              <a:lnSpc>
                <a:spcPct val="200000"/>
              </a:lnSpc>
              <a:buFont typeface="Arial" panose="020B0604020202020204" pitchFamily="34" charset="0"/>
              <a:buChar char="•"/>
            </a:pPr>
            <a:r>
              <a:rPr lang="en-US" noProof="1"/>
              <a:t>Pull request workflows</a:t>
            </a:r>
          </a:p>
        </p:txBody>
      </p:sp>
    </p:spTree>
    <p:extLst>
      <p:ext uri="{BB962C8B-B14F-4D97-AF65-F5344CB8AC3E}">
        <p14:creationId xmlns:p14="http://schemas.microsoft.com/office/powerpoint/2010/main" val="22383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
          <a:extLst>
            <a:ext uri="{FF2B5EF4-FFF2-40B4-BE49-F238E27FC236}">
              <a16:creationId xmlns:a16="http://schemas.microsoft.com/office/drawing/2014/main" id="{B2B21BAE-8039-2A0A-4D09-72A20DAD7C26}"/>
            </a:ext>
          </a:extLst>
        </p:cNvPr>
        <p:cNvGrpSpPr/>
        <p:nvPr/>
      </p:nvGrpSpPr>
      <p:grpSpPr>
        <a:xfrm>
          <a:off x="0" y="0"/>
          <a:ext cx="0" cy="0"/>
          <a:chOff x="0" y="0"/>
          <a:chExt cx="0" cy="0"/>
        </a:xfrm>
      </p:grpSpPr>
      <p:sp>
        <p:nvSpPr>
          <p:cNvPr id="64" name="Google Shape;64;p13">
            <a:extLst>
              <a:ext uri="{FF2B5EF4-FFF2-40B4-BE49-F238E27FC236}">
                <a16:creationId xmlns:a16="http://schemas.microsoft.com/office/drawing/2014/main" id="{5331F34E-F11E-FDC6-D3C0-722BF9E892A0}"/>
              </a:ext>
            </a:extLst>
          </p:cNvPr>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sz="2800" u="none" strike="noStrike" cap="none" noProof="1">
                <a:solidFill>
                  <a:schemeClr val="dk2"/>
                </a:solidFill>
                <a:sym typeface="Trebuchet MS"/>
              </a:rPr>
              <a:t>IaC and GitOps Approaches</a:t>
            </a:r>
            <a:endParaRPr lang="en-US" noProof="1"/>
          </a:p>
          <a:p>
            <a:pPr marL="0" marR="0" lvl="0" indent="0" algn="ctr" rtl="0">
              <a:lnSpc>
                <a:spcPct val="100000"/>
              </a:lnSpc>
              <a:spcBef>
                <a:spcPts val="0"/>
              </a:spcBef>
              <a:spcAft>
                <a:spcPts val="0"/>
              </a:spcAft>
              <a:buClr>
                <a:schemeClr val="dk2"/>
              </a:buClr>
              <a:buSzPts val="2800"/>
              <a:buFont typeface="Trebuchet MS"/>
              <a:buNone/>
            </a:pP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1052719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1D1F7-FB69-3710-E0A8-5E2B567B4AF0}"/>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1E5894F8-7855-DF59-DB8A-5675E7663D3A}"/>
              </a:ext>
            </a:extLst>
          </p:cNvPr>
          <p:cNvSpPr>
            <a:spLocks noGrp="1"/>
          </p:cNvSpPr>
          <p:nvPr>
            <p:ph type="title"/>
          </p:nvPr>
        </p:nvSpPr>
        <p:spPr/>
        <p:txBody>
          <a:bodyPr/>
          <a:lstStyle/>
          <a:p>
            <a:r>
              <a:rPr lang="en-US" noProof="1"/>
              <a:t>Externalized Configurations</a:t>
            </a:r>
            <a:br>
              <a:rPr lang="en-US" noProof="1"/>
            </a:br>
            <a:endParaRPr lang="en-US" noProof="1"/>
          </a:p>
        </p:txBody>
      </p:sp>
      <p:sp>
        <p:nvSpPr>
          <p:cNvPr id="4" name="Textplatzhalter 3">
            <a:extLst>
              <a:ext uri="{FF2B5EF4-FFF2-40B4-BE49-F238E27FC236}">
                <a16:creationId xmlns:a16="http://schemas.microsoft.com/office/drawing/2014/main" id="{24F42777-74E6-21F4-F92C-442C62202D8B}"/>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Environment variables approach</a:t>
            </a:r>
          </a:p>
          <a:p>
            <a:pPr>
              <a:lnSpc>
                <a:spcPct val="200000"/>
              </a:lnSpc>
              <a:buFont typeface="Arial" panose="020B0604020202020204" pitchFamily="34" charset="0"/>
              <a:buChar char="•"/>
            </a:pPr>
            <a:r>
              <a:rPr lang="en-US" noProof="1"/>
              <a:t>Configuration files</a:t>
            </a:r>
          </a:p>
          <a:p>
            <a:pPr>
              <a:lnSpc>
                <a:spcPct val="200000"/>
              </a:lnSpc>
              <a:buFont typeface="Arial" panose="020B0604020202020204" pitchFamily="34" charset="0"/>
              <a:buChar char="•"/>
            </a:pPr>
            <a:r>
              <a:rPr lang="en-US" noProof="1"/>
              <a:t>Secrets management (HashiCorp Vault, Cloud Platform specific solutions) </a:t>
            </a:r>
          </a:p>
          <a:p>
            <a:pPr>
              <a:lnSpc>
                <a:spcPct val="200000"/>
              </a:lnSpc>
              <a:buFont typeface="Arial" panose="020B0604020202020204" pitchFamily="34" charset="0"/>
              <a:buChar char="•"/>
            </a:pPr>
            <a:r>
              <a:rPr lang="en-US" noProof="1"/>
              <a:t>Simple and efficient Environment separation</a:t>
            </a:r>
          </a:p>
          <a:p>
            <a:pPr>
              <a:lnSpc>
                <a:spcPct val="200000"/>
              </a:lnSpc>
              <a:buFont typeface="Arial" panose="020B0604020202020204" pitchFamily="34" charset="0"/>
              <a:buChar char="•"/>
            </a:pPr>
            <a:r>
              <a:rPr lang="en-US" noProof="1"/>
              <a:t>Build Once, run Often</a:t>
            </a:r>
          </a:p>
        </p:txBody>
      </p:sp>
    </p:spTree>
    <p:extLst>
      <p:ext uri="{BB962C8B-B14F-4D97-AF65-F5344CB8AC3E}">
        <p14:creationId xmlns:p14="http://schemas.microsoft.com/office/powerpoint/2010/main" val="20192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50A47-0F19-7010-E972-401361D1C835}"/>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D5B04D90-5B5B-6609-6F43-954493E05284}"/>
              </a:ext>
            </a:extLst>
          </p:cNvPr>
          <p:cNvSpPr>
            <a:spLocks noGrp="1"/>
          </p:cNvSpPr>
          <p:nvPr>
            <p:ph type="title"/>
          </p:nvPr>
        </p:nvSpPr>
        <p:spPr/>
        <p:txBody>
          <a:bodyPr/>
          <a:lstStyle/>
          <a:p>
            <a:r>
              <a:rPr lang="en-US" noProof="1"/>
              <a:t>GitOps</a:t>
            </a:r>
            <a:br>
              <a:rPr lang="en-US" noProof="1"/>
            </a:br>
            <a:endParaRPr lang="en-US" noProof="1"/>
          </a:p>
        </p:txBody>
      </p:sp>
      <p:sp>
        <p:nvSpPr>
          <p:cNvPr id="4" name="Textplatzhalter 3">
            <a:extLst>
              <a:ext uri="{FF2B5EF4-FFF2-40B4-BE49-F238E27FC236}">
                <a16:creationId xmlns:a16="http://schemas.microsoft.com/office/drawing/2014/main" id="{013D8310-70FC-5E32-3512-25B446FF40AC}"/>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Git as single source of truth</a:t>
            </a:r>
          </a:p>
          <a:p>
            <a:pPr>
              <a:lnSpc>
                <a:spcPct val="200000"/>
              </a:lnSpc>
              <a:buFont typeface="Arial" panose="020B0604020202020204" pitchFamily="34" charset="0"/>
              <a:buChar char="•"/>
            </a:pPr>
            <a:r>
              <a:rPr lang="en-US" noProof="1"/>
              <a:t>Declarative infrastructure definitions</a:t>
            </a:r>
          </a:p>
          <a:p>
            <a:pPr>
              <a:lnSpc>
                <a:spcPct val="200000"/>
              </a:lnSpc>
              <a:buFont typeface="Arial" panose="020B0604020202020204" pitchFamily="34" charset="0"/>
              <a:buChar char="•"/>
            </a:pPr>
            <a:r>
              <a:rPr lang="en-US" noProof="1"/>
              <a:t>Automated reconciliation</a:t>
            </a:r>
          </a:p>
          <a:p>
            <a:pPr>
              <a:lnSpc>
                <a:spcPct val="200000"/>
              </a:lnSpc>
              <a:buFont typeface="Arial" panose="020B0604020202020204" pitchFamily="34" charset="0"/>
              <a:buChar char="•"/>
            </a:pPr>
            <a:r>
              <a:rPr lang="en-US" noProof="1"/>
              <a:t>Pull-based deployment model</a:t>
            </a:r>
          </a:p>
          <a:p>
            <a:pPr>
              <a:lnSpc>
                <a:spcPct val="200000"/>
              </a:lnSpc>
              <a:buFont typeface="Arial" panose="020B0604020202020204" pitchFamily="34" charset="0"/>
              <a:buChar char="•"/>
            </a:pPr>
            <a:r>
              <a:rPr lang="en-US" noProof="1"/>
              <a:t>Often used with CI/CD-tools: Flux, ArgoCD, Gitlab Runners, etc.</a:t>
            </a:r>
          </a:p>
        </p:txBody>
      </p:sp>
    </p:spTree>
    <p:extLst>
      <p:ext uri="{BB962C8B-B14F-4D97-AF65-F5344CB8AC3E}">
        <p14:creationId xmlns:p14="http://schemas.microsoft.com/office/powerpoint/2010/main" val="325466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E508F-75A2-C9CE-E480-2ACAC131E888}"/>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30271457-4554-E1AE-5148-0E17859281D9}"/>
              </a:ext>
            </a:extLst>
          </p:cNvPr>
          <p:cNvSpPr>
            <a:spLocks noGrp="1"/>
          </p:cNvSpPr>
          <p:nvPr>
            <p:ph type="title"/>
          </p:nvPr>
        </p:nvSpPr>
        <p:spPr/>
        <p:txBody>
          <a:bodyPr/>
          <a:lstStyle/>
          <a:p>
            <a:r>
              <a:rPr lang="en-US" noProof="1"/>
              <a:t>Tool Integrations</a:t>
            </a:r>
          </a:p>
        </p:txBody>
      </p:sp>
      <p:sp>
        <p:nvSpPr>
          <p:cNvPr id="4" name="Textplatzhalter 3">
            <a:extLst>
              <a:ext uri="{FF2B5EF4-FFF2-40B4-BE49-F238E27FC236}">
                <a16:creationId xmlns:a16="http://schemas.microsoft.com/office/drawing/2014/main" id="{BB8C3C56-88C4-063C-2981-5F8C1944D1B5}"/>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Infrastructure provisioning with Terraform</a:t>
            </a:r>
          </a:p>
          <a:p>
            <a:pPr>
              <a:lnSpc>
                <a:spcPct val="200000"/>
              </a:lnSpc>
              <a:buFont typeface="Arial" panose="020B0604020202020204" pitchFamily="34" charset="0"/>
              <a:buChar char="•"/>
            </a:pPr>
            <a:r>
              <a:rPr lang="en-US" noProof="1"/>
              <a:t>Configuration deployment with Ansible</a:t>
            </a:r>
          </a:p>
          <a:p>
            <a:pPr>
              <a:lnSpc>
                <a:spcPct val="200000"/>
              </a:lnSpc>
              <a:buFont typeface="Arial" panose="020B0604020202020204" pitchFamily="34" charset="0"/>
              <a:buChar char="•"/>
            </a:pPr>
            <a:r>
              <a:rPr lang="en-US" noProof="1"/>
              <a:t>Continuous deployment with GitOps</a:t>
            </a:r>
          </a:p>
          <a:p>
            <a:pPr>
              <a:lnSpc>
                <a:spcPct val="200000"/>
              </a:lnSpc>
              <a:buFont typeface="Arial" panose="020B0604020202020204" pitchFamily="34" charset="0"/>
              <a:buChar char="•"/>
            </a:pPr>
            <a:r>
              <a:rPr lang="en-US" noProof="1"/>
              <a:t>Automated Security scanning integration</a:t>
            </a:r>
          </a:p>
          <a:p>
            <a:pPr>
              <a:lnSpc>
                <a:spcPct val="200000"/>
              </a:lnSpc>
              <a:buFont typeface="Arial" panose="020B0604020202020204" pitchFamily="34" charset="0"/>
              <a:buChar char="•"/>
            </a:pPr>
            <a:r>
              <a:rPr lang="en-US" noProof="1"/>
              <a:t>Automated testing and validation</a:t>
            </a:r>
          </a:p>
        </p:txBody>
      </p:sp>
    </p:spTree>
    <p:extLst>
      <p:ext uri="{BB962C8B-B14F-4D97-AF65-F5344CB8AC3E}">
        <p14:creationId xmlns:p14="http://schemas.microsoft.com/office/powerpoint/2010/main" val="373506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E0209-8A48-B57B-3571-D5C8FE0858AD}"/>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AFF11FB9-3D98-9721-3591-BED409A87EE5}"/>
              </a:ext>
            </a:extLst>
          </p:cNvPr>
          <p:cNvSpPr>
            <a:spLocks noGrp="1"/>
          </p:cNvSpPr>
          <p:nvPr>
            <p:ph type="title"/>
          </p:nvPr>
        </p:nvSpPr>
        <p:spPr/>
        <p:txBody>
          <a:bodyPr/>
          <a:lstStyle/>
          <a:p>
            <a:r>
              <a:rPr lang="en-US" noProof="1"/>
              <a:t>Best Practices</a:t>
            </a:r>
          </a:p>
        </p:txBody>
      </p:sp>
      <p:sp>
        <p:nvSpPr>
          <p:cNvPr id="4" name="Textplatzhalter 3">
            <a:extLst>
              <a:ext uri="{FF2B5EF4-FFF2-40B4-BE49-F238E27FC236}">
                <a16:creationId xmlns:a16="http://schemas.microsoft.com/office/drawing/2014/main" id="{F8B129D4-551B-09A2-3577-539203D0F7C4}"/>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Separate infrastructure and application code</a:t>
            </a:r>
          </a:p>
          <a:p>
            <a:pPr>
              <a:lnSpc>
                <a:spcPct val="200000"/>
              </a:lnSpc>
              <a:buFont typeface="Arial" panose="020B0604020202020204" pitchFamily="34" charset="0"/>
              <a:buChar char="•"/>
            </a:pPr>
            <a:r>
              <a:rPr lang="en-US" noProof="1"/>
              <a:t>Implement least privilege access</a:t>
            </a:r>
          </a:p>
          <a:p>
            <a:pPr>
              <a:lnSpc>
                <a:spcPct val="200000"/>
              </a:lnSpc>
              <a:buFont typeface="Arial" panose="020B0604020202020204" pitchFamily="34" charset="0"/>
              <a:buChar char="•"/>
            </a:pPr>
            <a:r>
              <a:rPr lang="en-US" noProof="1"/>
              <a:t>Regular security reviews</a:t>
            </a:r>
          </a:p>
          <a:p>
            <a:pPr>
              <a:lnSpc>
                <a:spcPct val="200000"/>
              </a:lnSpc>
              <a:buFont typeface="Arial" panose="020B0604020202020204" pitchFamily="34" charset="0"/>
              <a:buChar char="•"/>
            </a:pPr>
            <a:r>
              <a:rPr lang="en-US" noProof="1"/>
              <a:t>Maintain comprehensive documentation</a:t>
            </a:r>
          </a:p>
          <a:p>
            <a:pPr>
              <a:lnSpc>
                <a:spcPct val="200000"/>
              </a:lnSpc>
              <a:buFont typeface="Arial" panose="020B0604020202020204" pitchFamily="34" charset="0"/>
              <a:buChar char="•"/>
            </a:pPr>
            <a:r>
              <a:rPr lang="en-US" noProof="1"/>
              <a:t>Establish backup and recovery procedures</a:t>
            </a:r>
          </a:p>
        </p:txBody>
      </p:sp>
    </p:spTree>
    <p:extLst>
      <p:ext uri="{BB962C8B-B14F-4D97-AF65-F5344CB8AC3E}">
        <p14:creationId xmlns:p14="http://schemas.microsoft.com/office/powerpoint/2010/main" val="401636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99BBC70-5859-0A47-9D72-A043F51C9642}"/>
              </a:ext>
            </a:extLst>
          </p:cNvPr>
          <p:cNvSpPr>
            <a:spLocks noGrp="1"/>
          </p:cNvSpPr>
          <p:nvPr>
            <p:ph type="title"/>
          </p:nvPr>
        </p:nvSpPr>
        <p:spPr/>
        <p:txBody>
          <a:bodyPr>
            <a:normAutofit fontScale="90000"/>
          </a:bodyPr>
          <a:lstStyle/>
          <a:p>
            <a:r>
              <a:rPr lang="en-US" sz="8800" noProof="1"/>
              <a:t>95%</a:t>
            </a:r>
          </a:p>
        </p:txBody>
      </p:sp>
      <p:sp>
        <p:nvSpPr>
          <p:cNvPr id="3" name="Rechteck 2">
            <a:extLst>
              <a:ext uri="{FF2B5EF4-FFF2-40B4-BE49-F238E27FC236}">
                <a16:creationId xmlns:a16="http://schemas.microsoft.com/office/drawing/2014/main" id="{6DC9C47F-027C-714B-AAE7-966F2195BD06}"/>
              </a:ext>
            </a:extLst>
          </p:cNvPr>
          <p:cNvSpPr/>
          <p:nvPr/>
        </p:nvSpPr>
        <p:spPr>
          <a:xfrm>
            <a:off x="7154564" y="1"/>
            <a:ext cx="1989437" cy="1655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1">
              <a:latin typeface="Open Sans" pitchFamily="2" charset="0"/>
            </a:endParaRPr>
          </a:p>
        </p:txBody>
      </p:sp>
      <p:pic>
        <p:nvPicPr>
          <p:cNvPr id="2" name="Picture 1" descr="A white flower on a yellow background&#10;&#10;Description automatically generated">
            <a:extLst>
              <a:ext uri="{FF2B5EF4-FFF2-40B4-BE49-F238E27FC236}">
                <a16:creationId xmlns:a16="http://schemas.microsoft.com/office/drawing/2014/main" id="{6797816B-A9B1-B534-2A32-0BC973BB922D}"/>
              </a:ext>
            </a:extLst>
          </p:cNvPr>
          <p:cNvPicPr>
            <a:picLocks noChangeAspect="1"/>
          </p:cNvPicPr>
          <p:nvPr/>
        </p:nvPicPr>
        <p:blipFill>
          <a:blip r:embed="rId3"/>
          <a:stretch>
            <a:fillRect/>
          </a:stretch>
        </p:blipFill>
        <p:spPr>
          <a:xfrm>
            <a:off x="8151732" y="0"/>
            <a:ext cx="680568" cy="949960"/>
          </a:xfrm>
          <a:prstGeom prst="rect">
            <a:avLst/>
          </a:prstGeom>
        </p:spPr>
      </p:pic>
    </p:spTree>
    <p:extLst>
      <p:ext uri="{BB962C8B-B14F-4D97-AF65-F5344CB8AC3E}">
        <p14:creationId xmlns:p14="http://schemas.microsoft.com/office/powerpoint/2010/main" val="5138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4"/>
                                        </p:tgtEl>
                                        <p:attrNameLst>
                                          <p:attrName>style.color</p:attrName>
                                        </p:attrNameLst>
                                      </p:cBhvr>
                                      <p:to>
                                        <a:srgbClr val="DC1D2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72C1B-E97D-3FB5-6512-3AA9FB933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C77FA-3E04-5489-8DB5-974D51157F41}"/>
              </a:ext>
            </a:extLst>
          </p:cNvPr>
          <p:cNvSpPr>
            <a:spLocks noGrp="1"/>
          </p:cNvSpPr>
          <p:nvPr>
            <p:ph type="title"/>
          </p:nvPr>
        </p:nvSpPr>
        <p:spPr/>
        <p:txBody>
          <a:bodyPr/>
          <a:lstStyle/>
          <a:p>
            <a:r>
              <a:rPr lang="en-US" noProof="1"/>
              <a:t>DevOps vs. GitOps</a:t>
            </a:r>
          </a:p>
        </p:txBody>
      </p:sp>
      <p:sp>
        <p:nvSpPr>
          <p:cNvPr id="3" name="Content Placeholder 2">
            <a:extLst>
              <a:ext uri="{FF2B5EF4-FFF2-40B4-BE49-F238E27FC236}">
                <a16:creationId xmlns:a16="http://schemas.microsoft.com/office/drawing/2014/main" id="{1A2E40B0-73F3-2108-98E6-F7BC51A3A58B}"/>
              </a:ext>
            </a:extLst>
          </p:cNvPr>
          <p:cNvSpPr>
            <a:spLocks noGrp="1"/>
          </p:cNvSpPr>
          <p:nvPr>
            <p:ph type="body" idx="1"/>
          </p:nvPr>
        </p:nvSpPr>
        <p:spPr>
          <a:xfrm>
            <a:off x="311700" y="1152475"/>
            <a:ext cx="4359154" cy="3416400"/>
          </a:xfrm>
        </p:spPr>
        <p:txBody>
          <a:bodyPr numCol="1"/>
          <a:lstStyle/>
          <a:p>
            <a:pPr marL="114300" indent="0">
              <a:lnSpc>
                <a:spcPct val="100000"/>
              </a:lnSpc>
              <a:buNone/>
            </a:pPr>
            <a:r>
              <a:rPr lang="en-US" b="1" noProof="1">
                <a:latin typeface="Open Sans SemiBold" pitchFamily="2" charset="0"/>
                <a:ea typeface="Open Sans SemiBold" pitchFamily="2" charset="0"/>
                <a:cs typeface="Open Sans SemiBold" pitchFamily="2" charset="0"/>
              </a:rPr>
              <a:t>DevOps</a:t>
            </a:r>
            <a:br>
              <a:rPr lang="en-US" noProof="1"/>
            </a:br>
            <a:endParaRPr lang="en-US" noProof="1"/>
          </a:p>
          <a:p>
            <a:pPr>
              <a:lnSpc>
                <a:spcPct val="150000"/>
              </a:lnSpc>
              <a:buFont typeface="Arial" panose="020B0604020202020204" pitchFamily="34" charset="0"/>
              <a:buChar char="•"/>
            </a:pPr>
            <a:r>
              <a:rPr lang="en-US" sz="1600" noProof="1"/>
              <a:t>Cultural approach combining development and operations</a:t>
            </a:r>
          </a:p>
          <a:p>
            <a:pPr>
              <a:lnSpc>
                <a:spcPct val="150000"/>
              </a:lnSpc>
              <a:buFont typeface="Arial" panose="020B0604020202020204" pitchFamily="34" charset="0"/>
              <a:buChar char="•"/>
            </a:pPr>
            <a:r>
              <a:rPr lang="en-US" sz="1600" noProof="1"/>
              <a:t>Focuses on collaboration and automation </a:t>
            </a:r>
          </a:p>
          <a:p>
            <a:pPr>
              <a:lnSpc>
                <a:spcPct val="150000"/>
              </a:lnSpc>
              <a:buFont typeface="Arial" panose="020B0604020202020204" pitchFamily="34" charset="0"/>
              <a:buChar char="•"/>
            </a:pPr>
            <a:r>
              <a:rPr lang="en-US" sz="1600" noProof="1"/>
              <a:t>Flexible in tools and processes</a:t>
            </a:r>
          </a:p>
          <a:p>
            <a:pPr>
              <a:lnSpc>
                <a:spcPct val="150000"/>
              </a:lnSpc>
              <a:buFont typeface="Arial" panose="020B0604020202020204" pitchFamily="34" charset="0"/>
              <a:buChar char="•"/>
            </a:pPr>
            <a:r>
              <a:rPr lang="en-US" sz="1600" noProof="1"/>
              <a:t>Can use push or pull deployments</a:t>
            </a:r>
          </a:p>
          <a:p>
            <a:pPr>
              <a:lnSpc>
                <a:spcPct val="150000"/>
              </a:lnSpc>
              <a:buFont typeface="Arial" panose="020B0604020202020204" pitchFamily="34" charset="0"/>
              <a:buChar char="•"/>
            </a:pPr>
            <a:r>
              <a:rPr lang="en-US" sz="1600" noProof="1"/>
              <a:t>Broad scope across entire delivery pipeline</a:t>
            </a:r>
          </a:p>
          <a:p>
            <a:pPr>
              <a:lnSpc>
                <a:spcPct val="150000"/>
              </a:lnSpc>
              <a:buFont typeface="Arial" panose="020B0604020202020204" pitchFamily="34" charset="0"/>
              <a:buChar char="•"/>
            </a:pPr>
            <a:endParaRPr lang="en-US" noProof="1"/>
          </a:p>
          <a:p>
            <a:pPr>
              <a:lnSpc>
                <a:spcPct val="100000"/>
              </a:lnSpc>
            </a:pPr>
            <a:endParaRPr lang="en-US" noProof="1"/>
          </a:p>
          <a:p>
            <a:pPr>
              <a:lnSpc>
                <a:spcPct val="100000"/>
              </a:lnSpc>
            </a:pPr>
            <a:endParaRPr lang="en-US" noProof="1"/>
          </a:p>
        </p:txBody>
      </p:sp>
      <p:sp>
        <p:nvSpPr>
          <p:cNvPr id="6" name="Slide Number Placeholder 5">
            <a:extLst>
              <a:ext uri="{FF2B5EF4-FFF2-40B4-BE49-F238E27FC236}">
                <a16:creationId xmlns:a16="http://schemas.microsoft.com/office/drawing/2014/main" id="{F3567241-232C-4CB0-D72E-1CD9A345AEFC}"/>
              </a:ext>
            </a:extLst>
          </p:cNvPr>
          <p:cNvSpPr>
            <a:spLocks noGrp="1"/>
          </p:cNvSpPr>
          <p:nvPr>
            <p:ph type="sldNum" idx="12"/>
          </p:nvPr>
        </p:nvSpPr>
        <p:spPr/>
        <p:txBody>
          <a:bodyPr/>
          <a:lstStyle/>
          <a:p>
            <a:fld id="{D4FA8B10-C48E-9843-9F43-CEACD1874A91}" type="slidenum">
              <a:rPr lang="en-US" noProof="1" smtClean="0"/>
              <a:pPr/>
              <a:t>50</a:t>
            </a:fld>
            <a:endParaRPr lang="en-US" noProof="1"/>
          </a:p>
        </p:txBody>
      </p:sp>
      <p:sp>
        <p:nvSpPr>
          <p:cNvPr id="4" name="Content Placeholder 2">
            <a:extLst>
              <a:ext uri="{FF2B5EF4-FFF2-40B4-BE49-F238E27FC236}">
                <a16:creationId xmlns:a16="http://schemas.microsoft.com/office/drawing/2014/main" id="{57260A45-D2C9-4B13-F9A4-8F9C462900D4}"/>
              </a:ext>
            </a:extLst>
          </p:cNvPr>
          <p:cNvSpPr txBox="1">
            <a:spLocks/>
          </p:cNvSpPr>
          <p:nvPr/>
        </p:nvSpPr>
        <p:spPr>
          <a:xfrm>
            <a:off x="4572000" y="1152475"/>
            <a:ext cx="4359154" cy="3416400"/>
          </a:xfrm>
          <a:prstGeom prst="rect">
            <a:avLst/>
          </a:prstGeom>
          <a:noFill/>
          <a:ln>
            <a:noFill/>
          </a:ln>
        </p:spPr>
        <p:txBody>
          <a:bodyPr spcFirstLastPara="1" wrap="square" lIns="91425" tIns="91425" rIns="91425" bIns="91425" numCol="1"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Trebuchet MS"/>
              <a:buChar char="●"/>
              <a:defRPr sz="1800" b="0" i="0" u="none" strike="noStrike" cap="none">
                <a:solidFill>
                  <a:schemeClr val="dk2"/>
                </a:solidFill>
                <a:latin typeface="Open Sans" pitchFamily="2" charset="0"/>
                <a:ea typeface="Open Sans" pitchFamily="2" charset="0"/>
                <a:cs typeface="Open Sans" pitchFamily="2" charset="0"/>
                <a:sym typeface="Trebuchet MS"/>
              </a:defRPr>
            </a:lvl1pPr>
            <a:lvl2pPr marL="914400" marR="0" lvl="1"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2pPr>
            <a:lvl3pPr marL="1371600" marR="0" lvl="2"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3pPr>
            <a:lvl4pPr marL="1828800" marR="0" lvl="3"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4pPr>
            <a:lvl5pPr marL="2286000" marR="0" lvl="4"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5pPr>
            <a:lvl6pPr marL="2743200" marR="0" lvl="5"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6pPr>
            <a:lvl7pPr marL="3200400" marR="0" lvl="6"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7pPr>
            <a:lvl8pPr marL="3657600" marR="0" lvl="7"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8pPr>
            <a:lvl9pPr marL="4114800" marR="0" lvl="8" indent="-317500" algn="l" rtl="0">
              <a:lnSpc>
                <a:spcPct val="115000"/>
              </a:lnSpc>
              <a:spcBef>
                <a:spcPts val="1600"/>
              </a:spcBef>
              <a:spcAft>
                <a:spcPts val="160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9pPr>
          </a:lstStyle>
          <a:p>
            <a:pPr marL="114300" indent="0">
              <a:lnSpc>
                <a:spcPct val="100000"/>
              </a:lnSpc>
              <a:buFont typeface="Trebuchet MS"/>
              <a:buNone/>
            </a:pPr>
            <a:r>
              <a:rPr lang="en-US" b="1" noProof="1">
                <a:latin typeface="Open Sans SemiBold" pitchFamily="2" charset="0"/>
                <a:ea typeface="Open Sans SemiBold" pitchFamily="2" charset="0"/>
                <a:cs typeface="Open Sans SemiBold" pitchFamily="2" charset="0"/>
              </a:rPr>
              <a:t>GitOps</a:t>
            </a:r>
            <a:br>
              <a:rPr lang="en-US" noProof="1"/>
            </a:br>
            <a:endParaRPr lang="en-US" noProof="1"/>
          </a:p>
          <a:p>
            <a:pPr>
              <a:lnSpc>
                <a:spcPct val="150000"/>
              </a:lnSpc>
              <a:buFont typeface="Arial" panose="020B0604020202020204" pitchFamily="34" charset="0"/>
              <a:buChar char="•"/>
            </a:pPr>
            <a:r>
              <a:rPr lang="en-US" sz="1600" noProof="1"/>
              <a:t>Operational framework using Git as source of truth</a:t>
            </a:r>
          </a:p>
          <a:p>
            <a:pPr>
              <a:lnSpc>
                <a:spcPct val="150000"/>
              </a:lnSpc>
              <a:buFont typeface="Arial" panose="020B0604020202020204" pitchFamily="34" charset="0"/>
              <a:buChar char="•"/>
            </a:pPr>
            <a:r>
              <a:rPr lang="en-US" sz="1600" noProof="1"/>
              <a:t>Declarative infrastructure and applications</a:t>
            </a:r>
          </a:p>
          <a:p>
            <a:pPr>
              <a:lnSpc>
                <a:spcPct val="150000"/>
              </a:lnSpc>
              <a:buFont typeface="Arial" panose="020B0604020202020204" pitchFamily="34" charset="0"/>
              <a:buChar char="•"/>
            </a:pPr>
            <a:r>
              <a:rPr lang="en-US" sz="1600" noProof="1"/>
              <a:t>Pull-based deployment model </a:t>
            </a:r>
          </a:p>
          <a:p>
            <a:pPr>
              <a:lnSpc>
                <a:spcPct val="150000"/>
              </a:lnSpc>
              <a:buFont typeface="Arial" panose="020B0604020202020204" pitchFamily="34" charset="0"/>
              <a:buChar char="•"/>
            </a:pPr>
            <a:r>
              <a:rPr lang="en-US" sz="1600" noProof="1"/>
              <a:t>Automated reconciliation</a:t>
            </a:r>
          </a:p>
          <a:p>
            <a:pPr>
              <a:lnSpc>
                <a:spcPct val="150000"/>
              </a:lnSpc>
              <a:buFont typeface="Arial" panose="020B0604020202020204" pitchFamily="34" charset="0"/>
              <a:buChar char="•"/>
            </a:pPr>
            <a:r>
              <a:rPr lang="en-US" sz="1600" noProof="1"/>
              <a:t>Primarily for cloud-native applications</a:t>
            </a:r>
            <a:endParaRPr lang="en-US" noProof="1"/>
          </a:p>
          <a:p>
            <a:pPr>
              <a:lnSpc>
                <a:spcPct val="100000"/>
              </a:lnSpc>
            </a:pPr>
            <a:endParaRPr lang="en-US" noProof="1"/>
          </a:p>
          <a:p>
            <a:pPr>
              <a:lnSpc>
                <a:spcPct val="100000"/>
              </a:lnSpc>
            </a:pPr>
            <a:endParaRPr lang="en-US" noProof="1"/>
          </a:p>
        </p:txBody>
      </p:sp>
    </p:spTree>
    <p:extLst>
      <p:ext uri="{BB962C8B-B14F-4D97-AF65-F5344CB8AC3E}">
        <p14:creationId xmlns:p14="http://schemas.microsoft.com/office/powerpoint/2010/main" val="312459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
          <a:extLst>
            <a:ext uri="{FF2B5EF4-FFF2-40B4-BE49-F238E27FC236}">
              <a16:creationId xmlns:a16="http://schemas.microsoft.com/office/drawing/2014/main" id="{9251ACBE-D980-F86D-7003-D62AD0684DB9}"/>
            </a:ext>
          </a:extLst>
        </p:cNvPr>
        <p:cNvGrpSpPr/>
        <p:nvPr/>
      </p:nvGrpSpPr>
      <p:grpSpPr>
        <a:xfrm>
          <a:off x="0" y="0"/>
          <a:ext cx="0" cy="0"/>
          <a:chOff x="0" y="0"/>
          <a:chExt cx="0" cy="0"/>
        </a:xfrm>
      </p:grpSpPr>
      <p:sp>
        <p:nvSpPr>
          <p:cNvPr id="64" name="Google Shape;64;p13">
            <a:extLst>
              <a:ext uri="{FF2B5EF4-FFF2-40B4-BE49-F238E27FC236}">
                <a16:creationId xmlns:a16="http://schemas.microsoft.com/office/drawing/2014/main" id="{D6E6EA0F-8EB6-6665-5F4A-1C59471255ED}"/>
              </a:ext>
            </a:extLst>
          </p:cNvPr>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sz="2800" u="none" strike="noStrike" cap="none" noProof="1">
                <a:solidFill>
                  <a:schemeClr val="dk2"/>
                </a:solidFill>
                <a:sym typeface="Trebuchet MS"/>
              </a:rPr>
              <a:t>CloudNative</a:t>
            </a:r>
            <a:endParaRPr lang="en-US" noProof="1"/>
          </a:p>
          <a:p>
            <a:pPr marL="0" marR="0" lvl="0" indent="0" algn="ctr" rtl="0">
              <a:lnSpc>
                <a:spcPct val="100000"/>
              </a:lnSpc>
              <a:spcBef>
                <a:spcPts val="0"/>
              </a:spcBef>
              <a:spcAft>
                <a:spcPts val="0"/>
              </a:spcAft>
              <a:buClr>
                <a:schemeClr val="dk2"/>
              </a:buClr>
              <a:buSzPts val="2800"/>
              <a:buFont typeface="Trebuchet MS"/>
              <a:buNone/>
            </a:pPr>
            <a:endParaRPr lang="en-US" sz="2800" u="none" strike="noStrike" cap="none" noProof="1">
              <a:solidFill>
                <a:schemeClr val="tx1">
                  <a:lumMod val="50000"/>
                  <a:lumOff val="50000"/>
                </a:schemeClr>
              </a:solidFill>
              <a:sym typeface="Trebuchet MS"/>
            </a:endParaRPr>
          </a:p>
        </p:txBody>
      </p:sp>
    </p:spTree>
    <p:extLst>
      <p:ext uri="{BB962C8B-B14F-4D97-AF65-F5344CB8AC3E}">
        <p14:creationId xmlns:p14="http://schemas.microsoft.com/office/powerpoint/2010/main" val="3666570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600"/>
              <a:buFont typeface="Trebuchet MS"/>
              <a:buNone/>
            </a:pPr>
            <a:r>
              <a:rPr lang="en-US" sz="2800" u="none" strike="noStrike" cap="none" noProof="1">
                <a:solidFill>
                  <a:schemeClr val="dk1"/>
                </a:solidFill>
                <a:sym typeface="Trebuchet MS"/>
              </a:rPr>
              <a:t>Software, Applications and Architectures</a:t>
            </a:r>
          </a:p>
          <a:p>
            <a:pPr marL="0" marR="0" lvl="0" indent="0" algn="ctr" rtl="0">
              <a:lnSpc>
                <a:spcPct val="100000"/>
              </a:lnSpc>
              <a:spcBef>
                <a:spcPts val="0"/>
              </a:spcBef>
              <a:spcAft>
                <a:spcPts val="0"/>
              </a:spcAft>
              <a:buClr>
                <a:schemeClr val="dk1"/>
              </a:buClr>
              <a:buSzPts val="3600"/>
              <a:buFont typeface="Trebuchet MS"/>
              <a:buNone/>
            </a:pPr>
            <a:endParaRPr lang="en-US" sz="1200" u="none" strike="noStrike" cap="none" noProof="1">
              <a:solidFill>
                <a:schemeClr val="dk1"/>
              </a:solidFill>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3152" y="-15831"/>
            <a:ext cx="9213454" cy="5186765"/>
          </a:xfrm>
          <a:prstGeom prst="rect">
            <a:avLst/>
          </a:prstGeom>
          <a:noFill/>
          <a:ln>
            <a:noFill/>
          </a:ln>
        </p:spPr>
      </p:pic>
      <p:sp>
        <p:nvSpPr>
          <p:cNvPr id="75" name="Google Shape;75;p15"/>
          <p:cNvSpPr txBox="1">
            <a:spLocks noGrp="1"/>
          </p:cNvSpPr>
          <p:nvPr>
            <p:ph type="title"/>
          </p:nvPr>
        </p:nvSpPr>
        <p:spPr>
          <a:xfrm>
            <a:off x="68575" y="4205775"/>
            <a:ext cx="7618500" cy="6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Trebuchet MS"/>
              <a:buNone/>
            </a:pPr>
            <a:r>
              <a:rPr lang="en-US" sz="2800" u="none" strike="noStrike" cap="none" noProof="1">
                <a:solidFill>
                  <a:srgbClr val="FFFFFF"/>
                </a:solidFill>
                <a:sym typeface="Trebuchet MS"/>
              </a:rPr>
              <a:t>Monoliths</a:t>
            </a:r>
          </a:p>
        </p:txBody>
      </p:sp>
      <p:sp>
        <p:nvSpPr>
          <p:cNvPr id="76" name="Google Shape;76;p15"/>
          <p:cNvSpPr txBox="1">
            <a:spLocks noGrp="1"/>
          </p:cNvSpPr>
          <p:nvPr>
            <p:ph type="body" idx="1"/>
          </p:nvPr>
        </p:nvSpPr>
        <p:spPr>
          <a:xfrm>
            <a:off x="68575" y="4639725"/>
            <a:ext cx="8520600" cy="458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1600"/>
              </a:spcAft>
              <a:buClr>
                <a:schemeClr val="dk2"/>
              </a:buClr>
              <a:buSzPts val="1800"/>
              <a:buFont typeface="Trebuchet MS"/>
              <a:buNone/>
            </a:pPr>
            <a:r>
              <a:rPr lang="en-US" sz="1800" u="none" strike="noStrike" cap="none" noProof="1">
                <a:solidFill>
                  <a:srgbClr val="FFFFFF"/>
                </a:solidFill>
                <a:sym typeface="Trebuchet MS"/>
              </a:rPr>
              <a:t>Oldies but goldies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82" name="Google Shape;82;p16"/>
          <p:cNvSpPr txBox="1">
            <a:spLocks noGrp="1"/>
          </p:cNvSpPr>
          <p:nvPr>
            <p:ph type="title"/>
          </p:nvPr>
        </p:nvSpPr>
        <p:spPr>
          <a:xfrm>
            <a:off x="68575" y="4205775"/>
            <a:ext cx="7618500" cy="6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Trebuchet MS"/>
              <a:buNone/>
            </a:pPr>
            <a:r>
              <a:rPr lang="en-US" sz="2800" u="none" strike="noStrike" cap="none" noProof="1">
                <a:solidFill>
                  <a:srgbClr val="FFFFFF"/>
                </a:solidFill>
                <a:sym typeface="Trebuchet MS"/>
              </a:rPr>
              <a:t>Verticals</a:t>
            </a:r>
          </a:p>
        </p:txBody>
      </p:sp>
      <p:sp>
        <p:nvSpPr>
          <p:cNvPr id="83" name="Google Shape;83;p16"/>
          <p:cNvSpPr txBox="1">
            <a:spLocks noGrp="1"/>
          </p:cNvSpPr>
          <p:nvPr>
            <p:ph type="body" idx="1"/>
          </p:nvPr>
        </p:nvSpPr>
        <p:spPr>
          <a:xfrm>
            <a:off x="68575" y="4639725"/>
            <a:ext cx="8520600" cy="458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1600"/>
              </a:spcAft>
              <a:buClr>
                <a:schemeClr val="dk2"/>
              </a:buClr>
              <a:buSzPts val="1800"/>
              <a:buFont typeface="Trebuchet MS"/>
              <a:buNone/>
            </a:pPr>
            <a:r>
              <a:rPr lang="en-US" noProof="1">
                <a:solidFill>
                  <a:srgbClr val="FFFFFF"/>
                </a:solidFill>
              </a:rPr>
              <a:t>Distributed Applications</a:t>
            </a:r>
            <a:endParaRPr lang="en-US" sz="1800" u="none" strike="noStrike" cap="none" noProof="1">
              <a:solidFill>
                <a:schemeClr val="dk1"/>
              </a:solidFill>
              <a:sym typeface="Trebuchet M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1250" y="-170650"/>
            <a:ext cx="9225255" cy="5733320"/>
          </a:xfrm>
          <a:prstGeom prst="rect">
            <a:avLst/>
          </a:prstGeom>
          <a:noFill/>
          <a:ln>
            <a:noFill/>
          </a:ln>
        </p:spPr>
      </p:pic>
      <p:sp>
        <p:nvSpPr>
          <p:cNvPr id="103" name="Google Shape;103;p19"/>
          <p:cNvSpPr txBox="1">
            <a:spLocks noGrp="1"/>
          </p:cNvSpPr>
          <p:nvPr>
            <p:ph type="title"/>
          </p:nvPr>
        </p:nvSpPr>
        <p:spPr>
          <a:xfrm>
            <a:off x="68575" y="4205775"/>
            <a:ext cx="7618500" cy="6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Trebuchet MS"/>
              <a:buNone/>
            </a:pPr>
            <a:r>
              <a:rPr lang="en-US" sz="2800" u="none" strike="noStrike" cap="none" noProof="1">
                <a:solidFill>
                  <a:srgbClr val="FFFFFF"/>
                </a:solidFill>
                <a:sym typeface="Trebuchet MS"/>
              </a:rPr>
              <a:t>Microservices</a:t>
            </a:r>
          </a:p>
        </p:txBody>
      </p:sp>
      <p:sp>
        <p:nvSpPr>
          <p:cNvPr id="104" name="Google Shape;104;p19"/>
          <p:cNvSpPr txBox="1">
            <a:spLocks noGrp="1"/>
          </p:cNvSpPr>
          <p:nvPr>
            <p:ph type="body" idx="1"/>
          </p:nvPr>
        </p:nvSpPr>
        <p:spPr>
          <a:xfrm>
            <a:off x="68575" y="4639725"/>
            <a:ext cx="8520600" cy="458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1600"/>
              </a:spcAft>
              <a:buClr>
                <a:schemeClr val="dk2"/>
              </a:buClr>
              <a:buSzPts val="1800"/>
              <a:buFont typeface="Trebuchet MS"/>
              <a:buNone/>
            </a:pPr>
            <a:r>
              <a:rPr lang="en-US" sz="1800" u="none" strike="noStrike" cap="none" noProof="1">
                <a:solidFill>
                  <a:srgbClr val="FFFFFF"/>
                </a:solidFill>
                <a:sym typeface="Trebuchet MS"/>
              </a:rPr>
              <a:t>Small, independent Services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7683600" cy="6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Trebuchet MS"/>
              <a:buNone/>
            </a:pPr>
            <a:r>
              <a:rPr lang="en-US" sz="2800" u="none" strike="noStrike" cap="none" noProof="1">
                <a:solidFill>
                  <a:schemeClr val="dk1"/>
                </a:solidFill>
                <a:sym typeface="Trebuchet MS"/>
              </a:rPr>
              <a:t>Requirements for Applications</a:t>
            </a:r>
          </a:p>
        </p:txBody>
      </p:sp>
      <p:sp>
        <p:nvSpPr>
          <p:cNvPr id="117" name="Google Shape;117;p21"/>
          <p:cNvSpPr txBox="1">
            <a:spLocks noGrp="1"/>
          </p:cNvSpPr>
          <p:nvPr>
            <p:ph type="body" idx="1"/>
          </p:nvPr>
        </p:nvSpPr>
        <p:spPr>
          <a:xfrm>
            <a:off x="311699" y="1152475"/>
            <a:ext cx="8584327" cy="3416400"/>
          </a:xfrm>
          <a:prstGeom prst="rect">
            <a:avLst/>
          </a:prstGeom>
          <a:noFill/>
          <a:ln>
            <a:noFill/>
          </a:ln>
        </p:spPr>
        <p:txBody>
          <a:bodyPr spcFirstLastPara="1" wrap="square" lIns="91425" tIns="91425" rIns="91425" bIns="91425" anchor="t" anchorCtr="0">
            <a:noAutofit/>
          </a:bodyPr>
          <a:lstStyle/>
          <a:p>
            <a:pPr lvl="0">
              <a:lnSpc>
                <a:spcPct val="150000"/>
              </a:lnSpc>
            </a:pPr>
            <a:r>
              <a:rPr lang="en-US" noProof="1"/>
              <a:t>"Breathing", scaling applications</a:t>
            </a:r>
          </a:p>
          <a:p>
            <a:pPr lvl="0">
              <a:lnSpc>
                <a:spcPct val="150000"/>
              </a:lnSpc>
            </a:pPr>
            <a:r>
              <a:rPr lang="en-US" noProof="1"/>
              <a:t>Resilience</a:t>
            </a:r>
          </a:p>
          <a:p>
            <a:pPr lvl="0">
              <a:lnSpc>
                <a:spcPct val="150000"/>
              </a:lnSpc>
            </a:pPr>
            <a:r>
              <a:rPr lang="en-US" noProof="1"/>
              <a:t>Avoidance of single points of failure</a:t>
            </a:r>
          </a:p>
          <a:p>
            <a:pPr lvl="0">
              <a:lnSpc>
                <a:spcPct val="150000"/>
              </a:lnSpc>
            </a:pPr>
            <a:r>
              <a:rPr lang="en-US" noProof="1"/>
              <a:t>Avoidance of technology and vendor lock-ins</a:t>
            </a:r>
          </a:p>
          <a:p>
            <a:pPr lvl="0">
              <a:lnSpc>
                <a:spcPct val="150000"/>
              </a:lnSpc>
            </a:pPr>
            <a:r>
              <a:rPr lang="en-US" noProof="1"/>
              <a:t>Zero-downtime deployments</a:t>
            </a:r>
          </a:p>
          <a:p>
            <a:pPr lvl="0">
              <a:lnSpc>
                <a:spcPct val="150000"/>
              </a:lnSpc>
            </a:pPr>
            <a:r>
              <a:rPr lang="en-US" noProof="1"/>
              <a:t>Zero-downtime updates</a:t>
            </a:r>
          </a:p>
          <a:p>
            <a:pPr lvl="0">
              <a:lnSpc>
                <a:spcPct val="150000"/>
              </a:lnSpc>
            </a:pPr>
            <a:r>
              <a:rPr lang="en-US" noProof="1"/>
              <a:t>Automated roll-out</a:t>
            </a:r>
          </a:p>
          <a:p>
            <a:pPr lvl="0">
              <a:lnSpc>
                <a:spcPct val="150000"/>
              </a:lnSpc>
            </a:pPr>
            <a:r>
              <a:rPr lang="en-US" noProof="1"/>
              <a:t>Automated operations</a:t>
            </a:r>
            <a:endParaRPr lang="en-US" sz="1800" u="none" strike="noStrike" cap="none" noProof="1">
              <a:solidFill>
                <a:schemeClr val="dk2"/>
              </a:solidFill>
              <a:sym typeface="Trebuchet MS"/>
            </a:endParaRPr>
          </a:p>
        </p:txBody>
      </p:sp>
    </p:spTree>
    <p:extLst>
      <p:ext uri="{BB962C8B-B14F-4D97-AF65-F5344CB8AC3E}">
        <p14:creationId xmlns:p14="http://schemas.microsoft.com/office/powerpoint/2010/main" val="260307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C145F-4C9C-A143-9FA9-C61FD46B6472}"/>
              </a:ext>
            </a:extLst>
          </p:cNvPr>
          <p:cNvSpPr>
            <a:spLocks noGrp="1"/>
          </p:cNvSpPr>
          <p:nvPr>
            <p:ph type="title"/>
          </p:nvPr>
        </p:nvSpPr>
        <p:spPr/>
        <p:txBody>
          <a:bodyPr/>
          <a:lstStyle/>
          <a:p>
            <a:r>
              <a:rPr lang="en-US" noProof="1"/>
              <a:t>CloudNative vs. Tradional</a:t>
            </a:r>
          </a:p>
        </p:txBody>
      </p:sp>
      <p:sp>
        <p:nvSpPr>
          <p:cNvPr id="3" name="Textplatzhalter 2">
            <a:extLst>
              <a:ext uri="{FF2B5EF4-FFF2-40B4-BE49-F238E27FC236}">
                <a16:creationId xmlns:a16="http://schemas.microsoft.com/office/drawing/2014/main" id="{DC738011-58BD-9547-92BE-B3816DEE35B4}"/>
              </a:ext>
            </a:extLst>
          </p:cNvPr>
          <p:cNvSpPr>
            <a:spLocks noGrp="1"/>
          </p:cNvSpPr>
          <p:nvPr>
            <p:ph type="body" idx="1"/>
          </p:nvPr>
        </p:nvSpPr>
        <p:spPr/>
        <p:txBody>
          <a:bodyPr/>
          <a:lstStyle/>
          <a:p>
            <a:endParaRPr lang="en-US" noProof="1"/>
          </a:p>
        </p:txBody>
      </p:sp>
      <p:pic>
        <p:nvPicPr>
          <p:cNvPr id="5" name="Picture 7">
            <a:extLst>
              <a:ext uri="{FF2B5EF4-FFF2-40B4-BE49-F238E27FC236}">
                <a16:creationId xmlns:a16="http://schemas.microsoft.com/office/drawing/2014/main" id="{36E09E9D-918D-B144-8FAD-79167AC427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0679" y="1152475"/>
            <a:ext cx="6485641" cy="3532460"/>
          </a:xfrm>
          <a:prstGeom prst="rect">
            <a:avLst/>
          </a:prstGeom>
        </p:spPr>
      </p:pic>
    </p:spTree>
    <p:extLst>
      <p:ext uri="{BB962C8B-B14F-4D97-AF65-F5344CB8AC3E}">
        <p14:creationId xmlns:p14="http://schemas.microsoft.com/office/powerpoint/2010/main" val="2136301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3DC6B91-F45D-894C-B6CA-235281A56556}"/>
              </a:ext>
            </a:extLst>
          </p:cNvPr>
          <p:cNvSpPr>
            <a:spLocks noGrp="1"/>
          </p:cNvSpPr>
          <p:nvPr>
            <p:ph type="title"/>
          </p:nvPr>
        </p:nvSpPr>
        <p:spPr/>
        <p:txBody>
          <a:bodyPr/>
          <a:lstStyle/>
          <a:p>
            <a:r>
              <a:rPr lang="en-US" noProof="1"/>
              <a:t>Technology-Stack</a:t>
            </a:r>
          </a:p>
        </p:txBody>
      </p:sp>
    </p:spTree>
    <p:extLst>
      <p:ext uri="{BB962C8B-B14F-4D97-AF65-F5344CB8AC3E}">
        <p14:creationId xmlns:p14="http://schemas.microsoft.com/office/powerpoint/2010/main" val="1990811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1B728-EFFF-2E4D-B986-B6900D2812AE}"/>
              </a:ext>
            </a:extLst>
          </p:cNvPr>
          <p:cNvSpPr>
            <a:spLocks noGrp="1"/>
          </p:cNvSpPr>
          <p:nvPr>
            <p:ph type="title"/>
          </p:nvPr>
        </p:nvSpPr>
        <p:spPr/>
        <p:txBody>
          <a:bodyPr/>
          <a:lstStyle/>
          <a:p>
            <a:endParaRPr lang="en-US" noProof="1"/>
          </a:p>
        </p:txBody>
      </p:sp>
      <p:sp>
        <p:nvSpPr>
          <p:cNvPr id="3" name="Textplatzhalter 2">
            <a:extLst>
              <a:ext uri="{FF2B5EF4-FFF2-40B4-BE49-F238E27FC236}">
                <a16:creationId xmlns:a16="http://schemas.microsoft.com/office/drawing/2014/main" id="{19FA88A9-10BA-644C-B564-BE7FB646B940}"/>
              </a:ext>
            </a:extLst>
          </p:cNvPr>
          <p:cNvSpPr>
            <a:spLocks noGrp="1"/>
          </p:cNvSpPr>
          <p:nvPr>
            <p:ph type="body" idx="1"/>
          </p:nvPr>
        </p:nvSpPr>
        <p:spPr/>
        <p:txBody>
          <a:bodyPr/>
          <a:lstStyle/>
          <a:p>
            <a:endParaRPr lang="en-US" noProof="1"/>
          </a:p>
        </p:txBody>
      </p:sp>
      <p:pic>
        <p:nvPicPr>
          <p:cNvPr id="5" name="Picture 4" descr="https://upload.wikimedia.org/wikipedia/commons/7/79/Docker_(container_engine)_logo.png">
            <a:extLst>
              <a:ext uri="{FF2B5EF4-FFF2-40B4-BE49-F238E27FC236}">
                <a16:creationId xmlns:a16="http://schemas.microsoft.com/office/drawing/2014/main" id="{F9D2101A-2699-0E4C-A53F-C32D99D4DD8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35956" y="3562285"/>
            <a:ext cx="4325388" cy="1033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Datei:Java-Logo.svg">
            <a:extLst>
              <a:ext uri="{FF2B5EF4-FFF2-40B4-BE49-F238E27FC236}">
                <a16:creationId xmlns:a16="http://schemas.microsoft.com/office/drawing/2014/main" id="{84B1C7F1-9C94-CC45-A8CD-3F348C7E910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87927" y="3139582"/>
            <a:ext cx="589135" cy="1115235"/>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215;p45">
            <a:extLst>
              <a:ext uri="{FF2B5EF4-FFF2-40B4-BE49-F238E27FC236}">
                <a16:creationId xmlns:a16="http://schemas.microsoft.com/office/drawing/2014/main" id="{DEC83BC9-A674-3F49-B3C0-2088A8493F82}"/>
              </a:ext>
            </a:extLst>
          </p:cNvPr>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103450" y="1302676"/>
            <a:ext cx="4764301" cy="842125"/>
          </a:xfrm>
          <a:prstGeom prst="rect">
            <a:avLst/>
          </a:prstGeom>
          <a:noFill/>
          <a:ln>
            <a:noFill/>
          </a:ln>
        </p:spPr>
      </p:pic>
      <p:pic>
        <p:nvPicPr>
          <p:cNvPr id="6" name="Grafik 5">
            <a:extLst>
              <a:ext uri="{FF2B5EF4-FFF2-40B4-BE49-F238E27FC236}">
                <a16:creationId xmlns:a16="http://schemas.microsoft.com/office/drawing/2014/main" id="{27E56DEB-93FE-AB42-BA30-FAB69DC7F80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7317" y="1033201"/>
            <a:ext cx="2245669" cy="842126"/>
          </a:xfrm>
          <a:prstGeom prst="rect">
            <a:avLst/>
          </a:prstGeom>
        </p:spPr>
      </p:pic>
      <p:pic>
        <p:nvPicPr>
          <p:cNvPr id="9" name="Grafik 8">
            <a:extLst>
              <a:ext uri="{FF2B5EF4-FFF2-40B4-BE49-F238E27FC236}">
                <a16:creationId xmlns:a16="http://schemas.microsoft.com/office/drawing/2014/main" id="{5DE465ED-807A-5843-AFB9-528159BF19A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3151" y="2111891"/>
            <a:ext cx="1156283" cy="1156283"/>
          </a:xfrm>
          <a:prstGeom prst="rect">
            <a:avLst/>
          </a:prstGeom>
        </p:spPr>
      </p:pic>
      <p:pic>
        <p:nvPicPr>
          <p:cNvPr id="13" name="Grafik 12">
            <a:extLst>
              <a:ext uri="{FF2B5EF4-FFF2-40B4-BE49-F238E27FC236}">
                <a16:creationId xmlns:a16="http://schemas.microsoft.com/office/drawing/2014/main" id="{385E445E-1076-B748-8B9C-F1809698667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343496" y="2526777"/>
            <a:ext cx="2320854" cy="480748"/>
          </a:xfrm>
          <a:prstGeom prst="rect">
            <a:avLst/>
          </a:prstGeom>
        </p:spPr>
      </p:pic>
      <p:pic>
        <p:nvPicPr>
          <p:cNvPr id="14" name="Grafik 13">
            <a:extLst>
              <a:ext uri="{FF2B5EF4-FFF2-40B4-BE49-F238E27FC236}">
                <a16:creationId xmlns:a16="http://schemas.microsoft.com/office/drawing/2014/main" id="{375F6E32-55BF-4942-8AF9-58F7F4CD27D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69600" y="2300200"/>
            <a:ext cx="1016000" cy="1397000"/>
          </a:xfrm>
          <a:prstGeom prst="rect">
            <a:avLst/>
          </a:prstGeom>
        </p:spPr>
      </p:pic>
    </p:spTree>
    <p:extLst>
      <p:ext uri="{BB962C8B-B14F-4D97-AF65-F5344CB8AC3E}">
        <p14:creationId xmlns:p14="http://schemas.microsoft.com/office/powerpoint/2010/main" val="200929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subTitle" idx="1"/>
          </p:nvPr>
        </p:nvSpPr>
        <p:spPr>
          <a:xfrm>
            <a:off x="311700" y="38960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Trebuchet MS"/>
              <a:buNone/>
            </a:pPr>
            <a:r>
              <a:rPr lang="en-US" sz="2800" u="none" strike="noStrike" cap="none" noProof="1">
                <a:solidFill>
                  <a:schemeClr val="dk2"/>
                </a:solidFill>
                <a:sym typeface="Trebuchet MS"/>
              </a:rPr>
              <a:t>Cloud Principles</a:t>
            </a:r>
            <a:endParaRPr lang="en-US" noProof="1"/>
          </a:p>
        </p:txBody>
      </p:sp>
    </p:spTree>
    <p:extLst>
      <p:ext uri="{BB962C8B-B14F-4D97-AF65-F5344CB8AC3E}">
        <p14:creationId xmlns:p14="http://schemas.microsoft.com/office/powerpoint/2010/main" val="3702566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3DC6B91-F45D-894C-B6CA-235281A56556}"/>
              </a:ext>
            </a:extLst>
          </p:cNvPr>
          <p:cNvSpPr>
            <a:spLocks noGrp="1"/>
          </p:cNvSpPr>
          <p:nvPr>
            <p:ph type="title"/>
          </p:nvPr>
        </p:nvSpPr>
        <p:spPr/>
        <p:txBody>
          <a:bodyPr/>
          <a:lstStyle/>
          <a:p>
            <a:r>
              <a:rPr lang="en-US" noProof="1"/>
              <a:t>Container</a:t>
            </a:r>
          </a:p>
        </p:txBody>
      </p:sp>
    </p:spTree>
    <p:extLst>
      <p:ext uri="{BB962C8B-B14F-4D97-AF65-F5344CB8AC3E}">
        <p14:creationId xmlns:p14="http://schemas.microsoft.com/office/powerpoint/2010/main" val="3271928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35525" y="-106550"/>
            <a:ext cx="9489274" cy="5687950"/>
          </a:xfrm>
          <a:prstGeom prst="rect">
            <a:avLst/>
          </a:prstGeom>
          <a:noFill/>
          <a:ln>
            <a:noFill/>
          </a:ln>
        </p:spPr>
      </p:pic>
      <p:sp>
        <p:nvSpPr>
          <p:cNvPr id="110" name="Google Shape;110;p20"/>
          <p:cNvSpPr txBox="1">
            <a:spLocks noGrp="1"/>
          </p:cNvSpPr>
          <p:nvPr>
            <p:ph type="title"/>
          </p:nvPr>
        </p:nvSpPr>
        <p:spPr>
          <a:xfrm>
            <a:off x="68575" y="4205775"/>
            <a:ext cx="7618500" cy="6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Trebuchet MS"/>
              <a:buNone/>
            </a:pPr>
            <a:r>
              <a:rPr lang="en-US" sz="2800" u="none" strike="noStrike" cap="none" noProof="1">
                <a:solidFill>
                  <a:srgbClr val="FFFFFF"/>
                </a:solidFill>
                <a:sym typeface="Trebuchet MS"/>
              </a:rPr>
              <a:t>Container</a:t>
            </a:r>
          </a:p>
        </p:txBody>
      </p:sp>
      <p:sp>
        <p:nvSpPr>
          <p:cNvPr id="111" name="Google Shape;111;p20"/>
          <p:cNvSpPr txBox="1">
            <a:spLocks noGrp="1"/>
          </p:cNvSpPr>
          <p:nvPr>
            <p:ph type="body" idx="1"/>
          </p:nvPr>
        </p:nvSpPr>
        <p:spPr>
          <a:xfrm>
            <a:off x="68575" y="4639725"/>
            <a:ext cx="8520600" cy="458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1600"/>
              </a:spcAft>
              <a:buClr>
                <a:schemeClr val="dk2"/>
              </a:buClr>
              <a:buSzPts val="1800"/>
              <a:buFont typeface="Trebuchet MS"/>
              <a:buNone/>
            </a:pPr>
            <a:r>
              <a:rPr lang="en-US" sz="1800" u="none" strike="noStrike" cap="none" noProof="1">
                <a:solidFill>
                  <a:srgbClr val="FFFFFF"/>
                </a:solidFill>
                <a:sym typeface="Trebuchet MS"/>
              </a:rPr>
              <a:t>Self-contained deployment units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770E72-4605-A34D-8586-6C90FDB47E32}"/>
              </a:ext>
            </a:extLst>
          </p:cNvPr>
          <p:cNvSpPr>
            <a:spLocks noGrp="1"/>
          </p:cNvSpPr>
          <p:nvPr>
            <p:ph type="title"/>
          </p:nvPr>
        </p:nvSpPr>
        <p:spPr/>
        <p:txBody>
          <a:bodyPr/>
          <a:lstStyle/>
          <a:p>
            <a:r>
              <a:rPr lang="en-US" noProof="1"/>
              <a:t>Process Virtualization</a:t>
            </a:r>
          </a:p>
        </p:txBody>
      </p:sp>
      <p:sp>
        <p:nvSpPr>
          <p:cNvPr id="3" name="Textplatzhalter 2">
            <a:extLst>
              <a:ext uri="{FF2B5EF4-FFF2-40B4-BE49-F238E27FC236}">
                <a16:creationId xmlns:a16="http://schemas.microsoft.com/office/drawing/2014/main" id="{1A5DAE18-3661-E44D-A8CF-29EC2FB30D59}"/>
              </a:ext>
            </a:extLst>
          </p:cNvPr>
          <p:cNvSpPr>
            <a:spLocks noGrp="1"/>
          </p:cNvSpPr>
          <p:nvPr>
            <p:ph type="body" idx="1"/>
          </p:nvPr>
        </p:nvSpPr>
        <p:spPr>
          <a:xfrm>
            <a:off x="880111" y="2338724"/>
            <a:ext cx="8520600" cy="3416400"/>
          </a:xfrm>
        </p:spPr>
        <p:txBody>
          <a:bodyPr/>
          <a:lstStyle/>
          <a:p>
            <a:endParaRPr lang="en-US" noProof="1"/>
          </a:p>
        </p:txBody>
      </p:sp>
      <p:pic>
        <p:nvPicPr>
          <p:cNvPr id="1026" name="Picture 2" descr="enter image description here">
            <a:extLst>
              <a:ext uri="{FF2B5EF4-FFF2-40B4-BE49-F238E27FC236}">
                <a16:creationId xmlns:a16="http://schemas.microsoft.com/office/drawing/2014/main" id="{ADC5B78F-9495-0042-B468-1FEE478E176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8411" y="1600587"/>
            <a:ext cx="9144000" cy="4313237"/>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68E2838A-8925-884B-98FA-8B41A70F6F36}"/>
              </a:ext>
            </a:extLst>
          </p:cNvPr>
          <p:cNvSpPr/>
          <p:nvPr/>
        </p:nvSpPr>
        <p:spPr>
          <a:xfrm>
            <a:off x="135924" y="4683211"/>
            <a:ext cx="9576487" cy="1408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latin typeface="Open Sans" pitchFamily="2" charset="0"/>
            </a:endParaRPr>
          </a:p>
        </p:txBody>
      </p:sp>
    </p:spTree>
    <p:extLst>
      <p:ext uri="{BB962C8B-B14F-4D97-AF65-F5344CB8AC3E}">
        <p14:creationId xmlns:p14="http://schemas.microsoft.com/office/powerpoint/2010/main" val="2306512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99BBC70-5859-0A47-9D72-A043F51C9642}"/>
              </a:ext>
            </a:extLst>
          </p:cNvPr>
          <p:cNvSpPr>
            <a:spLocks noGrp="1"/>
          </p:cNvSpPr>
          <p:nvPr>
            <p:ph type="title"/>
          </p:nvPr>
        </p:nvSpPr>
        <p:spPr/>
        <p:txBody>
          <a:bodyPr/>
          <a:lstStyle/>
          <a:p>
            <a:r>
              <a:rPr lang="en-US" noProof="1"/>
              <a:t>Cloud-Native Applications</a:t>
            </a:r>
          </a:p>
        </p:txBody>
      </p:sp>
    </p:spTree>
    <p:extLst>
      <p:ext uri="{BB962C8B-B14F-4D97-AF65-F5344CB8AC3E}">
        <p14:creationId xmlns:p14="http://schemas.microsoft.com/office/powerpoint/2010/main" val="3349717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EAA054C-F60D-9142-9435-571BEDBF17BD}"/>
              </a:ext>
            </a:extLst>
          </p:cNvPr>
          <p:cNvSpPr>
            <a:spLocks noGrp="1"/>
          </p:cNvSpPr>
          <p:nvPr>
            <p:ph type="title"/>
          </p:nvPr>
        </p:nvSpPr>
        <p:spPr/>
        <p:txBody>
          <a:bodyPr/>
          <a:lstStyle/>
          <a:p>
            <a:r>
              <a:rPr lang="en-US" noProof="1"/>
              <a:t>Virtual Applications</a:t>
            </a:r>
          </a:p>
        </p:txBody>
      </p:sp>
      <p:sp>
        <p:nvSpPr>
          <p:cNvPr id="4" name="Textplatzhalter 3">
            <a:extLst>
              <a:ext uri="{FF2B5EF4-FFF2-40B4-BE49-F238E27FC236}">
                <a16:creationId xmlns:a16="http://schemas.microsoft.com/office/drawing/2014/main" id="{B3D41ADB-8EA5-1946-8DFB-BAA8CDCA5836}"/>
              </a:ext>
            </a:extLst>
          </p:cNvPr>
          <p:cNvSpPr>
            <a:spLocks noGrp="1"/>
          </p:cNvSpPr>
          <p:nvPr>
            <p:ph type="body" idx="1"/>
          </p:nvPr>
        </p:nvSpPr>
        <p:spPr/>
        <p:txBody>
          <a:bodyPr/>
          <a:lstStyle/>
          <a:p>
            <a:r>
              <a:rPr lang="en-US" noProof="1"/>
              <a:t>Microservice-based</a:t>
            </a:r>
          </a:p>
          <a:p>
            <a:endParaRPr lang="en-US" noProof="1"/>
          </a:p>
          <a:p>
            <a:r>
              <a:rPr lang="en-US" noProof="1"/>
              <a:t>Application is formed from different services</a:t>
            </a:r>
          </a:p>
          <a:p>
            <a:endParaRPr lang="en-US" noProof="1"/>
          </a:p>
          <a:p>
            <a:r>
              <a:rPr lang="en-US" noProof="1"/>
              <a:t>Infrastructure (e.g. Kubernetes) orchestrates the application</a:t>
            </a:r>
          </a:p>
          <a:p>
            <a:endParaRPr lang="en-US" noProof="1"/>
          </a:p>
          <a:p>
            <a:r>
              <a:rPr lang="en-US" noProof="1"/>
              <a:t>From customer perspective: "Normal" application</a:t>
            </a:r>
          </a:p>
        </p:txBody>
      </p:sp>
    </p:spTree>
    <p:extLst>
      <p:ext uri="{BB962C8B-B14F-4D97-AF65-F5344CB8AC3E}">
        <p14:creationId xmlns:p14="http://schemas.microsoft.com/office/powerpoint/2010/main" val="56268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165C71-356B-BC44-B348-3A1A8BC8762B}"/>
              </a:ext>
            </a:extLst>
          </p:cNvPr>
          <p:cNvSpPr>
            <a:spLocks noGrp="1"/>
          </p:cNvSpPr>
          <p:nvPr>
            <p:ph type="title"/>
          </p:nvPr>
        </p:nvSpPr>
        <p:spPr/>
        <p:txBody>
          <a:bodyPr/>
          <a:lstStyle/>
          <a:p>
            <a:r>
              <a:rPr lang="en-US" noProof="1"/>
              <a:t>Characteristics</a:t>
            </a:r>
          </a:p>
        </p:txBody>
      </p:sp>
      <p:sp>
        <p:nvSpPr>
          <p:cNvPr id="3" name="Textplatzhalter 2">
            <a:extLst>
              <a:ext uri="{FF2B5EF4-FFF2-40B4-BE49-F238E27FC236}">
                <a16:creationId xmlns:a16="http://schemas.microsoft.com/office/drawing/2014/main" id="{B16F5E6E-88EE-C94F-8007-C4E26DD720C0}"/>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Independent functional services</a:t>
            </a:r>
          </a:p>
          <a:p>
            <a:pPr>
              <a:lnSpc>
                <a:spcPct val="200000"/>
              </a:lnSpc>
              <a:buFont typeface="Arial" panose="020B0604020202020204" pitchFamily="34" charset="0"/>
              <a:buChar char="•"/>
            </a:pPr>
            <a:r>
              <a:rPr lang="en-US" noProof="1"/>
              <a:t>Microservices are completely decoupled from each other</a:t>
            </a:r>
          </a:p>
          <a:p>
            <a:pPr>
              <a:lnSpc>
                <a:spcPct val="200000"/>
              </a:lnSpc>
              <a:buFont typeface="Arial" panose="020B0604020202020204" pitchFamily="34" charset="0"/>
              <a:buChar char="•"/>
            </a:pPr>
            <a:r>
              <a:rPr lang="en-US" noProof="1"/>
              <a:t>Separate datastores</a:t>
            </a:r>
          </a:p>
          <a:p>
            <a:pPr>
              <a:lnSpc>
                <a:spcPct val="200000"/>
              </a:lnSpc>
              <a:buFont typeface="Arial" panose="020B0604020202020204" pitchFamily="34" charset="0"/>
              <a:buChar char="•"/>
            </a:pPr>
            <a:r>
              <a:rPr lang="en-US" noProof="1"/>
              <a:t>Internal communication via HTTP (or message queues)</a:t>
            </a:r>
          </a:p>
          <a:p>
            <a:pPr>
              <a:lnSpc>
                <a:spcPct val="200000"/>
              </a:lnSpc>
              <a:buFont typeface="Arial" panose="020B0604020202020204" pitchFamily="34" charset="0"/>
              <a:buChar char="•"/>
            </a:pPr>
            <a:r>
              <a:rPr lang="en-US" noProof="1"/>
              <a:t>External boundary via ingress component</a:t>
            </a:r>
          </a:p>
          <a:p>
            <a:pPr>
              <a:lnSpc>
                <a:spcPct val="200000"/>
              </a:lnSpc>
              <a:buFont typeface="Arial" panose="020B0604020202020204" pitchFamily="34" charset="0"/>
              <a:buChar char="•"/>
            </a:pPr>
            <a:r>
              <a:rPr lang="en-US" noProof="1"/>
              <a:t>SSL termination at ingress</a:t>
            </a:r>
          </a:p>
        </p:txBody>
      </p:sp>
    </p:spTree>
    <p:extLst>
      <p:ext uri="{BB962C8B-B14F-4D97-AF65-F5344CB8AC3E}">
        <p14:creationId xmlns:p14="http://schemas.microsoft.com/office/powerpoint/2010/main" val="152277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C491A-E1BB-2148-83AC-44257CF40068}"/>
              </a:ext>
            </a:extLst>
          </p:cNvPr>
          <p:cNvSpPr>
            <a:spLocks noGrp="1"/>
          </p:cNvSpPr>
          <p:nvPr>
            <p:ph type="title"/>
          </p:nvPr>
        </p:nvSpPr>
        <p:spPr/>
        <p:txBody>
          <a:bodyPr/>
          <a:lstStyle/>
          <a:p>
            <a:r>
              <a:rPr lang="en-US" noProof="1"/>
              <a:t>Benefits and Challenges</a:t>
            </a:r>
          </a:p>
        </p:txBody>
      </p:sp>
      <p:sp>
        <p:nvSpPr>
          <p:cNvPr id="4" name="Textplatzhalter 3">
            <a:extLst>
              <a:ext uri="{FF2B5EF4-FFF2-40B4-BE49-F238E27FC236}">
                <a16:creationId xmlns:a16="http://schemas.microsoft.com/office/drawing/2014/main" id="{35FF91D2-8A79-2E4B-9415-FD9EDB2EEB9D}"/>
              </a:ext>
            </a:extLst>
          </p:cNvPr>
          <p:cNvSpPr>
            <a:spLocks noGrp="1"/>
          </p:cNvSpPr>
          <p:nvPr>
            <p:ph type="body" idx="1"/>
          </p:nvPr>
        </p:nvSpPr>
        <p:spPr>
          <a:xfrm>
            <a:off x="311700" y="1152475"/>
            <a:ext cx="4161446" cy="3416400"/>
          </a:xfrm>
        </p:spPr>
        <p:txBody>
          <a:bodyPr/>
          <a:lstStyle/>
          <a:p>
            <a:pPr marL="139700" indent="0">
              <a:buNone/>
            </a:pPr>
            <a:r>
              <a:rPr lang="en-US" b="1" noProof="1">
                <a:latin typeface="Open Sans SemiBold" pitchFamily="2" charset="0"/>
                <a:ea typeface="Open Sans SemiBold" pitchFamily="2" charset="0"/>
                <a:cs typeface="Open Sans SemiBold" pitchFamily="2" charset="0"/>
              </a:rPr>
              <a:t>Benefits</a:t>
            </a:r>
          </a:p>
          <a:p>
            <a:pPr marL="139700" indent="0">
              <a:buNone/>
            </a:pPr>
            <a:endParaRPr lang="en-US" noProof="1"/>
          </a:p>
          <a:p>
            <a:pPr>
              <a:lnSpc>
                <a:spcPct val="200000"/>
              </a:lnSpc>
              <a:buFont typeface="Arial" panose="020B0604020202020204" pitchFamily="34" charset="0"/>
              <a:buChar char="•"/>
            </a:pPr>
            <a:r>
              <a:rPr lang="en-US" noProof="1"/>
              <a:t>Decoupling of functionalities</a:t>
            </a:r>
          </a:p>
          <a:p>
            <a:pPr>
              <a:lnSpc>
                <a:spcPct val="200000"/>
              </a:lnSpc>
              <a:buFont typeface="Arial" panose="020B0604020202020204" pitchFamily="34" charset="0"/>
              <a:buChar char="•"/>
            </a:pPr>
            <a:r>
              <a:rPr lang="en-US" noProof="1"/>
              <a:t>Easy maintenance at service level </a:t>
            </a:r>
          </a:p>
          <a:p>
            <a:pPr>
              <a:lnSpc>
                <a:spcPct val="200000"/>
              </a:lnSpc>
              <a:buFont typeface="Arial" panose="020B0604020202020204" pitchFamily="34" charset="0"/>
              <a:buChar char="•"/>
            </a:pPr>
            <a:r>
              <a:rPr lang="en-US" noProof="1"/>
              <a:t>Separation of concerns</a:t>
            </a:r>
          </a:p>
          <a:p>
            <a:pPr>
              <a:lnSpc>
                <a:spcPct val="200000"/>
              </a:lnSpc>
              <a:buFont typeface="Arial" panose="020B0604020202020204" pitchFamily="34" charset="0"/>
              <a:buChar char="•"/>
            </a:pPr>
            <a:r>
              <a:rPr lang="en-US" noProof="1"/>
              <a:t>Technology independence at service level </a:t>
            </a:r>
          </a:p>
          <a:p>
            <a:pPr>
              <a:lnSpc>
                <a:spcPct val="200000"/>
              </a:lnSpc>
              <a:buFont typeface="Arial" panose="020B0604020202020204" pitchFamily="34" charset="0"/>
              <a:buChar char="•"/>
            </a:pPr>
            <a:r>
              <a:rPr lang="en-US" noProof="1"/>
              <a:t>Kubernetes handles infra management</a:t>
            </a:r>
          </a:p>
        </p:txBody>
      </p:sp>
      <p:sp>
        <p:nvSpPr>
          <p:cNvPr id="5" name="Textplatzhalter 4">
            <a:extLst>
              <a:ext uri="{FF2B5EF4-FFF2-40B4-BE49-F238E27FC236}">
                <a16:creationId xmlns:a16="http://schemas.microsoft.com/office/drawing/2014/main" id="{D620E1D2-DF93-4142-A3F9-E63C68F7BB25}"/>
              </a:ext>
            </a:extLst>
          </p:cNvPr>
          <p:cNvSpPr>
            <a:spLocks noGrp="1"/>
          </p:cNvSpPr>
          <p:nvPr>
            <p:ph type="body" idx="2"/>
          </p:nvPr>
        </p:nvSpPr>
        <p:spPr>
          <a:xfrm>
            <a:off x="4832400" y="1152475"/>
            <a:ext cx="4161446" cy="3416400"/>
          </a:xfrm>
        </p:spPr>
        <p:txBody>
          <a:bodyPr/>
          <a:lstStyle/>
          <a:p>
            <a:pPr marL="139700" indent="0">
              <a:buNone/>
            </a:pPr>
            <a:r>
              <a:rPr lang="en-US" b="1" noProof="1">
                <a:latin typeface="Open Sans SemiBold" pitchFamily="2" charset="0"/>
                <a:ea typeface="Open Sans SemiBold" pitchFamily="2" charset="0"/>
                <a:cs typeface="Open Sans SemiBold" pitchFamily="2" charset="0"/>
              </a:rPr>
              <a:t>Cons</a:t>
            </a:r>
          </a:p>
          <a:p>
            <a:pPr marL="139700" indent="0">
              <a:buNone/>
            </a:pPr>
            <a:endParaRPr lang="en-US" noProof="1"/>
          </a:p>
          <a:p>
            <a:pPr>
              <a:lnSpc>
                <a:spcPct val="200000"/>
              </a:lnSpc>
              <a:buFont typeface="Arial" panose="020B0604020202020204" pitchFamily="34" charset="0"/>
              <a:buChar char="•"/>
            </a:pPr>
            <a:r>
              <a:rPr lang="en-US" noProof="1"/>
              <a:t>Increased complexity</a:t>
            </a:r>
          </a:p>
          <a:p>
            <a:pPr>
              <a:lnSpc>
                <a:spcPct val="200000"/>
              </a:lnSpc>
              <a:buFont typeface="Arial" panose="020B0604020202020204" pitchFamily="34" charset="0"/>
              <a:buChar char="•"/>
            </a:pPr>
            <a:r>
              <a:rPr lang="en-US" noProof="1"/>
              <a:t>More demanding operations</a:t>
            </a:r>
          </a:p>
          <a:p>
            <a:pPr>
              <a:lnSpc>
                <a:spcPct val="200000"/>
              </a:lnSpc>
              <a:buFont typeface="Arial" panose="020B0604020202020204" pitchFamily="34" charset="0"/>
              <a:buChar char="•"/>
            </a:pPr>
            <a:r>
              <a:rPr lang="en-US" noProof="1"/>
              <a:t>More demanding application architecture</a:t>
            </a:r>
          </a:p>
          <a:p>
            <a:pPr>
              <a:lnSpc>
                <a:spcPct val="200000"/>
              </a:lnSpc>
              <a:buFont typeface="Arial" panose="020B0604020202020204" pitchFamily="34" charset="0"/>
              <a:buChar char="•"/>
            </a:pPr>
            <a:r>
              <a:rPr lang="en-US" noProof="1"/>
              <a:t>Technology independence 😊 </a:t>
            </a:r>
          </a:p>
          <a:p>
            <a:pPr>
              <a:lnSpc>
                <a:spcPct val="200000"/>
              </a:lnSpc>
              <a:buFont typeface="Arial" panose="020B0604020202020204" pitchFamily="34" charset="0"/>
              <a:buChar char="•"/>
            </a:pPr>
            <a:r>
              <a:rPr lang="en-US" noProof="1"/>
              <a:t>Dependencies on Kubernetes</a:t>
            </a:r>
          </a:p>
        </p:txBody>
      </p:sp>
    </p:spTree>
    <p:extLst>
      <p:ext uri="{BB962C8B-B14F-4D97-AF65-F5344CB8AC3E}">
        <p14:creationId xmlns:p14="http://schemas.microsoft.com/office/powerpoint/2010/main" val="389648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C145F-4C9C-A143-9FA9-C61FD46B6472}"/>
              </a:ext>
            </a:extLst>
          </p:cNvPr>
          <p:cNvSpPr>
            <a:spLocks noGrp="1"/>
          </p:cNvSpPr>
          <p:nvPr>
            <p:ph type="title"/>
          </p:nvPr>
        </p:nvSpPr>
        <p:spPr/>
        <p:txBody>
          <a:bodyPr/>
          <a:lstStyle/>
          <a:p>
            <a:r>
              <a:rPr lang="en-US" sz="2400" noProof="1"/>
              <a:t>Cloud-Native Applications (without Kubernetes)</a:t>
            </a:r>
            <a:endParaRPr lang="en-US" noProof="1"/>
          </a:p>
        </p:txBody>
      </p:sp>
      <p:sp>
        <p:nvSpPr>
          <p:cNvPr id="3" name="Textplatzhalter 2">
            <a:extLst>
              <a:ext uri="{FF2B5EF4-FFF2-40B4-BE49-F238E27FC236}">
                <a16:creationId xmlns:a16="http://schemas.microsoft.com/office/drawing/2014/main" id="{DC738011-58BD-9547-92BE-B3816DEE35B4}"/>
              </a:ext>
            </a:extLst>
          </p:cNvPr>
          <p:cNvSpPr>
            <a:spLocks noGrp="1"/>
          </p:cNvSpPr>
          <p:nvPr>
            <p:ph type="body" idx="1"/>
          </p:nvPr>
        </p:nvSpPr>
        <p:spPr/>
        <p:txBody>
          <a:bodyPr/>
          <a:lstStyle/>
          <a:p>
            <a:endParaRPr lang="en-US" noProof="1"/>
          </a:p>
        </p:txBody>
      </p:sp>
      <p:pic>
        <p:nvPicPr>
          <p:cNvPr id="5" name="Grafik 4">
            <a:extLst>
              <a:ext uri="{FF2B5EF4-FFF2-40B4-BE49-F238E27FC236}">
                <a16:creationId xmlns:a16="http://schemas.microsoft.com/office/drawing/2014/main" id="{0C0C934C-98A7-3E4E-9A72-75D7A111EA66}"/>
              </a:ext>
            </a:extLst>
          </p:cNvPr>
          <p:cNvPicPr>
            <a:picLocks noChangeAspect="1"/>
          </p:cNvPicPr>
          <p:nvPr/>
        </p:nvPicPr>
        <p:blipFill>
          <a:blip r:embed="rId3"/>
          <a:stretch>
            <a:fillRect/>
          </a:stretch>
        </p:blipFill>
        <p:spPr>
          <a:xfrm>
            <a:off x="2063750" y="1399231"/>
            <a:ext cx="5016500" cy="3556000"/>
          </a:xfrm>
          <a:prstGeom prst="rect">
            <a:avLst/>
          </a:prstGeom>
        </p:spPr>
      </p:pic>
    </p:spTree>
    <p:extLst>
      <p:ext uri="{BB962C8B-B14F-4D97-AF65-F5344CB8AC3E}">
        <p14:creationId xmlns:p14="http://schemas.microsoft.com/office/powerpoint/2010/main" val="694826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7E359-A3D2-9AE6-A273-9967776EDCB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87CB878-990F-797A-9DAB-0002F83B5F1E}"/>
              </a:ext>
            </a:extLst>
          </p:cNvPr>
          <p:cNvSpPr>
            <a:spLocks noGrp="1"/>
          </p:cNvSpPr>
          <p:nvPr>
            <p:ph type="title"/>
          </p:nvPr>
        </p:nvSpPr>
        <p:spPr/>
        <p:txBody>
          <a:bodyPr/>
          <a:lstStyle/>
          <a:p>
            <a:r>
              <a:rPr lang="en-US" sz="2400" noProof="1"/>
              <a:t>Typical Components of Cloud-Native Applications</a:t>
            </a:r>
          </a:p>
        </p:txBody>
      </p:sp>
      <p:sp>
        <p:nvSpPr>
          <p:cNvPr id="3" name="Textplatzhalter 2">
            <a:extLst>
              <a:ext uri="{FF2B5EF4-FFF2-40B4-BE49-F238E27FC236}">
                <a16:creationId xmlns:a16="http://schemas.microsoft.com/office/drawing/2014/main" id="{D96BCBBC-4A24-A30E-DD0F-0C5D8B038611}"/>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Service-Registry</a:t>
            </a:r>
          </a:p>
          <a:p>
            <a:pPr>
              <a:lnSpc>
                <a:spcPct val="200000"/>
              </a:lnSpc>
              <a:buFont typeface="Arial" panose="020B0604020202020204" pitchFamily="34" charset="0"/>
              <a:buChar char="•"/>
            </a:pPr>
            <a:r>
              <a:rPr lang="en-US" noProof="1"/>
              <a:t>Load-Balancer</a:t>
            </a:r>
          </a:p>
          <a:p>
            <a:pPr>
              <a:lnSpc>
                <a:spcPct val="200000"/>
              </a:lnSpc>
              <a:buFont typeface="Arial" panose="020B0604020202020204" pitchFamily="34" charset="0"/>
              <a:buChar char="•"/>
            </a:pPr>
            <a:r>
              <a:rPr lang="en-US" noProof="1"/>
              <a:t>Message-Queue</a:t>
            </a:r>
          </a:p>
          <a:p>
            <a:pPr>
              <a:lnSpc>
                <a:spcPct val="200000"/>
              </a:lnSpc>
              <a:buFont typeface="Arial" panose="020B0604020202020204" pitchFamily="34" charset="0"/>
              <a:buChar char="•"/>
            </a:pPr>
            <a:r>
              <a:rPr lang="en-US" noProof="1"/>
              <a:t>Authentication-Component (OIDC or SAML)</a:t>
            </a:r>
          </a:p>
          <a:p>
            <a:pPr>
              <a:lnSpc>
                <a:spcPct val="200000"/>
              </a:lnSpc>
              <a:buFont typeface="Arial" panose="020B0604020202020204" pitchFamily="34" charset="0"/>
              <a:buChar char="•"/>
            </a:pPr>
            <a:r>
              <a:rPr lang="en-US" noProof="1"/>
              <a:t>Cache</a:t>
            </a:r>
          </a:p>
        </p:txBody>
      </p:sp>
    </p:spTree>
    <p:extLst>
      <p:ext uri="{BB962C8B-B14F-4D97-AF65-F5344CB8AC3E}">
        <p14:creationId xmlns:p14="http://schemas.microsoft.com/office/powerpoint/2010/main" val="57322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3DC6B91-F45D-894C-B6CA-235281A56556}"/>
              </a:ext>
            </a:extLst>
          </p:cNvPr>
          <p:cNvSpPr>
            <a:spLocks noGrp="1"/>
          </p:cNvSpPr>
          <p:nvPr>
            <p:ph type="title"/>
          </p:nvPr>
        </p:nvSpPr>
        <p:spPr/>
        <p:txBody>
          <a:bodyPr/>
          <a:lstStyle/>
          <a:p>
            <a:r>
              <a:rPr lang="en-US" noProof="1"/>
              <a:t>System Architecture</a:t>
            </a:r>
          </a:p>
        </p:txBody>
      </p:sp>
    </p:spTree>
    <p:extLst>
      <p:ext uri="{BB962C8B-B14F-4D97-AF65-F5344CB8AC3E}">
        <p14:creationId xmlns:p14="http://schemas.microsoft.com/office/powerpoint/2010/main" val="3556257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913-E503-4EEA-83F4-F778F426B975}"/>
              </a:ext>
            </a:extLst>
          </p:cNvPr>
          <p:cNvSpPr>
            <a:spLocks noGrp="1"/>
          </p:cNvSpPr>
          <p:nvPr>
            <p:ph type="title"/>
          </p:nvPr>
        </p:nvSpPr>
        <p:spPr/>
        <p:txBody>
          <a:bodyPr/>
          <a:lstStyle/>
          <a:p>
            <a:r>
              <a:rPr lang="en-US" noProof="1"/>
              <a:t>What is Cloud Computing?</a:t>
            </a:r>
          </a:p>
        </p:txBody>
      </p:sp>
      <p:sp>
        <p:nvSpPr>
          <p:cNvPr id="3" name="Content Placeholder 2">
            <a:extLst>
              <a:ext uri="{FF2B5EF4-FFF2-40B4-BE49-F238E27FC236}">
                <a16:creationId xmlns:a16="http://schemas.microsoft.com/office/drawing/2014/main" id="{CEA9BDD4-64E6-4319-9E25-B0ED25BDEB6E}"/>
              </a:ext>
            </a:extLst>
          </p:cNvPr>
          <p:cNvSpPr>
            <a:spLocks noGrp="1"/>
          </p:cNvSpPr>
          <p:nvPr>
            <p:ph type="body" idx="1"/>
          </p:nvPr>
        </p:nvSpPr>
        <p:spPr/>
        <p:txBody>
          <a:bodyPr/>
          <a:lstStyle/>
          <a:p>
            <a:pPr>
              <a:lnSpc>
                <a:spcPct val="100000"/>
              </a:lnSpc>
            </a:pPr>
            <a:r>
              <a:rPr lang="en-US" noProof="1"/>
              <a:t>Operating and thinking model</a:t>
            </a:r>
            <a:br>
              <a:rPr lang="en-US" noProof="1"/>
            </a:br>
            <a:endParaRPr lang="en-US" noProof="1"/>
          </a:p>
          <a:p>
            <a:pPr>
              <a:lnSpc>
                <a:spcPct val="100000"/>
              </a:lnSpc>
            </a:pPr>
            <a:r>
              <a:rPr lang="en-US" noProof="1"/>
              <a:t>Principles:</a:t>
            </a:r>
          </a:p>
          <a:p>
            <a:pPr marL="596900" lvl="1" indent="0">
              <a:lnSpc>
                <a:spcPct val="100000"/>
              </a:lnSpc>
              <a:buNone/>
            </a:pPr>
            <a:r>
              <a:rPr lang="en-US" noProof="1">
                <a:latin typeface="Open Sans" pitchFamily="2" charset="0"/>
                <a:ea typeface="Open Sans" pitchFamily="2" charset="0"/>
                <a:cs typeface="Open Sans" pitchFamily="2" charset="0"/>
              </a:rPr>
              <a:t>• Standardization and shared responsibility</a:t>
            </a:r>
          </a:p>
          <a:p>
            <a:pPr marL="596900" lvl="1" indent="0">
              <a:lnSpc>
                <a:spcPct val="100000"/>
              </a:lnSpc>
              <a:buNone/>
            </a:pPr>
            <a:r>
              <a:rPr lang="en-US" noProof="1">
                <a:latin typeface="Open Sans" pitchFamily="2" charset="0"/>
                <a:ea typeface="Open Sans" pitchFamily="2" charset="0"/>
                <a:cs typeface="Open Sans" pitchFamily="2" charset="0"/>
              </a:rPr>
              <a:t>• Resource pools</a:t>
            </a:r>
          </a:p>
          <a:p>
            <a:pPr marL="596900" lvl="1" indent="0">
              <a:lnSpc>
                <a:spcPct val="100000"/>
              </a:lnSpc>
              <a:buNone/>
            </a:pPr>
            <a:r>
              <a:rPr lang="en-US" noProof="1">
                <a:latin typeface="Open Sans" pitchFamily="2" charset="0"/>
                <a:ea typeface="Open Sans" pitchFamily="2" charset="0"/>
                <a:cs typeface="Open Sans" pitchFamily="2" charset="0"/>
              </a:rPr>
              <a:t>• Full automation of services</a:t>
            </a:r>
          </a:p>
          <a:p>
            <a:pPr marL="596900" lvl="1" indent="0">
              <a:lnSpc>
                <a:spcPct val="100000"/>
              </a:lnSpc>
              <a:buNone/>
            </a:pPr>
            <a:r>
              <a:rPr lang="en-US" noProof="1">
                <a:latin typeface="Open Sans" pitchFamily="2" charset="0"/>
                <a:ea typeface="Open Sans" pitchFamily="2" charset="0"/>
                <a:cs typeface="Open Sans" pitchFamily="2" charset="0"/>
              </a:rPr>
              <a:t>• Self-service options, APIs and CLIs</a:t>
            </a:r>
          </a:p>
          <a:p>
            <a:pPr marL="596900" lvl="1" indent="0">
              <a:lnSpc>
                <a:spcPct val="100000"/>
              </a:lnSpc>
              <a:buNone/>
            </a:pPr>
            <a:r>
              <a:rPr lang="en-US" noProof="1">
                <a:latin typeface="Open Sans" pitchFamily="2" charset="0"/>
                <a:ea typeface="Open Sans" pitchFamily="2" charset="0"/>
                <a:cs typeface="Open Sans" pitchFamily="2" charset="0"/>
              </a:rPr>
              <a:t>• Software-defined environment</a:t>
            </a:r>
          </a:p>
        </p:txBody>
      </p:sp>
      <p:sp>
        <p:nvSpPr>
          <p:cNvPr id="6" name="Slide Number Placeholder 5">
            <a:extLst>
              <a:ext uri="{FF2B5EF4-FFF2-40B4-BE49-F238E27FC236}">
                <a16:creationId xmlns:a16="http://schemas.microsoft.com/office/drawing/2014/main" id="{8AEE5713-B651-4122-94A2-3A677ED23F4D}"/>
              </a:ext>
            </a:extLst>
          </p:cNvPr>
          <p:cNvSpPr>
            <a:spLocks noGrp="1"/>
          </p:cNvSpPr>
          <p:nvPr>
            <p:ph type="sldNum" idx="12"/>
          </p:nvPr>
        </p:nvSpPr>
        <p:spPr/>
        <p:txBody>
          <a:bodyPr/>
          <a:lstStyle/>
          <a:p>
            <a:fld id="{D4FA8B10-C48E-9843-9F43-CEACD1874A91}" type="slidenum">
              <a:rPr lang="en-US" noProof="1" smtClean="0"/>
              <a:pPr/>
              <a:t>7</a:t>
            </a:fld>
            <a:endParaRPr lang="en-US" noProof="1"/>
          </a:p>
        </p:txBody>
      </p:sp>
    </p:spTree>
    <p:extLst>
      <p:ext uri="{BB962C8B-B14F-4D97-AF65-F5344CB8AC3E}">
        <p14:creationId xmlns:p14="http://schemas.microsoft.com/office/powerpoint/2010/main" val="57337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E5CC7E-6BD6-0DC4-1C03-8A1E3BC95EBC}"/>
              </a:ext>
            </a:extLst>
          </p:cNvPr>
          <p:cNvSpPr>
            <a:spLocks noGrp="1"/>
          </p:cNvSpPr>
          <p:nvPr>
            <p:ph type="title"/>
          </p:nvPr>
        </p:nvSpPr>
        <p:spPr/>
        <p:txBody>
          <a:bodyPr/>
          <a:lstStyle/>
          <a:p>
            <a:r>
              <a:rPr lang="en-US" noProof="1"/>
              <a:t>System Architecture</a:t>
            </a:r>
          </a:p>
        </p:txBody>
      </p:sp>
      <p:sp>
        <p:nvSpPr>
          <p:cNvPr id="4" name="Text Placeholder 3">
            <a:extLst>
              <a:ext uri="{FF2B5EF4-FFF2-40B4-BE49-F238E27FC236}">
                <a16:creationId xmlns:a16="http://schemas.microsoft.com/office/drawing/2014/main" id="{7E3D134D-D135-761F-49F8-56A9D3F97B56}"/>
              </a:ext>
            </a:extLst>
          </p:cNvPr>
          <p:cNvSpPr>
            <a:spLocks noGrp="1"/>
          </p:cNvSpPr>
          <p:nvPr>
            <p:ph type="body" idx="1"/>
          </p:nvPr>
        </p:nvSpPr>
        <p:spPr/>
        <p:txBody>
          <a:bodyPr/>
          <a:lstStyle/>
          <a:p>
            <a:endParaRPr lang="en-US" noProof="1"/>
          </a:p>
        </p:txBody>
      </p:sp>
      <p:pic>
        <p:nvPicPr>
          <p:cNvPr id="6" name="Picture 5" descr="A screenshot of a computer&#10;&#10;Description automatically generated">
            <a:extLst>
              <a:ext uri="{FF2B5EF4-FFF2-40B4-BE49-F238E27FC236}">
                <a16:creationId xmlns:a16="http://schemas.microsoft.com/office/drawing/2014/main" id="{973781BB-56BB-49CD-9EB4-D6CD60457DC5}"/>
              </a:ext>
            </a:extLst>
          </p:cNvPr>
          <p:cNvPicPr>
            <a:picLocks noChangeAspect="1"/>
          </p:cNvPicPr>
          <p:nvPr/>
        </p:nvPicPr>
        <p:blipFill>
          <a:blip r:embed="rId2"/>
          <a:stretch>
            <a:fillRect/>
          </a:stretch>
        </p:blipFill>
        <p:spPr>
          <a:xfrm>
            <a:off x="2291346" y="1238250"/>
            <a:ext cx="4837336" cy="3330625"/>
          </a:xfrm>
          <a:prstGeom prst="rect">
            <a:avLst/>
          </a:prstGeom>
        </p:spPr>
      </p:pic>
    </p:spTree>
    <p:extLst>
      <p:ext uri="{BB962C8B-B14F-4D97-AF65-F5344CB8AC3E}">
        <p14:creationId xmlns:p14="http://schemas.microsoft.com/office/powerpoint/2010/main" val="6751086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B095-4207-40BF-252F-90FA217FC27C}"/>
              </a:ext>
            </a:extLst>
          </p:cNvPr>
          <p:cNvSpPr>
            <a:spLocks noGrp="1"/>
          </p:cNvSpPr>
          <p:nvPr>
            <p:ph type="title"/>
          </p:nvPr>
        </p:nvSpPr>
        <p:spPr/>
        <p:txBody>
          <a:bodyPr/>
          <a:lstStyle/>
          <a:p>
            <a:r>
              <a:rPr lang="en-US" noProof="1"/>
              <a:t>IaaS and CaaS</a:t>
            </a:r>
          </a:p>
        </p:txBody>
      </p:sp>
      <p:sp>
        <p:nvSpPr>
          <p:cNvPr id="4" name="Text Placeholder 3">
            <a:extLst>
              <a:ext uri="{FF2B5EF4-FFF2-40B4-BE49-F238E27FC236}">
                <a16:creationId xmlns:a16="http://schemas.microsoft.com/office/drawing/2014/main" id="{3E915BA3-34DD-A0FC-A87D-AE9E929FD943}"/>
              </a:ext>
            </a:extLst>
          </p:cNvPr>
          <p:cNvSpPr>
            <a:spLocks noGrp="1"/>
          </p:cNvSpPr>
          <p:nvPr>
            <p:ph type="body" idx="1"/>
          </p:nvPr>
        </p:nvSpPr>
        <p:spPr>
          <a:xfrm>
            <a:off x="311700" y="1152475"/>
            <a:ext cx="4260300" cy="3416400"/>
          </a:xfrm>
        </p:spPr>
        <p:txBody>
          <a:bodyPr/>
          <a:lstStyle/>
          <a:p>
            <a:pPr marL="139700" indent="0">
              <a:buNone/>
            </a:pPr>
            <a:r>
              <a:rPr lang="en-US" b="1" noProof="1">
                <a:latin typeface="Open Sans SemiBold" pitchFamily="2" charset="0"/>
                <a:ea typeface="Open Sans SemiBold" pitchFamily="2" charset="0"/>
                <a:cs typeface="Open Sans SemiBold" pitchFamily="2" charset="0"/>
              </a:rPr>
              <a:t>IaaS Layer</a:t>
            </a:r>
          </a:p>
          <a:p>
            <a:pPr>
              <a:lnSpc>
                <a:spcPct val="200000"/>
              </a:lnSpc>
              <a:buFont typeface="Arial" panose="020B0604020202020204" pitchFamily="34" charset="0"/>
              <a:buChar char="•"/>
            </a:pPr>
            <a:r>
              <a:rPr lang="en-US" sz="1200" noProof="1"/>
              <a:t>Abstracts physical machines</a:t>
            </a:r>
          </a:p>
          <a:p>
            <a:pPr>
              <a:lnSpc>
                <a:spcPct val="200000"/>
              </a:lnSpc>
              <a:buFont typeface="Arial" panose="020B0604020202020204" pitchFamily="34" charset="0"/>
              <a:buChar char="•"/>
            </a:pPr>
            <a:r>
              <a:rPr lang="en-US" sz="1200" noProof="1"/>
              <a:t>Provides Compute Resources</a:t>
            </a:r>
          </a:p>
          <a:p>
            <a:pPr>
              <a:lnSpc>
                <a:spcPct val="200000"/>
              </a:lnSpc>
              <a:buFont typeface="Arial" panose="020B0604020202020204" pitchFamily="34" charset="0"/>
              <a:buChar char="•"/>
            </a:pPr>
            <a:r>
              <a:rPr lang="en-US" sz="1200" noProof="1"/>
              <a:t>Software-Defined Network</a:t>
            </a:r>
          </a:p>
          <a:p>
            <a:pPr>
              <a:lnSpc>
                <a:spcPct val="200000"/>
              </a:lnSpc>
              <a:buFont typeface="Arial" panose="020B0604020202020204" pitchFamily="34" charset="0"/>
              <a:buChar char="•"/>
            </a:pPr>
            <a:r>
              <a:rPr lang="en-US" sz="1200" noProof="1"/>
              <a:t>Storage</a:t>
            </a:r>
          </a:p>
          <a:p>
            <a:pPr>
              <a:lnSpc>
                <a:spcPct val="200000"/>
              </a:lnSpc>
              <a:buFont typeface="Arial" panose="020B0604020202020204" pitchFamily="34" charset="0"/>
              <a:buChar char="•"/>
            </a:pPr>
            <a:r>
              <a:rPr lang="en-US" sz="1200" noProof="1"/>
              <a:t>VMs for non-containerized resources</a:t>
            </a:r>
          </a:p>
          <a:p>
            <a:pPr>
              <a:lnSpc>
                <a:spcPct val="200000"/>
              </a:lnSpc>
              <a:buFont typeface="Arial" panose="020B0604020202020204" pitchFamily="34" charset="0"/>
              <a:buChar char="•"/>
            </a:pPr>
            <a:r>
              <a:rPr lang="en-US" sz="1200" noProof="1"/>
              <a:t>Typically used as base for multiple Clusters</a:t>
            </a:r>
          </a:p>
          <a:p>
            <a:pPr>
              <a:buFont typeface="Arial" panose="020B0604020202020204" pitchFamily="34" charset="0"/>
              <a:buChar char="•"/>
            </a:pPr>
            <a:endParaRPr lang="en-US" noProof="1"/>
          </a:p>
          <a:p>
            <a:pPr>
              <a:buFont typeface="Arial" panose="020B0604020202020204" pitchFamily="34" charset="0"/>
              <a:buChar char="•"/>
            </a:pPr>
            <a:endParaRPr lang="en-US" noProof="1"/>
          </a:p>
        </p:txBody>
      </p:sp>
      <p:sp>
        <p:nvSpPr>
          <p:cNvPr id="5" name="Text Placeholder 4">
            <a:extLst>
              <a:ext uri="{FF2B5EF4-FFF2-40B4-BE49-F238E27FC236}">
                <a16:creationId xmlns:a16="http://schemas.microsoft.com/office/drawing/2014/main" id="{5D554165-2F50-442B-2907-8625A1D96713}"/>
              </a:ext>
            </a:extLst>
          </p:cNvPr>
          <p:cNvSpPr>
            <a:spLocks noGrp="1"/>
          </p:cNvSpPr>
          <p:nvPr>
            <p:ph type="body" idx="2"/>
          </p:nvPr>
        </p:nvSpPr>
        <p:spPr/>
        <p:txBody>
          <a:bodyPr/>
          <a:lstStyle/>
          <a:p>
            <a:pPr marL="139700" indent="0">
              <a:buNone/>
            </a:pPr>
            <a:r>
              <a:rPr lang="en-US" b="1" noProof="1">
                <a:latin typeface="Open Sans SemiBold" pitchFamily="2" charset="0"/>
                <a:ea typeface="Open Sans SemiBold" pitchFamily="2" charset="0"/>
                <a:cs typeface="Open Sans SemiBold" pitchFamily="2" charset="0"/>
              </a:rPr>
              <a:t>CaaS Layer</a:t>
            </a:r>
          </a:p>
          <a:p>
            <a:pPr>
              <a:lnSpc>
                <a:spcPct val="200000"/>
              </a:lnSpc>
              <a:buFont typeface="Arial" panose="020B0604020202020204" pitchFamily="34" charset="0"/>
              <a:buChar char="•"/>
            </a:pPr>
            <a:r>
              <a:rPr lang="en-US" sz="1200" noProof="1"/>
              <a:t>Runs containerized Workloads</a:t>
            </a:r>
          </a:p>
          <a:p>
            <a:pPr>
              <a:lnSpc>
                <a:spcPct val="200000"/>
              </a:lnSpc>
              <a:buFont typeface="Arial" panose="020B0604020202020204" pitchFamily="34" charset="0"/>
              <a:buChar char="•"/>
            </a:pPr>
            <a:r>
              <a:rPr lang="en-US" sz="1200" noProof="1"/>
              <a:t>Dynamic Scaling</a:t>
            </a:r>
          </a:p>
          <a:p>
            <a:pPr>
              <a:lnSpc>
                <a:spcPct val="200000"/>
              </a:lnSpc>
              <a:buFont typeface="Arial" panose="020B0604020202020204" pitchFamily="34" charset="0"/>
              <a:buChar char="•"/>
            </a:pPr>
            <a:r>
              <a:rPr lang="en-US" sz="1200" noProof="1"/>
              <a:t>Automated Application Management</a:t>
            </a:r>
          </a:p>
          <a:p>
            <a:pPr>
              <a:lnSpc>
                <a:spcPct val="200000"/>
              </a:lnSpc>
              <a:buFont typeface="Arial" panose="020B0604020202020204" pitchFamily="34" charset="0"/>
              <a:buChar char="•"/>
            </a:pPr>
            <a:r>
              <a:rPr lang="en-US" sz="1200" noProof="1"/>
              <a:t>Resilience at scale</a:t>
            </a:r>
          </a:p>
          <a:p>
            <a:pPr>
              <a:lnSpc>
                <a:spcPct val="200000"/>
              </a:lnSpc>
              <a:buFont typeface="Arial" panose="020B0604020202020204" pitchFamily="34" charset="0"/>
              <a:buChar char="•"/>
            </a:pPr>
            <a:r>
              <a:rPr lang="en-US" sz="1200" noProof="1"/>
              <a:t>Typical Strategies: </a:t>
            </a:r>
          </a:p>
          <a:p>
            <a:pPr lvl="1">
              <a:lnSpc>
                <a:spcPct val="100000"/>
              </a:lnSpc>
              <a:buFont typeface="Arial" panose="020B0604020202020204" pitchFamily="34" charset="0"/>
              <a:buChar char="•"/>
            </a:pPr>
            <a:r>
              <a:rPr lang="en-US" sz="1100" noProof="1">
                <a:latin typeface="Open Sans" pitchFamily="2" charset="0"/>
                <a:ea typeface="Open Sans" pitchFamily="2" charset="0"/>
                <a:cs typeface="Open Sans" pitchFamily="2" charset="0"/>
              </a:rPr>
              <a:t>Cluster per Environment</a:t>
            </a:r>
          </a:p>
          <a:p>
            <a:pPr lvl="1">
              <a:lnSpc>
                <a:spcPct val="100000"/>
              </a:lnSpc>
              <a:buFont typeface="Arial" panose="020B0604020202020204" pitchFamily="34" charset="0"/>
              <a:buChar char="•"/>
            </a:pPr>
            <a:r>
              <a:rPr lang="en-US" sz="1100" noProof="1">
                <a:latin typeface="Open Sans" pitchFamily="2" charset="0"/>
                <a:ea typeface="Open Sans" pitchFamily="2" charset="0"/>
                <a:cs typeface="Open Sans" pitchFamily="2" charset="0"/>
              </a:rPr>
              <a:t>Cluster per Customer</a:t>
            </a:r>
          </a:p>
        </p:txBody>
      </p:sp>
      <p:pic>
        <p:nvPicPr>
          <p:cNvPr id="7" name="Picture 6" descr="A red and black logo&#10;&#10;Description automatically generated">
            <a:extLst>
              <a:ext uri="{FF2B5EF4-FFF2-40B4-BE49-F238E27FC236}">
                <a16:creationId xmlns:a16="http://schemas.microsoft.com/office/drawing/2014/main" id="{F5375042-B369-9C37-775D-65578AB717BF}"/>
              </a:ext>
            </a:extLst>
          </p:cNvPr>
          <p:cNvPicPr>
            <a:picLocks noChangeAspect="1"/>
          </p:cNvPicPr>
          <p:nvPr/>
        </p:nvPicPr>
        <p:blipFill>
          <a:blip r:embed="rId2"/>
          <a:stretch>
            <a:fillRect/>
          </a:stretch>
        </p:blipFill>
        <p:spPr>
          <a:xfrm>
            <a:off x="1952950" y="4460240"/>
            <a:ext cx="488900" cy="476470"/>
          </a:xfrm>
          <a:prstGeom prst="rect">
            <a:avLst/>
          </a:prstGeom>
        </p:spPr>
      </p:pic>
      <p:pic>
        <p:nvPicPr>
          <p:cNvPr id="8" name="Grafik 7">
            <a:extLst>
              <a:ext uri="{FF2B5EF4-FFF2-40B4-BE49-F238E27FC236}">
                <a16:creationId xmlns:a16="http://schemas.microsoft.com/office/drawing/2014/main" id="{D366F540-2F5B-FC7E-A03C-EF6A43D4FFFF}"/>
              </a:ext>
            </a:extLst>
          </p:cNvPr>
          <p:cNvPicPr>
            <a:picLocks noChangeAspect="1"/>
          </p:cNvPicPr>
          <p:nvPr/>
        </p:nvPicPr>
        <p:blipFill>
          <a:blip r:embed="rId3">
            <a:alphaModFix/>
          </a:blip>
          <a:stretch>
            <a:fillRect/>
          </a:stretch>
        </p:blipFill>
        <p:spPr>
          <a:xfrm>
            <a:off x="6092025" y="4391368"/>
            <a:ext cx="549513" cy="549513"/>
          </a:xfrm>
          <a:prstGeom prst="rect">
            <a:avLst/>
          </a:prstGeom>
        </p:spPr>
      </p:pic>
    </p:spTree>
    <p:extLst>
      <p:ext uri="{BB962C8B-B14F-4D97-AF65-F5344CB8AC3E}">
        <p14:creationId xmlns:p14="http://schemas.microsoft.com/office/powerpoint/2010/main" val="20467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D67095-E599-598A-842E-2DA531A163EF}"/>
              </a:ext>
            </a:extLst>
          </p:cNvPr>
          <p:cNvSpPr>
            <a:spLocks noGrp="1"/>
          </p:cNvSpPr>
          <p:nvPr>
            <p:ph type="title"/>
          </p:nvPr>
        </p:nvSpPr>
        <p:spPr/>
        <p:txBody>
          <a:bodyPr/>
          <a:lstStyle/>
          <a:p>
            <a:r>
              <a:rPr lang="en-US" noProof="1"/>
              <a:t>OpenStack</a:t>
            </a:r>
          </a:p>
        </p:txBody>
      </p:sp>
    </p:spTree>
    <p:extLst>
      <p:ext uri="{BB962C8B-B14F-4D97-AF65-F5344CB8AC3E}">
        <p14:creationId xmlns:p14="http://schemas.microsoft.com/office/powerpoint/2010/main" val="7563394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4C3BD3-271A-7404-BF31-84177EC4065F}"/>
              </a:ext>
            </a:extLst>
          </p:cNvPr>
          <p:cNvSpPr>
            <a:spLocks noGrp="1"/>
          </p:cNvSpPr>
          <p:nvPr>
            <p:ph type="title"/>
          </p:nvPr>
        </p:nvSpPr>
        <p:spPr/>
        <p:txBody>
          <a:bodyPr/>
          <a:lstStyle/>
          <a:p>
            <a:r>
              <a:rPr lang="en-US" noProof="1"/>
              <a:t>What is OpenStack?</a:t>
            </a:r>
          </a:p>
        </p:txBody>
      </p:sp>
      <p:sp>
        <p:nvSpPr>
          <p:cNvPr id="4" name="Text Placeholder 3">
            <a:extLst>
              <a:ext uri="{FF2B5EF4-FFF2-40B4-BE49-F238E27FC236}">
                <a16:creationId xmlns:a16="http://schemas.microsoft.com/office/drawing/2014/main" id="{EDD56499-40C5-08A9-34A1-DB56DA3F1F17}"/>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Open-Source IaaS Layer </a:t>
            </a:r>
          </a:p>
          <a:p>
            <a:pPr>
              <a:lnSpc>
                <a:spcPct val="200000"/>
              </a:lnSpc>
              <a:buFont typeface="Arial" panose="020B0604020202020204" pitchFamily="34" charset="0"/>
              <a:buChar char="•"/>
            </a:pPr>
            <a:r>
              <a:rPr lang="en-US" noProof="1"/>
              <a:t>Controls compute, storage, and networking resources</a:t>
            </a:r>
          </a:p>
          <a:p>
            <a:pPr>
              <a:lnSpc>
                <a:spcPct val="200000"/>
              </a:lnSpc>
              <a:buFont typeface="Arial" panose="020B0604020202020204" pitchFamily="34" charset="0"/>
              <a:buChar char="•"/>
            </a:pPr>
            <a:r>
              <a:rPr lang="en-US" noProof="1"/>
              <a:t>API-driven architecture</a:t>
            </a:r>
          </a:p>
          <a:p>
            <a:pPr>
              <a:lnSpc>
                <a:spcPct val="200000"/>
              </a:lnSpc>
              <a:buFont typeface="Arial" panose="020B0604020202020204" pitchFamily="34" charset="0"/>
              <a:buChar char="•"/>
            </a:pPr>
            <a:r>
              <a:rPr lang="en-US" noProof="1"/>
              <a:t>Standard hardware supported</a:t>
            </a:r>
          </a:p>
          <a:p>
            <a:pPr>
              <a:lnSpc>
                <a:spcPct val="200000"/>
              </a:lnSpc>
              <a:buFont typeface="Arial" panose="020B0604020202020204" pitchFamily="34" charset="0"/>
              <a:buChar char="•"/>
            </a:pPr>
            <a:r>
              <a:rPr lang="en-US" noProof="1"/>
              <a:t>Community-powered</a:t>
            </a:r>
          </a:p>
          <a:p>
            <a:pPr>
              <a:lnSpc>
                <a:spcPct val="200000"/>
              </a:lnSpc>
              <a:buFont typeface="Arial" panose="020B0604020202020204" pitchFamily="34" charset="0"/>
              <a:buChar char="•"/>
            </a:pPr>
            <a:r>
              <a:rPr lang="en-US" noProof="1"/>
              <a:t>Enterprise-ready</a:t>
            </a:r>
          </a:p>
        </p:txBody>
      </p:sp>
      <p:pic>
        <p:nvPicPr>
          <p:cNvPr id="1026" name="Picture 2">
            <a:extLst>
              <a:ext uri="{FF2B5EF4-FFF2-40B4-BE49-F238E27FC236}">
                <a16:creationId xmlns:a16="http://schemas.microsoft.com/office/drawing/2014/main" id="{16738B3A-AD0A-0CF3-1B56-1D6CDA8A4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463" y="2719953"/>
            <a:ext cx="3622081" cy="1750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34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B35DB-73F0-BC74-EB83-185796082688}"/>
              </a:ext>
            </a:extLst>
          </p:cNvPr>
          <p:cNvSpPr>
            <a:spLocks noGrp="1"/>
          </p:cNvSpPr>
          <p:nvPr>
            <p:ph type="title"/>
          </p:nvPr>
        </p:nvSpPr>
        <p:spPr/>
        <p:txBody>
          <a:bodyPr/>
          <a:lstStyle/>
          <a:p>
            <a:r>
              <a:rPr lang="en-US" noProof="1"/>
              <a:t>Why OpenStack?</a:t>
            </a:r>
          </a:p>
        </p:txBody>
      </p:sp>
      <p:sp>
        <p:nvSpPr>
          <p:cNvPr id="5" name="Text Placeholder 4">
            <a:extLst>
              <a:ext uri="{FF2B5EF4-FFF2-40B4-BE49-F238E27FC236}">
                <a16:creationId xmlns:a16="http://schemas.microsoft.com/office/drawing/2014/main" id="{D0F774CC-0140-E27A-9A15-3021B70958CE}"/>
              </a:ext>
            </a:extLst>
          </p:cNvPr>
          <p:cNvSpPr>
            <a:spLocks noGrp="1"/>
          </p:cNvSpPr>
          <p:nvPr>
            <p:ph type="body" idx="1"/>
          </p:nvPr>
        </p:nvSpPr>
        <p:spPr/>
        <p:txBody>
          <a:bodyPr/>
          <a:lstStyle/>
          <a:p>
            <a:pPr>
              <a:lnSpc>
                <a:spcPct val="200000"/>
              </a:lnSpc>
              <a:buFont typeface="Wingdings" pitchFamily="2" charset="2"/>
              <a:buChar char="ü"/>
            </a:pPr>
            <a:r>
              <a:rPr lang="en-US" noProof="1"/>
              <a:t>Cost-effective at scale</a:t>
            </a:r>
          </a:p>
          <a:p>
            <a:pPr>
              <a:lnSpc>
                <a:spcPct val="200000"/>
              </a:lnSpc>
              <a:buFont typeface="Wingdings" pitchFamily="2" charset="2"/>
              <a:buChar char="ü"/>
            </a:pPr>
            <a:r>
              <a:rPr lang="en-US" noProof="1"/>
              <a:t>Full stack control</a:t>
            </a:r>
          </a:p>
          <a:p>
            <a:pPr>
              <a:lnSpc>
                <a:spcPct val="200000"/>
              </a:lnSpc>
              <a:buFont typeface="Wingdings" pitchFamily="2" charset="2"/>
              <a:buChar char="ü"/>
            </a:pPr>
            <a:r>
              <a:rPr lang="en-US" noProof="1"/>
              <a:t>No licensing fees</a:t>
            </a:r>
          </a:p>
          <a:p>
            <a:pPr>
              <a:lnSpc>
                <a:spcPct val="200000"/>
              </a:lnSpc>
              <a:buFont typeface="Wingdings" pitchFamily="2" charset="2"/>
              <a:buChar char="ü"/>
            </a:pPr>
            <a:r>
              <a:rPr lang="en-US" noProof="1"/>
              <a:t>Standard hardware</a:t>
            </a:r>
          </a:p>
          <a:p>
            <a:pPr>
              <a:lnSpc>
                <a:spcPct val="200000"/>
              </a:lnSpc>
              <a:buFont typeface="Wingdings" pitchFamily="2" charset="2"/>
              <a:buChar char="ü"/>
            </a:pPr>
            <a:r>
              <a:rPr lang="en-US" noProof="1"/>
              <a:t>API automation</a:t>
            </a:r>
          </a:p>
          <a:p>
            <a:pPr>
              <a:lnSpc>
                <a:spcPct val="200000"/>
              </a:lnSpc>
              <a:buFont typeface="Wingdings" pitchFamily="2" charset="2"/>
              <a:buChar char="ü"/>
            </a:pPr>
            <a:r>
              <a:rPr lang="en-US" noProof="1"/>
              <a:t>Integration friendly</a:t>
            </a:r>
          </a:p>
        </p:txBody>
      </p:sp>
      <p:pic>
        <p:nvPicPr>
          <p:cNvPr id="9" name="Picture 8">
            <a:extLst>
              <a:ext uri="{FF2B5EF4-FFF2-40B4-BE49-F238E27FC236}">
                <a16:creationId xmlns:a16="http://schemas.microsoft.com/office/drawing/2014/main" id="{1E594DE0-133D-16EF-066E-A12370352BD0}"/>
              </a:ext>
            </a:extLst>
          </p:cNvPr>
          <p:cNvPicPr>
            <a:picLocks noChangeAspect="1"/>
          </p:cNvPicPr>
          <p:nvPr/>
        </p:nvPicPr>
        <p:blipFill>
          <a:blip r:embed="rId2"/>
          <a:stretch>
            <a:fillRect/>
          </a:stretch>
        </p:blipFill>
        <p:spPr>
          <a:xfrm>
            <a:off x="4153500" y="1152475"/>
            <a:ext cx="4032578" cy="3547175"/>
          </a:xfrm>
          <a:prstGeom prst="rect">
            <a:avLst/>
          </a:prstGeom>
        </p:spPr>
      </p:pic>
    </p:spTree>
    <p:extLst>
      <p:ext uri="{BB962C8B-B14F-4D97-AF65-F5344CB8AC3E}">
        <p14:creationId xmlns:p14="http://schemas.microsoft.com/office/powerpoint/2010/main" val="329196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8933-D480-8C9E-3844-C8CD14ECA6AE}"/>
              </a:ext>
            </a:extLst>
          </p:cNvPr>
          <p:cNvSpPr>
            <a:spLocks noGrp="1"/>
          </p:cNvSpPr>
          <p:nvPr>
            <p:ph type="title"/>
          </p:nvPr>
        </p:nvSpPr>
        <p:spPr/>
        <p:txBody>
          <a:bodyPr/>
          <a:lstStyle/>
          <a:p>
            <a:r>
              <a:rPr lang="en-US" noProof="1"/>
              <a:t>Pros and Cons</a:t>
            </a:r>
          </a:p>
        </p:txBody>
      </p:sp>
      <p:sp>
        <p:nvSpPr>
          <p:cNvPr id="4" name="Text Placeholder 3">
            <a:extLst>
              <a:ext uri="{FF2B5EF4-FFF2-40B4-BE49-F238E27FC236}">
                <a16:creationId xmlns:a16="http://schemas.microsoft.com/office/drawing/2014/main" id="{48A62BF0-FC49-8C52-4F6F-F625EA75C1DA}"/>
              </a:ext>
            </a:extLst>
          </p:cNvPr>
          <p:cNvSpPr>
            <a:spLocks noGrp="1"/>
          </p:cNvSpPr>
          <p:nvPr>
            <p:ph type="body" idx="1"/>
          </p:nvPr>
        </p:nvSpPr>
        <p:spPr/>
        <p:txBody>
          <a:bodyPr/>
          <a:lstStyle/>
          <a:p>
            <a:pPr marL="139700" indent="0">
              <a:buNone/>
            </a:pPr>
            <a:r>
              <a:rPr lang="en-US" b="1" noProof="1">
                <a:latin typeface="Open Sans SemiBold" pitchFamily="2" charset="0"/>
                <a:ea typeface="Open Sans SemiBold" pitchFamily="2" charset="0"/>
                <a:cs typeface="Open Sans SemiBold" pitchFamily="2" charset="0"/>
              </a:rPr>
              <a:t>Pros</a:t>
            </a:r>
          </a:p>
          <a:p>
            <a:pPr>
              <a:lnSpc>
                <a:spcPct val="200000"/>
              </a:lnSpc>
              <a:buFont typeface="Arial" panose="020B0604020202020204" pitchFamily="34" charset="0"/>
              <a:buChar char="•"/>
            </a:pPr>
            <a:r>
              <a:rPr lang="en-US" noProof="1"/>
              <a:t>Full infrastructure control</a:t>
            </a:r>
          </a:p>
          <a:p>
            <a:pPr>
              <a:lnSpc>
                <a:spcPct val="200000"/>
              </a:lnSpc>
              <a:buFont typeface="Arial" panose="020B0604020202020204" pitchFamily="34" charset="0"/>
              <a:buChar char="•"/>
            </a:pPr>
            <a:r>
              <a:rPr lang="en-US" noProof="1"/>
              <a:t>No vendor lock-in</a:t>
            </a:r>
          </a:p>
          <a:p>
            <a:pPr>
              <a:lnSpc>
                <a:spcPct val="200000"/>
              </a:lnSpc>
              <a:buFont typeface="Arial" panose="020B0604020202020204" pitchFamily="34" charset="0"/>
              <a:buChar char="•"/>
            </a:pPr>
            <a:r>
              <a:rPr lang="en-US" noProof="1"/>
              <a:t>Predictable costs</a:t>
            </a:r>
          </a:p>
          <a:p>
            <a:pPr>
              <a:lnSpc>
                <a:spcPct val="200000"/>
              </a:lnSpc>
              <a:buFont typeface="Arial" panose="020B0604020202020204" pitchFamily="34" charset="0"/>
              <a:buChar char="•"/>
            </a:pPr>
            <a:r>
              <a:rPr lang="en-US" noProof="1"/>
              <a:t>No egress fees</a:t>
            </a:r>
          </a:p>
          <a:p>
            <a:pPr>
              <a:lnSpc>
                <a:spcPct val="200000"/>
              </a:lnSpc>
              <a:buFont typeface="Arial" panose="020B0604020202020204" pitchFamily="34" charset="0"/>
              <a:buChar char="•"/>
            </a:pPr>
            <a:r>
              <a:rPr lang="en-US" noProof="1"/>
              <a:t>Custom optimization possible</a:t>
            </a:r>
          </a:p>
          <a:p>
            <a:pPr>
              <a:lnSpc>
                <a:spcPct val="200000"/>
              </a:lnSpc>
              <a:buFont typeface="Arial" panose="020B0604020202020204" pitchFamily="34" charset="0"/>
              <a:buChar char="•"/>
            </a:pPr>
            <a:r>
              <a:rPr lang="en-US" noProof="1"/>
              <a:t>Direct hardware access</a:t>
            </a:r>
          </a:p>
        </p:txBody>
      </p:sp>
      <p:sp>
        <p:nvSpPr>
          <p:cNvPr id="5" name="Text Placeholder 4">
            <a:extLst>
              <a:ext uri="{FF2B5EF4-FFF2-40B4-BE49-F238E27FC236}">
                <a16:creationId xmlns:a16="http://schemas.microsoft.com/office/drawing/2014/main" id="{A5E48886-0FFB-1F03-D834-CC4F895B6AE0}"/>
              </a:ext>
            </a:extLst>
          </p:cNvPr>
          <p:cNvSpPr>
            <a:spLocks noGrp="1"/>
          </p:cNvSpPr>
          <p:nvPr>
            <p:ph type="body" idx="2"/>
          </p:nvPr>
        </p:nvSpPr>
        <p:spPr/>
        <p:txBody>
          <a:bodyPr/>
          <a:lstStyle/>
          <a:p>
            <a:pPr marL="139700" indent="0">
              <a:buNone/>
            </a:pPr>
            <a:r>
              <a:rPr lang="en-US" b="1" noProof="1">
                <a:latin typeface="Open Sans SemiBold" pitchFamily="2" charset="0"/>
                <a:ea typeface="Open Sans SemiBold" pitchFamily="2" charset="0"/>
                <a:cs typeface="Open Sans SemiBold" pitchFamily="2" charset="0"/>
              </a:rPr>
              <a:t>Cons</a:t>
            </a:r>
          </a:p>
          <a:p>
            <a:pPr>
              <a:lnSpc>
                <a:spcPct val="200000"/>
              </a:lnSpc>
              <a:buFont typeface="Arial" panose="020B0604020202020204" pitchFamily="34" charset="0"/>
              <a:buChar char="•"/>
            </a:pPr>
            <a:r>
              <a:rPr lang="en-US" noProof="1"/>
              <a:t>Initial setup effort</a:t>
            </a:r>
          </a:p>
          <a:p>
            <a:pPr>
              <a:lnSpc>
                <a:spcPct val="200000"/>
              </a:lnSpc>
              <a:buFont typeface="Arial" panose="020B0604020202020204" pitchFamily="34" charset="0"/>
              <a:buChar char="•"/>
            </a:pPr>
            <a:r>
              <a:rPr lang="en-US" noProof="1"/>
              <a:t>Hardware investment required</a:t>
            </a:r>
          </a:p>
          <a:p>
            <a:pPr>
              <a:lnSpc>
                <a:spcPct val="200000"/>
              </a:lnSpc>
              <a:buFont typeface="Arial" panose="020B0604020202020204" pitchFamily="34" charset="0"/>
              <a:buChar char="•"/>
            </a:pPr>
            <a:r>
              <a:rPr lang="en-US" noProof="1"/>
              <a:t>Learning curve</a:t>
            </a:r>
          </a:p>
          <a:p>
            <a:pPr>
              <a:lnSpc>
                <a:spcPct val="200000"/>
              </a:lnSpc>
              <a:buFont typeface="Arial" panose="020B0604020202020204" pitchFamily="34" charset="0"/>
              <a:buChar char="•"/>
            </a:pPr>
            <a:r>
              <a:rPr lang="en-US" noProof="1"/>
              <a:t>Capacity planning required</a:t>
            </a:r>
          </a:p>
        </p:txBody>
      </p:sp>
    </p:spTree>
    <p:extLst>
      <p:ext uri="{BB962C8B-B14F-4D97-AF65-F5344CB8AC3E}">
        <p14:creationId xmlns:p14="http://schemas.microsoft.com/office/powerpoint/2010/main" val="33789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EFA6F-8AA7-A24C-26A0-82F8C8510F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8B1ABF-A10E-D939-6F7D-45B6C831E862}"/>
              </a:ext>
            </a:extLst>
          </p:cNvPr>
          <p:cNvSpPr>
            <a:spLocks noGrp="1"/>
          </p:cNvSpPr>
          <p:nvPr>
            <p:ph type="title"/>
          </p:nvPr>
        </p:nvSpPr>
        <p:spPr/>
        <p:txBody>
          <a:bodyPr/>
          <a:lstStyle/>
          <a:p>
            <a:r>
              <a:rPr lang="en-US" noProof="1"/>
              <a:t>OpenStack vs. Commercial Private Clouds</a:t>
            </a:r>
          </a:p>
        </p:txBody>
      </p:sp>
      <p:sp>
        <p:nvSpPr>
          <p:cNvPr id="4" name="Text Placeholder 3">
            <a:extLst>
              <a:ext uri="{FF2B5EF4-FFF2-40B4-BE49-F238E27FC236}">
                <a16:creationId xmlns:a16="http://schemas.microsoft.com/office/drawing/2014/main" id="{C4763BCF-8ECD-220E-B07B-54D777AA19CD}"/>
              </a:ext>
            </a:extLst>
          </p:cNvPr>
          <p:cNvSpPr>
            <a:spLocks noGrp="1"/>
          </p:cNvSpPr>
          <p:nvPr>
            <p:ph type="body" idx="1"/>
          </p:nvPr>
        </p:nvSpPr>
        <p:spPr/>
        <p:txBody>
          <a:bodyPr/>
          <a:lstStyle/>
          <a:p>
            <a:pPr marL="139700" indent="0">
              <a:buNone/>
            </a:pPr>
            <a:r>
              <a:rPr lang="en-US" b="1" noProof="1">
                <a:latin typeface="Open Sans SemiBold" pitchFamily="2" charset="0"/>
                <a:ea typeface="Open Sans SemiBold" pitchFamily="2" charset="0"/>
                <a:cs typeface="Open Sans SemiBold" pitchFamily="2" charset="0"/>
              </a:rPr>
              <a:t>OpenStack</a:t>
            </a:r>
          </a:p>
          <a:p>
            <a:pPr>
              <a:lnSpc>
                <a:spcPct val="200000"/>
              </a:lnSpc>
              <a:buFont typeface="Arial" panose="020B0604020202020204" pitchFamily="34" charset="0"/>
              <a:buChar char="•"/>
            </a:pPr>
            <a:r>
              <a:rPr lang="en-US" noProof="1"/>
              <a:t>Open source and flexible</a:t>
            </a:r>
          </a:p>
          <a:p>
            <a:pPr>
              <a:lnSpc>
                <a:spcPct val="200000"/>
              </a:lnSpc>
              <a:buFont typeface="Arial" panose="020B0604020202020204" pitchFamily="34" charset="0"/>
              <a:buChar char="•"/>
            </a:pPr>
            <a:r>
              <a:rPr lang="en-US" noProof="1"/>
              <a:t>Any hardware works</a:t>
            </a:r>
          </a:p>
          <a:p>
            <a:pPr>
              <a:lnSpc>
                <a:spcPct val="200000"/>
              </a:lnSpc>
              <a:buFont typeface="Arial" panose="020B0604020202020204" pitchFamily="34" charset="0"/>
              <a:buChar char="•"/>
            </a:pPr>
            <a:r>
              <a:rPr lang="en-US" noProof="1"/>
              <a:t>Community support</a:t>
            </a:r>
          </a:p>
          <a:p>
            <a:pPr>
              <a:lnSpc>
                <a:spcPct val="200000"/>
              </a:lnSpc>
              <a:buFont typeface="Arial" panose="020B0604020202020204" pitchFamily="34" charset="0"/>
              <a:buChar char="•"/>
            </a:pPr>
            <a:r>
              <a:rPr lang="en-US" noProof="1"/>
              <a:t>Free to use</a:t>
            </a:r>
          </a:p>
          <a:p>
            <a:pPr>
              <a:lnSpc>
                <a:spcPct val="200000"/>
              </a:lnSpc>
              <a:buFont typeface="Arial" panose="020B0604020202020204" pitchFamily="34" charset="0"/>
              <a:buChar char="•"/>
            </a:pPr>
            <a:r>
              <a:rPr lang="en-US" noProof="1"/>
              <a:t>Customizable</a:t>
            </a:r>
          </a:p>
        </p:txBody>
      </p:sp>
      <p:sp>
        <p:nvSpPr>
          <p:cNvPr id="5" name="Text Placeholder 4">
            <a:extLst>
              <a:ext uri="{FF2B5EF4-FFF2-40B4-BE49-F238E27FC236}">
                <a16:creationId xmlns:a16="http://schemas.microsoft.com/office/drawing/2014/main" id="{179A135A-7F74-07ED-9715-91585852B89A}"/>
              </a:ext>
            </a:extLst>
          </p:cNvPr>
          <p:cNvSpPr>
            <a:spLocks noGrp="1"/>
          </p:cNvSpPr>
          <p:nvPr>
            <p:ph type="body" idx="2"/>
          </p:nvPr>
        </p:nvSpPr>
        <p:spPr/>
        <p:txBody>
          <a:bodyPr/>
          <a:lstStyle/>
          <a:p>
            <a:pPr marL="139700" indent="0">
              <a:buNone/>
            </a:pPr>
            <a:r>
              <a:rPr lang="en-US" b="1" noProof="1">
                <a:latin typeface="Open Sans SemiBold" pitchFamily="2" charset="0"/>
                <a:ea typeface="Open Sans SemiBold" pitchFamily="2" charset="0"/>
                <a:cs typeface="Open Sans SemiBold" pitchFamily="2" charset="0"/>
              </a:rPr>
              <a:t>VMware</a:t>
            </a:r>
          </a:p>
          <a:p>
            <a:pPr>
              <a:lnSpc>
                <a:spcPct val="200000"/>
              </a:lnSpc>
              <a:buFont typeface="Arial" panose="020B0604020202020204" pitchFamily="34" charset="0"/>
              <a:buChar char="•"/>
            </a:pPr>
            <a:r>
              <a:rPr lang="en-US" noProof="1"/>
              <a:t>Established but expensive</a:t>
            </a:r>
          </a:p>
          <a:p>
            <a:pPr>
              <a:lnSpc>
                <a:spcPct val="200000"/>
              </a:lnSpc>
              <a:buFont typeface="Arial" panose="020B0604020202020204" pitchFamily="34" charset="0"/>
              <a:buChar char="•"/>
            </a:pPr>
            <a:r>
              <a:rPr lang="en-US" noProof="1"/>
              <a:t>Limited hardware choice</a:t>
            </a:r>
          </a:p>
          <a:p>
            <a:pPr>
              <a:lnSpc>
                <a:spcPct val="200000"/>
              </a:lnSpc>
              <a:buFont typeface="Arial" panose="020B0604020202020204" pitchFamily="34" charset="0"/>
              <a:buChar char="•"/>
            </a:pPr>
            <a:r>
              <a:rPr lang="en-US" noProof="1"/>
              <a:t>Good enterprise support</a:t>
            </a:r>
          </a:p>
          <a:p>
            <a:pPr>
              <a:lnSpc>
                <a:spcPct val="200000"/>
              </a:lnSpc>
              <a:buFont typeface="Arial" panose="020B0604020202020204" pitchFamily="34" charset="0"/>
              <a:buChar char="•"/>
            </a:pPr>
            <a:r>
              <a:rPr lang="en-US" noProof="1"/>
              <a:t>Complex licensing</a:t>
            </a:r>
          </a:p>
          <a:p>
            <a:pPr>
              <a:lnSpc>
                <a:spcPct val="200000"/>
              </a:lnSpc>
              <a:buFont typeface="Arial" panose="020B0604020202020204" pitchFamily="34" charset="0"/>
              <a:buChar char="•"/>
            </a:pPr>
            <a:r>
              <a:rPr lang="en-US" noProof="1"/>
              <a:t>Expensive</a:t>
            </a:r>
          </a:p>
        </p:txBody>
      </p:sp>
    </p:spTree>
    <p:extLst>
      <p:ext uri="{BB962C8B-B14F-4D97-AF65-F5344CB8AC3E}">
        <p14:creationId xmlns:p14="http://schemas.microsoft.com/office/powerpoint/2010/main" val="2644199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617047-4D59-5C93-4F34-7C52DB6D322B}"/>
              </a:ext>
            </a:extLst>
          </p:cNvPr>
          <p:cNvSpPr>
            <a:spLocks noGrp="1"/>
          </p:cNvSpPr>
          <p:nvPr>
            <p:ph type="title"/>
          </p:nvPr>
        </p:nvSpPr>
        <p:spPr/>
        <p:txBody>
          <a:bodyPr/>
          <a:lstStyle/>
          <a:p>
            <a:r>
              <a:rPr lang="en-US" noProof="1"/>
              <a:t>OpenStack Distributions</a:t>
            </a:r>
          </a:p>
        </p:txBody>
      </p:sp>
      <p:sp>
        <p:nvSpPr>
          <p:cNvPr id="6" name="Text Placeholder 5">
            <a:extLst>
              <a:ext uri="{FF2B5EF4-FFF2-40B4-BE49-F238E27FC236}">
                <a16:creationId xmlns:a16="http://schemas.microsoft.com/office/drawing/2014/main" id="{FB011122-FB80-D82B-1DA3-AE813F0ABCFA}"/>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Vanilla OpenStack</a:t>
            </a:r>
          </a:p>
          <a:p>
            <a:pPr>
              <a:lnSpc>
                <a:spcPct val="200000"/>
              </a:lnSpc>
              <a:buFont typeface="Arial" panose="020B0604020202020204" pitchFamily="34" charset="0"/>
              <a:buChar char="•"/>
            </a:pPr>
            <a:r>
              <a:rPr lang="en-US" noProof="1"/>
              <a:t>Canonical OpenStack</a:t>
            </a:r>
          </a:p>
          <a:p>
            <a:pPr>
              <a:lnSpc>
                <a:spcPct val="200000"/>
              </a:lnSpc>
              <a:buFont typeface="Arial" panose="020B0604020202020204" pitchFamily="34" charset="0"/>
              <a:buChar char="•"/>
            </a:pPr>
            <a:r>
              <a:rPr lang="en-US" noProof="1"/>
              <a:t>RedHat OpenStack</a:t>
            </a:r>
          </a:p>
          <a:p>
            <a:pPr>
              <a:lnSpc>
                <a:spcPct val="200000"/>
              </a:lnSpc>
              <a:buFont typeface="Arial" panose="020B0604020202020204" pitchFamily="34" charset="0"/>
              <a:buChar char="•"/>
            </a:pPr>
            <a:r>
              <a:rPr lang="en-US" noProof="1"/>
              <a:t>Mirantis OpenStack</a:t>
            </a:r>
          </a:p>
          <a:p>
            <a:pPr>
              <a:lnSpc>
                <a:spcPct val="200000"/>
              </a:lnSpc>
              <a:buFont typeface="Arial" panose="020B0604020202020204" pitchFamily="34" charset="0"/>
              <a:buChar char="•"/>
            </a:pPr>
            <a:r>
              <a:rPr lang="en-US" noProof="1"/>
              <a:t>Sovereign Cloud Stack</a:t>
            </a:r>
          </a:p>
        </p:txBody>
      </p:sp>
      <p:pic>
        <p:nvPicPr>
          <p:cNvPr id="7" name="Picture 6">
            <a:extLst>
              <a:ext uri="{FF2B5EF4-FFF2-40B4-BE49-F238E27FC236}">
                <a16:creationId xmlns:a16="http://schemas.microsoft.com/office/drawing/2014/main" id="{029FBFB0-AB4B-E224-0628-A97F0C7647AF}"/>
              </a:ext>
            </a:extLst>
          </p:cNvPr>
          <p:cNvPicPr>
            <a:picLocks noChangeAspect="1"/>
          </p:cNvPicPr>
          <p:nvPr/>
        </p:nvPicPr>
        <p:blipFill>
          <a:blip r:embed="rId2"/>
          <a:stretch>
            <a:fillRect/>
          </a:stretch>
        </p:blipFill>
        <p:spPr>
          <a:xfrm>
            <a:off x="5299472" y="1055225"/>
            <a:ext cx="3844528" cy="3013080"/>
          </a:xfrm>
          <a:prstGeom prst="rect">
            <a:avLst/>
          </a:prstGeom>
        </p:spPr>
      </p:pic>
    </p:spTree>
    <p:extLst>
      <p:ext uri="{BB962C8B-B14F-4D97-AF65-F5344CB8AC3E}">
        <p14:creationId xmlns:p14="http://schemas.microsoft.com/office/powerpoint/2010/main" val="16490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FA06-3443-2786-1A66-2C234A23B363}"/>
              </a:ext>
            </a:extLst>
          </p:cNvPr>
          <p:cNvSpPr>
            <a:spLocks noGrp="1"/>
          </p:cNvSpPr>
          <p:nvPr>
            <p:ph type="title"/>
          </p:nvPr>
        </p:nvSpPr>
        <p:spPr/>
        <p:txBody>
          <a:bodyPr/>
          <a:lstStyle/>
          <a:p>
            <a:r>
              <a:rPr lang="en-US" noProof="1"/>
              <a:t>Sovereignty?</a:t>
            </a:r>
          </a:p>
        </p:txBody>
      </p:sp>
      <p:sp>
        <p:nvSpPr>
          <p:cNvPr id="3" name="Text Placeholder 2">
            <a:extLst>
              <a:ext uri="{FF2B5EF4-FFF2-40B4-BE49-F238E27FC236}">
                <a16:creationId xmlns:a16="http://schemas.microsoft.com/office/drawing/2014/main" id="{BB0E306A-0E5D-827B-344B-A61E69A68C08}"/>
              </a:ext>
            </a:extLst>
          </p:cNvPr>
          <p:cNvSpPr>
            <a:spLocks noGrp="1"/>
          </p:cNvSpPr>
          <p:nvPr>
            <p:ph type="body" idx="1"/>
          </p:nvPr>
        </p:nvSpPr>
        <p:spPr/>
        <p:txBody>
          <a:bodyPr/>
          <a:lstStyle/>
          <a:p>
            <a:pPr>
              <a:lnSpc>
                <a:spcPct val="200000"/>
              </a:lnSpc>
              <a:buFont typeface="Wingdings" pitchFamily="2" charset="2"/>
              <a:buChar char="ü"/>
            </a:pPr>
            <a:r>
              <a:rPr lang="en-US" noProof="1"/>
              <a:t>Source code control</a:t>
            </a:r>
          </a:p>
          <a:p>
            <a:pPr>
              <a:lnSpc>
                <a:spcPct val="200000"/>
              </a:lnSpc>
              <a:buFont typeface="Wingdings" pitchFamily="2" charset="2"/>
              <a:buChar char="ü"/>
            </a:pPr>
            <a:r>
              <a:rPr lang="en-US" noProof="1"/>
              <a:t>Build process ownership</a:t>
            </a:r>
          </a:p>
          <a:p>
            <a:pPr>
              <a:lnSpc>
                <a:spcPct val="200000"/>
              </a:lnSpc>
              <a:buFont typeface="Wingdings" pitchFamily="2" charset="2"/>
              <a:buChar char="ü"/>
            </a:pPr>
            <a:r>
              <a:rPr lang="en-US" noProof="1"/>
              <a:t>Deployment control</a:t>
            </a:r>
          </a:p>
          <a:p>
            <a:pPr>
              <a:lnSpc>
                <a:spcPct val="200000"/>
              </a:lnSpc>
              <a:buFont typeface="Wingdings" pitchFamily="2" charset="2"/>
              <a:buChar char="ü"/>
            </a:pPr>
            <a:r>
              <a:rPr lang="en-US" noProof="1"/>
              <a:t>Operations autonomy</a:t>
            </a:r>
          </a:p>
          <a:p>
            <a:pPr>
              <a:lnSpc>
                <a:spcPct val="200000"/>
              </a:lnSpc>
              <a:buFont typeface="Wingdings" pitchFamily="2" charset="2"/>
              <a:buChar char="ü"/>
            </a:pPr>
            <a:r>
              <a:rPr lang="en-US" noProof="1"/>
              <a:t>Technology self-determination</a:t>
            </a:r>
          </a:p>
          <a:p>
            <a:pPr>
              <a:lnSpc>
                <a:spcPct val="200000"/>
              </a:lnSpc>
              <a:buFont typeface="Wingdings" pitchFamily="2" charset="2"/>
              <a:buChar char="ü"/>
            </a:pPr>
            <a:r>
              <a:rPr lang="en-US" noProof="1"/>
              <a:t>Common Standards and Protocols</a:t>
            </a:r>
          </a:p>
        </p:txBody>
      </p:sp>
      <p:pic>
        <p:nvPicPr>
          <p:cNvPr id="6" name="Picture 5" descr="A close-up of a crown&#10;&#10;Description automatically generated">
            <a:extLst>
              <a:ext uri="{FF2B5EF4-FFF2-40B4-BE49-F238E27FC236}">
                <a16:creationId xmlns:a16="http://schemas.microsoft.com/office/drawing/2014/main" id="{F0281DC6-BE6D-AE1C-15E5-A8D0F7FD1478}"/>
              </a:ext>
            </a:extLst>
          </p:cNvPr>
          <p:cNvPicPr>
            <a:picLocks noChangeAspect="1"/>
          </p:cNvPicPr>
          <p:nvPr/>
        </p:nvPicPr>
        <p:blipFill>
          <a:blip r:embed="rId3"/>
          <a:stretch>
            <a:fillRect/>
          </a:stretch>
        </p:blipFill>
        <p:spPr>
          <a:xfrm>
            <a:off x="5341801" y="0"/>
            <a:ext cx="3802199" cy="5143500"/>
          </a:xfrm>
          <a:prstGeom prst="rect">
            <a:avLst/>
          </a:prstGeom>
        </p:spPr>
      </p:pic>
    </p:spTree>
    <p:extLst>
      <p:ext uri="{BB962C8B-B14F-4D97-AF65-F5344CB8AC3E}">
        <p14:creationId xmlns:p14="http://schemas.microsoft.com/office/powerpoint/2010/main" val="20542850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C273-996D-E116-922B-A0017B2BCEB5}"/>
              </a:ext>
            </a:extLst>
          </p:cNvPr>
          <p:cNvSpPr>
            <a:spLocks noGrp="1"/>
          </p:cNvSpPr>
          <p:nvPr>
            <p:ph type="title"/>
          </p:nvPr>
        </p:nvSpPr>
        <p:spPr/>
        <p:txBody>
          <a:bodyPr/>
          <a:lstStyle/>
          <a:p>
            <a:r>
              <a:rPr lang="en-US" noProof="1"/>
              <a:t>Sovereign Cloud Stack</a:t>
            </a:r>
          </a:p>
        </p:txBody>
      </p:sp>
      <p:sp>
        <p:nvSpPr>
          <p:cNvPr id="3" name="Text Placeholder 2">
            <a:extLst>
              <a:ext uri="{FF2B5EF4-FFF2-40B4-BE49-F238E27FC236}">
                <a16:creationId xmlns:a16="http://schemas.microsoft.com/office/drawing/2014/main" id="{4B346FFE-1A83-1AC7-B225-3E401FA09398}"/>
              </a:ext>
            </a:extLst>
          </p:cNvPr>
          <p:cNvSpPr>
            <a:spLocks noGrp="1"/>
          </p:cNvSpPr>
          <p:nvPr>
            <p:ph type="body" idx="1"/>
          </p:nvPr>
        </p:nvSpPr>
        <p:spPr/>
        <p:txBody>
          <a:bodyPr/>
          <a:lstStyle/>
          <a:p>
            <a:pPr>
              <a:lnSpc>
                <a:spcPct val="200000"/>
              </a:lnSpc>
              <a:buFont typeface="Wingdings" pitchFamily="2" charset="2"/>
              <a:buChar char="ü"/>
            </a:pPr>
            <a:r>
              <a:rPr lang="en-US" noProof="1"/>
              <a:t>Standardized OpenStack distribution</a:t>
            </a:r>
          </a:p>
          <a:p>
            <a:pPr>
              <a:lnSpc>
                <a:spcPct val="200000"/>
              </a:lnSpc>
              <a:buFont typeface="Wingdings" pitchFamily="2" charset="2"/>
              <a:buChar char="ü"/>
            </a:pPr>
            <a:r>
              <a:rPr lang="en-US" noProof="1"/>
              <a:t>GovStack endorsed</a:t>
            </a:r>
          </a:p>
          <a:p>
            <a:pPr>
              <a:lnSpc>
                <a:spcPct val="200000"/>
              </a:lnSpc>
              <a:buFont typeface="Wingdings" pitchFamily="2" charset="2"/>
              <a:buChar char="ü"/>
            </a:pPr>
            <a:r>
              <a:rPr lang="en-US" noProof="1"/>
              <a:t>Sovereign by design</a:t>
            </a:r>
          </a:p>
          <a:p>
            <a:pPr>
              <a:lnSpc>
                <a:spcPct val="200000"/>
              </a:lnSpc>
              <a:buFont typeface="Wingdings" pitchFamily="2" charset="2"/>
              <a:buChar char="ü"/>
            </a:pPr>
            <a:r>
              <a:rPr lang="en-US" noProof="1"/>
              <a:t>Automated operations</a:t>
            </a:r>
          </a:p>
          <a:p>
            <a:pPr>
              <a:lnSpc>
                <a:spcPct val="200000"/>
              </a:lnSpc>
              <a:buFont typeface="Wingdings" pitchFamily="2" charset="2"/>
              <a:buChar char="ü"/>
            </a:pPr>
            <a:r>
              <a:rPr lang="en-US" noProof="1"/>
              <a:t>Standard API compatible</a:t>
            </a:r>
          </a:p>
          <a:p>
            <a:pPr>
              <a:lnSpc>
                <a:spcPct val="200000"/>
              </a:lnSpc>
              <a:buFont typeface="Wingdings" pitchFamily="2" charset="2"/>
              <a:buChar char="ü"/>
            </a:pPr>
            <a:r>
              <a:rPr lang="en-US" noProof="1"/>
              <a:t>Reference architecture</a:t>
            </a:r>
          </a:p>
        </p:txBody>
      </p:sp>
      <p:pic>
        <p:nvPicPr>
          <p:cNvPr id="6" name="Picture 5">
            <a:extLst>
              <a:ext uri="{FF2B5EF4-FFF2-40B4-BE49-F238E27FC236}">
                <a16:creationId xmlns:a16="http://schemas.microsoft.com/office/drawing/2014/main" id="{7EF15349-9F00-D90B-5A94-E72DF00F5A64}"/>
              </a:ext>
            </a:extLst>
          </p:cNvPr>
          <p:cNvPicPr>
            <a:picLocks noChangeAspect="1"/>
          </p:cNvPicPr>
          <p:nvPr/>
        </p:nvPicPr>
        <p:blipFill>
          <a:blip r:embed="rId2"/>
          <a:stretch>
            <a:fillRect/>
          </a:stretch>
        </p:blipFill>
        <p:spPr>
          <a:xfrm>
            <a:off x="4153500" y="3477830"/>
            <a:ext cx="4595073" cy="1026390"/>
          </a:xfrm>
          <a:prstGeom prst="rect">
            <a:avLst/>
          </a:prstGeom>
        </p:spPr>
      </p:pic>
    </p:spTree>
    <p:extLst>
      <p:ext uri="{BB962C8B-B14F-4D97-AF65-F5344CB8AC3E}">
        <p14:creationId xmlns:p14="http://schemas.microsoft.com/office/powerpoint/2010/main" val="247323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913-E503-4EEA-83F4-F778F426B975}"/>
              </a:ext>
            </a:extLst>
          </p:cNvPr>
          <p:cNvSpPr>
            <a:spLocks noGrp="1"/>
          </p:cNvSpPr>
          <p:nvPr>
            <p:ph type="title"/>
          </p:nvPr>
        </p:nvSpPr>
        <p:spPr/>
        <p:txBody>
          <a:bodyPr/>
          <a:lstStyle/>
          <a:p>
            <a:r>
              <a:rPr lang="en-US" noProof="1"/>
              <a:t>Standardization and shared responsibility</a:t>
            </a:r>
          </a:p>
        </p:txBody>
      </p:sp>
      <p:sp>
        <p:nvSpPr>
          <p:cNvPr id="3" name="Content Placeholder 2">
            <a:extLst>
              <a:ext uri="{FF2B5EF4-FFF2-40B4-BE49-F238E27FC236}">
                <a16:creationId xmlns:a16="http://schemas.microsoft.com/office/drawing/2014/main" id="{CEA9BDD4-64E6-4319-9E25-B0ED25BDEB6E}"/>
              </a:ext>
            </a:extLst>
          </p:cNvPr>
          <p:cNvSpPr>
            <a:spLocks noGrp="1"/>
          </p:cNvSpPr>
          <p:nvPr>
            <p:ph type="body" idx="1"/>
          </p:nvPr>
        </p:nvSpPr>
        <p:spPr>
          <a:xfrm>
            <a:off x="311700" y="1152475"/>
            <a:ext cx="8520600" cy="3904342"/>
          </a:xfrm>
        </p:spPr>
        <p:txBody>
          <a:bodyPr numCol="2"/>
          <a:lstStyle/>
          <a:p>
            <a:pPr marL="114300" indent="0">
              <a:lnSpc>
                <a:spcPct val="100000"/>
              </a:lnSpc>
              <a:buNone/>
            </a:pPr>
            <a:r>
              <a:rPr lang="en-US" noProof="1"/>
              <a:t>Cloud Provider Perspective:</a:t>
            </a:r>
            <a:endParaRPr lang="en-US" b="1" noProof="1"/>
          </a:p>
          <a:p>
            <a:pPr marL="596900" lvl="1" indent="0">
              <a:lnSpc>
                <a:spcPct val="100000"/>
              </a:lnSpc>
              <a:buNone/>
            </a:pPr>
            <a:r>
              <a:rPr lang="en-US" sz="1200" noProof="1">
                <a:latin typeface="Open Sans" pitchFamily="2" charset="0"/>
                <a:ea typeface="Open Sans" pitchFamily="2" charset="0"/>
                <a:cs typeface="Open Sans" pitchFamily="2" charset="0"/>
              </a:rPr>
              <a:t>• Basic services</a:t>
            </a:r>
          </a:p>
          <a:p>
            <a:pPr marL="596900" lvl="1" indent="0">
              <a:lnSpc>
                <a:spcPct val="100000"/>
              </a:lnSpc>
              <a:buNone/>
            </a:pPr>
            <a:r>
              <a:rPr lang="en-US" sz="1200" noProof="1">
                <a:latin typeface="Open Sans" pitchFamily="2" charset="0"/>
                <a:ea typeface="Open Sans" pitchFamily="2" charset="0"/>
                <a:cs typeface="Open Sans" pitchFamily="2" charset="0"/>
              </a:rPr>
              <a:t>• Automatic provisioning / deprovisioning</a:t>
            </a:r>
          </a:p>
          <a:p>
            <a:pPr marL="596900" lvl="1" indent="0">
              <a:lnSpc>
                <a:spcPct val="100000"/>
              </a:lnSpc>
              <a:buNone/>
            </a:pPr>
            <a:r>
              <a:rPr lang="en-US" sz="1200" noProof="1">
                <a:latin typeface="Open Sans" pitchFamily="2" charset="0"/>
                <a:ea typeface="Open Sans" pitchFamily="2" charset="0"/>
                <a:cs typeface="Open Sans" pitchFamily="2" charset="0"/>
              </a:rPr>
              <a:t>• Operation of XaaS components</a:t>
            </a:r>
          </a:p>
          <a:p>
            <a:pPr marL="596900" lvl="1" indent="0">
              <a:lnSpc>
                <a:spcPct val="100000"/>
              </a:lnSpc>
              <a:buNone/>
            </a:pPr>
            <a:r>
              <a:rPr lang="en-US" sz="1200" noProof="1">
                <a:latin typeface="Open Sans" pitchFamily="2" charset="0"/>
                <a:ea typeface="Open Sans" pitchFamily="2" charset="0"/>
                <a:cs typeface="Open Sans" pitchFamily="2" charset="0"/>
              </a:rPr>
              <a:t>• Access protection</a:t>
            </a:r>
          </a:p>
          <a:p>
            <a:pPr marL="596900" lvl="1" indent="0">
              <a:lnSpc>
                <a:spcPct val="100000"/>
              </a:lnSpc>
              <a:buNone/>
            </a:pPr>
            <a:r>
              <a:rPr lang="en-US" sz="1200" noProof="1">
                <a:latin typeface="Open Sans" pitchFamily="2" charset="0"/>
                <a:ea typeface="Open Sans" pitchFamily="2" charset="0"/>
                <a:cs typeface="Open Sans" pitchFamily="2" charset="0"/>
              </a:rPr>
              <a:t>• Network and infrastructure security</a:t>
            </a:r>
          </a:p>
          <a:p>
            <a:pPr marL="596900" lvl="1" indent="0">
              <a:lnSpc>
                <a:spcPct val="100000"/>
              </a:lnSpc>
              <a:buNone/>
            </a:pPr>
            <a:r>
              <a:rPr lang="en-US" sz="1200" noProof="1">
                <a:latin typeface="Open Sans" pitchFamily="2" charset="0"/>
                <a:ea typeface="Open Sans" pitchFamily="2" charset="0"/>
                <a:cs typeface="Open Sans" pitchFamily="2" charset="0"/>
              </a:rPr>
              <a:t>• Hardware provisioning</a:t>
            </a:r>
          </a:p>
          <a:p>
            <a:pPr marL="596900" lvl="1" indent="0">
              <a:lnSpc>
                <a:spcPct val="100000"/>
              </a:lnSpc>
              <a:buNone/>
            </a:pPr>
            <a:r>
              <a:rPr lang="en-US" sz="1200" noProof="1">
                <a:latin typeface="Open Sans" pitchFamily="2" charset="0"/>
                <a:ea typeface="Open Sans" pitchFamily="2" charset="0"/>
                <a:cs typeface="Open Sans" pitchFamily="2" charset="0"/>
              </a:rPr>
              <a:t>• Maintenance of automated software stack</a:t>
            </a:r>
            <a:br>
              <a:rPr lang="en-US" noProof="1">
                <a:latin typeface="Open Sans" pitchFamily="2" charset="0"/>
                <a:ea typeface="Open Sans" pitchFamily="2" charset="0"/>
                <a:cs typeface="Open Sans" pitchFamily="2" charset="0"/>
              </a:rPr>
            </a:br>
            <a:endParaRPr lang="en-US" noProof="1">
              <a:latin typeface="Open Sans" pitchFamily="2" charset="0"/>
              <a:ea typeface="Open Sans" pitchFamily="2" charset="0"/>
              <a:cs typeface="Open Sans" pitchFamily="2" charset="0"/>
            </a:endParaRPr>
          </a:p>
          <a:p>
            <a:pPr marL="114300" indent="0">
              <a:lnSpc>
                <a:spcPct val="100000"/>
              </a:lnSpc>
              <a:buNone/>
            </a:pPr>
            <a:endParaRPr lang="en-US" noProof="1"/>
          </a:p>
          <a:p>
            <a:pPr marL="114300" indent="0">
              <a:lnSpc>
                <a:spcPct val="100000"/>
              </a:lnSpc>
              <a:buNone/>
            </a:pPr>
            <a:r>
              <a:rPr lang="en-US" noProof="1"/>
              <a:t>User Perspective:</a:t>
            </a:r>
            <a:endParaRPr lang="en-US" b="1" noProof="1"/>
          </a:p>
          <a:p>
            <a:pPr marL="596900" lvl="1" indent="0">
              <a:lnSpc>
                <a:spcPct val="100000"/>
              </a:lnSpc>
              <a:buNone/>
            </a:pPr>
            <a:r>
              <a:rPr lang="en-US" sz="1200" noProof="1">
                <a:latin typeface="Open Sans" pitchFamily="2" charset="0"/>
                <a:ea typeface="Open Sans" pitchFamily="2" charset="0"/>
                <a:cs typeface="Open Sans" pitchFamily="2" charset="0"/>
              </a:rPr>
              <a:t>• Standard services</a:t>
            </a:r>
          </a:p>
          <a:p>
            <a:pPr marL="596900" lvl="1" indent="0">
              <a:lnSpc>
                <a:spcPct val="100000"/>
              </a:lnSpc>
              <a:buNone/>
            </a:pPr>
            <a:r>
              <a:rPr lang="en-US" sz="1200" noProof="1">
                <a:latin typeface="Open Sans" pitchFamily="2" charset="0"/>
                <a:ea typeface="Open Sans" pitchFamily="2" charset="0"/>
                <a:cs typeface="Open Sans" pitchFamily="2" charset="0"/>
              </a:rPr>
              <a:t>• No customization</a:t>
            </a:r>
          </a:p>
          <a:p>
            <a:pPr marL="596900" lvl="1" indent="0">
              <a:lnSpc>
                <a:spcPct val="100000"/>
              </a:lnSpc>
              <a:buNone/>
            </a:pPr>
            <a:r>
              <a:rPr lang="en-US" sz="1200" noProof="1">
                <a:latin typeface="Open Sans" pitchFamily="2" charset="0"/>
                <a:ea typeface="Open Sans" pitchFamily="2" charset="0"/>
                <a:cs typeface="Open Sans" pitchFamily="2" charset="0"/>
              </a:rPr>
              <a:t>• SLAs and (paid) service levels</a:t>
            </a:r>
          </a:p>
          <a:p>
            <a:pPr marL="596900" lvl="1" indent="0">
              <a:lnSpc>
                <a:spcPct val="100000"/>
              </a:lnSpc>
              <a:buNone/>
            </a:pPr>
            <a:r>
              <a:rPr lang="en-US" sz="1200" noProof="1">
                <a:latin typeface="Open Sans" pitchFamily="2" charset="0"/>
                <a:ea typeface="Open Sans" pitchFamily="2" charset="0"/>
                <a:cs typeface="Open Sans" pitchFamily="2" charset="0"/>
              </a:rPr>
              <a:t>• Backups</a:t>
            </a:r>
          </a:p>
          <a:p>
            <a:pPr marL="596900" lvl="1" indent="0">
              <a:lnSpc>
                <a:spcPct val="100000"/>
              </a:lnSpc>
              <a:buNone/>
            </a:pPr>
            <a:r>
              <a:rPr lang="en-US" sz="1200" noProof="1">
                <a:latin typeface="Open Sans" pitchFamily="2" charset="0"/>
                <a:ea typeface="Open Sans" pitchFamily="2" charset="0"/>
                <a:cs typeface="Open Sans" pitchFamily="2" charset="0"/>
              </a:rPr>
              <a:t>• Patching and security (IaaS)</a:t>
            </a:r>
          </a:p>
          <a:p>
            <a:pPr marL="596900" lvl="1" indent="0">
              <a:lnSpc>
                <a:spcPct val="100000"/>
              </a:lnSpc>
              <a:buNone/>
            </a:pPr>
            <a:r>
              <a:rPr lang="en-US" sz="1200" noProof="1">
                <a:latin typeface="Open Sans" pitchFamily="2" charset="0"/>
                <a:ea typeface="Open Sans" pitchFamily="2" charset="0"/>
                <a:cs typeface="Open Sans" pitchFamily="2" charset="0"/>
              </a:rPr>
              <a:t>• Pay bills 😊</a:t>
            </a:r>
          </a:p>
        </p:txBody>
      </p:sp>
      <p:sp>
        <p:nvSpPr>
          <p:cNvPr id="6" name="Slide Number Placeholder 5">
            <a:extLst>
              <a:ext uri="{FF2B5EF4-FFF2-40B4-BE49-F238E27FC236}">
                <a16:creationId xmlns:a16="http://schemas.microsoft.com/office/drawing/2014/main" id="{8AEE5713-B651-4122-94A2-3A677ED23F4D}"/>
              </a:ext>
            </a:extLst>
          </p:cNvPr>
          <p:cNvSpPr>
            <a:spLocks noGrp="1"/>
          </p:cNvSpPr>
          <p:nvPr>
            <p:ph type="sldNum" idx="12"/>
          </p:nvPr>
        </p:nvSpPr>
        <p:spPr/>
        <p:txBody>
          <a:bodyPr/>
          <a:lstStyle/>
          <a:p>
            <a:fld id="{D4FA8B10-C48E-9843-9F43-CEACD1874A91}" type="slidenum">
              <a:rPr lang="en-US" noProof="1" smtClean="0"/>
              <a:pPr/>
              <a:t>8</a:t>
            </a:fld>
            <a:endParaRPr lang="en-US" noProof="1"/>
          </a:p>
        </p:txBody>
      </p:sp>
    </p:spTree>
    <p:extLst>
      <p:ext uri="{BB962C8B-B14F-4D97-AF65-F5344CB8AC3E}">
        <p14:creationId xmlns:p14="http://schemas.microsoft.com/office/powerpoint/2010/main" val="202947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BE8A-2CE1-C59B-063A-730989C7D862}"/>
              </a:ext>
            </a:extLst>
          </p:cNvPr>
          <p:cNvSpPr>
            <a:spLocks noGrp="1"/>
          </p:cNvSpPr>
          <p:nvPr>
            <p:ph type="title"/>
          </p:nvPr>
        </p:nvSpPr>
        <p:spPr/>
        <p:txBody>
          <a:bodyPr/>
          <a:lstStyle/>
          <a:p>
            <a:r>
              <a:rPr lang="en-US" noProof="1"/>
              <a:t>Installation Options</a:t>
            </a:r>
          </a:p>
        </p:txBody>
      </p:sp>
      <p:sp>
        <p:nvSpPr>
          <p:cNvPr id="3" name="Text Placeholder 2">
            <a:extLst>
              <a:ext uri="{FF2B5EF4-FFF2-40B4-BE49-F238E27FC236}">
                <a16:creationId xmlns:a16="http://schemas.microsoft.com/office/drawing/2014/main" id="{02A6899E-FA61-C69B-3500-232097064A9E}"/>
              </a:ext>
            </a:extLst>
          </p:cNvPr>
          <p:cNvSpPr>
            <a:spLocks noGrp="1"/>
          </p:cNvSpPr>
          <p:nvPr>
            <p:ph type="body" idx="1"/>
          </p:nvPr>
        </p:nvSpPr>
        <p:spPr/>
        <p:txBody>
          <a:bodyPr/>
          <a:lstStyle/>
          <a:p>
            <a:pPr>
              <a:lnSpc>
                <a:spcPct val="200000"/>
              </a:lnSpc>
              <a:buFont typeface="Arial" panose="020B0604020202020204" pitchFamily="34" charset="0"/>
              <a:buChar char="•"/>
            </a:pPr>
            <a:r>
              <a:rPr lang="en-US" noProof="1"/>
              <a:t>DevStack</a:t>
            </a:r>
          </a:p>
          <a:p>
            <a:pPr>
              <a:lnSpc>
                <a:spcPct val="200000"/>
              </a:lnSpc>
              <a:buFont typeface="Arial" panose="020B0604020202020204" pitchFamily="34" charset="0"/>
              <a:buChar char="•"/>
            </a:pPr>
            <a:r>
              <a:rPr lang="en-US" noProof="1"/>
              <a:t>Kolla Ansible</a:t>
            </a:r>
          </a:p>
          <a:p>
            <a:pPr>
              <a:lnSpc>
                <a:spcPct val="200000"/>
              </a:lnSpc>
              <a:buFont typeface="Arial" panose="020B0604020202020204" pitchFamily="34" charset="0"/>
              <a:buChar char="•"/>
            </a:pPr>
            <a:r>
              <a:rPr lang="en-US" noProof="1"/>
              <a:t>K8S Operators / Yaook</a:t>
            </a:r>
          </a:p>
          <a:p>
            <a:pPr>
              <a:lnSpc>
                <a:spcPct val="200000"/>
              </a:lnSpc>
              <a:buFont typeface="Arial" panose="020B0604020202020204" pitchFamily="34" charset="0"/>
              <a:buChar char="•"/>
            </a:pPr>
            <a:r>
              <a:rPr lang="en-US" noProof="1"/>
              <a:t>OSISM</a:t>
            </a:r>
          </a:p>
          <a:p>
            <a:pPr>
              <a:lnSpc>
                <a:spcPct val="200000"/>
              </a:lnSpc>
              <a:buFont typeface="Arial" panose="020B0604020202020204" pitchFamily="34" charset="0"/>
              <a:buChar char="•"/>
            </a:pPr>
            <a:r>
              <a:rPr lang="en-US" noProof="1"/>
              <a:t>Cloud-in-a-Box</a:t>
            </a:r>
          </a:p>
          <a:p>
            <a:pPr>
              <a:lnSpc>
                <a:spcPct val="200000"/>
              </a:lnSpc>
              <a:buFont typeface="Arial" panose="020B0604020202020204" pitchFamily="34" charset="0"/>
              <a:buChar char="•"/>
            </a:pPr>
            <a:r>
              <a:rPr lang="en-US" noProof="1"/>
              <a:t>Manually 🤣</a:t>
            </a:r>
          </a:p>
        </p:txBody>
      </p:sp>
      <p:pic>
        <p:nvPicPr>
          <p:cNvPr id="5" name="Picture 4" descr="A close-up of a server&#10;&#10;Description automatically generated">
            <a:extLst>
              <a:ext uri="{FF2B5EF4-FFF2-40B4-BE49-F238E27FC236}">
                <a16:creationId xmlns:a16="http://schemas.microsoft.com/office/drawing/2014/main" id="{0D5B211C-8266-C0AE-CEAF-846836DFDA26}"/>
              </a:ext>
            </a:extLst>
          </p:cNvPr>
          <p:cNvPicPr>
            <a:picLocks noChangeAspect="1"/>
          </p:cNvPicPr>
          <p:nvPr/>
        </p:nvPicPr>
        <p:blipFill>
          <a:blip r:embed="rId3"/>
          <a:srcRect l="3435" r="52414"/>
          <a:stretch/>
        </p:blipFill>
        <p:spPr>
          <a:xfrm>
            <a:off x="5742122" y="0"/>
            <a:ext cx="3401878" cy="5143500"/>
          </a:xfrm>
          <a:prstGeom prst="rect">
            <a:avLst/>
          </a:prstGeom>
        </p:spPr>
      </p:pic>
    </p:spTree>
    <p:extLst>
      <p:ext uri="{BB962C8B-B14F-4D97-AF65-F5344CB8AC3E}">
        <p14:creationId xmlns:p14="http://schemas.microsoft.com/office/powerpoint/2010/main" val="37338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2D3D-D4CD-1A97-BA38-2D47F8563BA8}"/>
              </a:ext>
            </a:extLst>
          </p:cNvPr>
          <p:cNvSpPr>
            <a:spLocks noGrp="1"/>
          </p:cNvSpPr>
          <p:nvPr>
            <p:ph type="title"/>
          </p:nvPr>
        </p:nvSpPr>
        <p:spPr/>
        <p:txBody>
          <a:bodyPr/>
          <a:lstStyle/>
          <a:p>
            <a:r>
              <a:rPr lang="en-US" noProof="1"/>
              <a:t>Components (Selection…)</a:t>
            </a:r>
          </a:p>
        </p:txBody>
      </p:sp>
      <p:sp>
        <p:nvSpPr>
          <p:cNvPr id="4" name="Text Placeholder 3">
            <a:extLst>
              <a:ext uri="{FF2B5EF4-FFF2-40B4-BE49-F238E27FC236}">
                <a16:creationId xmlns:a16="http://schemas.microsoft.com/office/drawing/2014/main" id="{690F4EF7-4869-B038-C8AD-550C7DE91CD4}"/>
              </a:ext>
            </a:extLst>
          </p:cNvPr>
          <p:cNvSpPr>
            <a:spLocks noGrp="1"/>
          </p:cNvSpPr>
          <p:nvPr>
            <p:ph type="body" idx="1"/>
          </p:nvPr>
        </p:nvSpPr>
        <p:spPr/>
        <p:txBody>
          <a:bodyPr numCol="2"/>
          <a:lstStyle/>
          <a:p>
            <a:pPr>
              <a:lnSpc>
                <a:spcPct val="200000"/>
              </a:lnSpc>
              <a:buFont typeface="Arial" panose="020B0604020202020204" pitchFamily="34" charset="0"/>
              <a:buChar char="•"/>
            </a:pPr>
            <a:r>
              <a:rPr lang="en-US" noProof="1"/>
              <a:t>Nova: Compute</a:t>
            </a:r>
          </a:p>
          <a:p>
            <a:pPr>
              <a:lnSpc>
                <a:spcPct val="200000"/>
              </a:lnSpc>
              <a:buFont typeface="Arial" panose="020B0604020202020204" pitchFamily="34" charset="0"/>
              <a:buChar char="•"/>
            </a:pPr>
            <a:r>
              <a:rPr lang="en-US" noProof="1"/>
              <a:t>Neutron: Network</a:t>
            </a:r>
          </a:p>
          <a:p>
            <a:pPr>
              <a:lnSpc>
                <a:spcPct val="200000"/>
              </a:lnSpc>
              <a:buFont typeface="Arial" panose="020B0604020202020204" pitchFamily="34" charset="0"/>
              <a:buChar char="•"/>
            </a:pPr>
            <a:r>
              <a:rPr lang="en-US" noProof="1"/>
              <a:t>Cinder: Block Storage</a:t>
            </a:r>
          </a:p>
          <a:p>
            <a:pPr>
              <a:lnSpc>
                <a:spcPct val="200000"/>
              </a:lnSpc>
              <a:buFont typeface="Arial" panose="020B0604020202020204" pitchFamily="34" charset="0"/>
              <a:buChar char="•"/>
            </a:pPr>
            <a:r>
              <a:rPr lang="en-US" noProof="1"/>
              <a:t>Swift: Object Storage</a:t>
            </a:r>
          </a:p>
          <a:p>
            <a:pPr>
              <a:lnSpc>
                <a:spcPct val="200000"/>
              </a:lnSpc>
              <a:buFont typeface="Arial" panose="020B0604020202020204" pitchFamily="34" charset="0"/>
              <a:buChar char="•"/>
            </a:pPr>
            <a:r>
              <a:rPr lang="en-US" noProof="1"/>
              <a:t>Keystone: Identity</a:t>
            </a:r>
          </a:p>
          <a:p>
            <a:pPr>
              <a:lnSpc>
                <a:spcPct val="200000"/>
              </a:lnSpc>
              <a:buFont typeface="Arial" panose="020B0604020202020204" pitchFamily="34" charset="0"/>
              <a:buChar char="•"/>
            </a:pPr>
            <a:r>
              <a:rPr lang="en-US" noProof="1"/>
              <a:t>Glance: Images</a:t>
            </a:r>
          </a:p>
          <a:p>
            <a:pPr>
              <a:lnSpc>
                <a:spcPct val="200000"/>
              </a:lnSpc>
              <a:buFont typeface="Arial" panose="020B0604020202020204" pitchFamily="34" charset="0"/>
              <a:buChar char="•"/>
            </a:pPr>
            <a:r>
              <a:rPr lang="en-US" noProof="1"/>
              <a:t>Heat: Orchestration</a:t>
            </a:r>
          </a:p>
          <a:p>
            <a:pPr>
              <a:lnSpc>
                <a:spcPct val="200000"/>
              </a:lnSpc>
              <a:buFont typeface="Arial" panose="020B0604020202020204" pitchFamily="34" charset="0"/>
              <a:buChar char="•"/>
            </a:pPr>
            <a:r>
              <a:rPr lang="en-US" noProof="1"/>
              <a:t>Horizon: Dashboard</a:t>
            </a:r>
          </a:p>
          <a:p>
            <a:pPr>
              <a:lnSpc>
                <a:spcPct val="200000"/>
              </a:lnSpc>
              <a:buFont typeface="Arial" panose="020B0604020202020204" pitchFamily="34" charset="0"/>
              <a:buChar char="•"/>
            </a:pPr>
            <a:r>
              <a:rPr lang="en-US" noProof="1"/>
              <a:t>Placement: Resources</a:t>
            </a:r>
          </a:p>
          <a:p>
            <a:pPr>
              <a:lnSpc>
                <a:spcPct val="200000"/>
              </a:lnSpc>
              <a:buFont typeface="Arial" panose="020B0604020202020204" pitchFamily="34" charset="0"/>
              <a:buChar char="•"/>
            </a:pPr>
            <a:r>
              <a:rPr lang="en-US" noProof="1"/>
              <a:t>Octavia: Load Balancing</a:t>
            </a:r>
          </a:p>
          <a:p>
            <a:pPr>
              <a:lnSpc>
                <a:spcPct val="200000"/>
              </a:lnSpc>
              <a:buFont typeface="Arial" panose="020B0604020202020204" pitchFamily="34" charset="0"/>
              <a:buChar char="•"/>
            </a:pPr>
            <a:r>
              <a:rPr lang="en-US" noProof="1"/>
              <a:t>Barbican: Key Management </a:t>
            </a:r>
          </a:p>
          <a:p>
            <a:pPr>
              <a:lnSpc>
                <a:spcPct val="200000"/>
              </a:lnSpc>
              <a:buFont typeface="Arial" panose="020B0604020202020204" pitchFamily="34" charset="0"/>
              <a:buChar char="•"/>
            </a:pPr>
            <a:r>
              <a:rPr lang="en-US" noProof="1"/>
              <a:t>Manila: File Shares</a:t>
            </a:r>
          </a:p>
        </p:txBody>
      </p:sp>
    </p:spTree>
    <p:extLst>
      <p:ext uri="{BB962C8B-B14F-4D97-AF65-F5344CB8AC3E}">
        <p14:creationId xmlns:p14="http://schemas.microsoft.com/office/powerpoint/2010/main" val="2225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AB00-7614-DEC4-904B-46A1EE952794}"/>
              </a:ext>
            </a:extLst>
          </p:cNvPr>
          <p:cNvSpPr>
            <a:spLocks noGrp="1"/>
          </p:cNvSpPr>
          <p:nvPr>
            <p:ph type="title"/>
          </p:nvPr>
        </p:nvSpPr>
        <p:spPr/>
        <p:txBody>
          <a:bodyPr/>
          <a:lstStyle/>
          <a:p>
            <a:r>
              <a:rPr lang="en-US" noProof="1"/>
              <a:t>Why SCS over Vanilla OpenStack?</a:t>
            </a:r>
          </a:p>
        </p:txBody>
      </p:sp>
      <p:sp>
        <p:nvSpPr>
          <p:cNvPr id="3" name="Text Placeholder 2">
            <a:extLst>
              <a:ext uri="{FF2B5EF4-FFF2-40B4-BE49-F238E27FC236}">
                <a16:creationId xmlns:a16="http://schemas.microsoft.com/office/drawing/2014/main" id="{3E7EEF29-4082-2F15-36F2-92C3FDFEEDA0}"/>
              </a:ext>
            </a:extLst>
          </p:cNvPr>
          <p:cNvSpPr>
            <a:spLocks noGrp="1"/>
          </p:cNvSpPr>
          <p:nvPr>
            <p:ph type="body" idx="1"/>
          </p:nvPr>
        </p:nvSpPr>
        <p:spPr/>
        <p:txBody>
          <a:bodyPr/>
          <a:lstStyle/>
          <a:p>
            <a:pPr>
              <a:lnSpc>
                <a:spcPct val="200000"/>
              </a:lnSpc>
              <a:buFont typeface="Wingdings" pitchFamily="2" charset="2"/>
              <a:buChar char="ü"/>
            </a:pPr>
            <a:r>
              <a:rPr lang="en-US" noProof="1"/>
              <a:t>Ready-made deployment</a:t>
            </a:r>
          </a:p>
          <a:p>
            <a:pPr>
              <a:lnSpc>
                <a:spcPct val="200000"/>
              </a:lnSpc>
              <a:buFont typeface="Wingdings" pitchFamily="2" charset="2"/>
              <a:buChar char="ü"/>
            </a:pPr>
            <a:r>
              <a:rPr lang="en-US" noProof="1"/>
              <a:t>Tested components</a:t>
            </a:r>
          </a:p>
          <a:p>
            <a:pPr>
              <a:lnSpc>
                <a:spcPct val="200000"/>
              </a:lnSpc>
              <a:buFont typeface="Wingdings" pitchFamily="2" charset="2"/>
              <a:buChar char="ü"/>
            </a:pPr>
            <a:r>
              <a:rPr lang="en-US" noProof="1"/>
              <a:t>Automated updates</a:t>
            </a:r>
          </a:p>
          <a:p>
            <a:pPr>
              <a:lnSpc>
                <a:spcPct val="200000"/>
              </a:lnSpc>
              <a:buFont typeface="Wingdings" pitchFamily="2" charset="2"/>
              <a:buChar char="ü"/>
            </a:pPr>
            <a:r>
              <a:rPr lang="en-US" noProof="1"/>
              <a:t>Built-in monitoring</a:t>
            </a:r>
          </a:p>
          <a:p>
            <a:pPr>
              <a:lnSpc>
                <a:spcPct val="200000"/>
              </a:lnSpc>
              <a:buFont typeface="Wingdings" pitchFamily="2" charset="2"/>
              <a:buChar char="ü"/>
            </a:pPr>
            <a:r>
              <a:rPr lang="en-US" noProof="1"/>
              <a:t>Compliance ready</a:t>
            </a:r>
          </a:p>
          <a:p>
            <a:pPr>
              <a:lnSpc>
                <a:spcPct val="200000"/>
              </a:lnSpc>
              <a:buFont typeface="Wingdings" pitchFamily="2" charset="2"/>
              <a:buChar char="ü"/>
            </a:pPr>
            <a:r>
              <a:rPr lang="en-US" noProof="1"/>
              <a:t>Community standards</a:t>
            </a:r>
          </a:p>
        </p:txBody>
      </p:sp>
    </p:spTree>
    <p:extLst>
      <p:ext uri="{BB962C8B-B14F-4D97-AF65-F5344CB8AC3E}">
        <p14:creationId xmlns:p14="http://schemas.microsoft.com/office/powerpoint/2010/main" val="2722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F8850-BD39-62D9-5CAA-45566B3516F1}"/>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4A8D2C04-6CAE-BF7B-C007-B0CC70CC2451}"/>
              </a:ext>
            </a:extLst>
          </p:cNvPr>
          <p:cNvSpPr>
            <a:spLocks noGrp="1"/>
          </p:cNvSpPr>
          <p:nvPr>
            <p:ph type="title"/>
          </p:nvPr>
        </p:nvSpPr>
        <p:spPr/>
        <p:txBody>
          <a:bodyPr/>
          <a:lstStyle/>
          <a:p>
            <a:r>
              <a:rPr lang="en-US" noProof="1"/>
              <a:t>Kubernetes</a:t>
            </a:r>
          </a:p>
        </p:txBody>
      </p:sp>
    </p:spTree>
    <p:extLst>
      <p:ext uri="{BB962C8B-B14F-4D97-AF65-F5344CB8AC3E}">
        <p14:creationId xmlns:p14="http://schemas.microsoft.com/office/powerpoint/2010/main" val="26196663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413BA6-5261-7B45-A3EF-BAF566513B2B}"/>
              </a:ext>
            </a:extLst>
          </p:cNvPr>
          <p:cNvSpPr>
            <a:spLocks noGrp="1"/>
          </p:cNvSpPr>
          <p:nvPr>
            <p:ph type="title"/>
          </p:nvPr>
        </p:nvSpPr>
        <p:spPr/>
        <p:txBody>
          <a:bodyPr/>
          <a:lstStyle/>
          <a:p>
            <a:r>
              <a:rPr lang="en-US" noProof="1"/>
              <a:t>History</a:t>
            </a:r>
          </a:p>
        </p:txBody>
      </p:sp>
      <p:sp>
        <p:nvSpPr>
          <p:cNvPr id="3" name="Textplatzhalter 2">
            <a:extLst>
              <a:ext uri="{FF2B5EF4-FFF2-40B4-BE49-F238E27FC236}">
                <a16:creationId xmlns:a16="http://schemas.microsoft.com/office/drawing/2014/main" id="{D2A20C4F-BF6B-C842-ADE6-0353DECD388F}"/>
              </a:ext>
            </a:extLst>
          </p:cNvPr>
          <p:cNvSpPr>
            <a:spLocks noGrp="1"/>
          </p:cNvSpPr>
          <p:nvPr>
            <p:ph type="body" idx="1"/>
          </p:nvPr>
        </p:nvSpPr>
        <p:spPr/>
        <p:txBody>
          <a:bodyPr/>
          <a:lstStyle/>
          <a:p>
            <a:endParaRPr lang="en-US" noProof="1"/>
          </a:p>
        </p:txBody>
      </p:sp>
      <p:pic>
        <p:nvPicPr>
          <p:cNvPr id="5" name="Grafik 4">
            <a:extLst>
              <a:ext uri="{FF2B5EF4-FFF2-40B4-BE49-F238E27FC236}">
                <a16:creationId xmlns:a16="http://schemas.microsoft.com/office/drawing/2014/main" id="{6D3E73E2-510D-3C49-ABFE-5719EAB51B9A}"/>
              </a:ext>
            </a:extLst>
          </p:cNvPr>
          <p:cNvPicPr>
            <a:picLocks noChangeAspect="1"/>
          </p:cNvPicPr>
          <p:nvPr/>
        </p:nvPicPr>
        <p:blipFill>
          <a:blip r:embed="rId3"/>
          <a:stretch>
            <a:fillRect/>
          </a:stretch>
        </p:blipFill>
        <p:spPr>
          <a:xfrm>
            <a:off x="2240364" y="822315"/>
            <a:ext cx="4640198" cy="4321185"/>
          </a:xfrm>
          <a:prstGeom prst="rect">
            <a:avLst/>
          </a:prstGeom>
        </p:spPr>
      </p:pic>
      <p:pic>
        <p:nvPicPr>
          <p:cNvPr id="7" name="Grafik 6">
            <a:extLst>
              <a:ext uri="{FF2B5EF4-FFF2-40B4-BE49-F238E27FC236}">
                <a16:creationId xmlns:a16="http://schemas.microsoft.com/office/drawing/2014/main" id="{E3444FAE-409F-084E-A202-7CE3435F5D91}"/>
              </a:ext>
            </a:extLst>
          </p:cNvPr>
          <p:cNvPicPr>
            <a:picLocks noChangeAspect="1"/>
          </p:cNvPicPr>
          <p:nvPr/>
        </p:nvPicPr>
        <p:blipFill>
          <a:blip r:embed="rId4">
            <a:alphaModFix/>
          </a:blip>
          <a:stretch>
            <a:fillRect/>
          </a:stretch>
        </p:blipFill>
        <p:spPr>
          <a:xfrm>
            <a:off x="2751449" y="978979"/>
            <a:ext cx="3641099" cy="3589896"/>
          </a:xfrm>
          <a:prstGeom prst="rect">
            <a:avLst/>
          </a:prstGeom>
        </p:spPr>
      </p:pic>
      <p:pic>
        <p:nvPicPr>
          <p:cNvPr id="8" name="Grafik 7">
            <a:extLst>
              <a:ext uri="{FF2B5EF4-FFF2-40B4-BE49-F238E27FC236}">
                <a16:creationId xmlns:a16="http://schemas.microsoft.com/office/drawing/2014/main" id="{88FE14F9-2CAB-4445-8742-91AE41FECC45}"/>
              </a:ext>
            </a:extLst>
          </p:cNvPr>
          <p:cNvPicPr>
            <a:picLocks noChangeAspect="1"/>
          </p:cNvPicPr>
          <p:nvPr/>
        </p:nvPicPr>
        <p:blipFill>
          <a:blip r:embed="rId5">
            <a:alphaModFix/>
          </a:blip>
          <a:stretch>
            <a:fillRect/>
          </a:stretch>
        </p:blipFill>
        <p:spPr>
          <a:xfrm>
            <a:off x="2516388" y="822315"/>
            <a:ext cx="3876160" cy="3876160"/>
          </a:xfrm>
          <a:prstGeom prst="rect">
            <a:avLst/>
          </a:prstGeom>
        </p:spPr>
      </p:pic>
    </p:spTree>
    <p:extLst>
      <p:ext uri="{BB962C8B-B14F-4D97-AF65-F5344CB8AC3E}">
        <p14:creationId xmlns:p14="http://schemas.microsoft.com/office/powerpoint/2010/main" val="27895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xit" presetSubtype="10" fill="hold" nodeType="clickEffect">
                                  <p:stCondLst>
                                    <p:cond delay="0"/>
                                  </p:stCondLst>
                                  <p:childTnLst>
                                    <p:animEffect transition="out" filter="blinds(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7683600" cy="61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Trebuchet MS"/>
              <a:buNone/>
            </a:pPr>
            <a:r>
              <a:rPr lang="en-US" sz="2800" u="none" strike="noStrike" cap="none" noProof="1">
                <a:solidFill>
                  <a:schemeClr val="dk1"/>
                </a:solidFill>
                <a:sym typeface="Trebuchet MS"/>
              </a:rPr>
              <a:t>Kubernetes</a:t>
            </a:r>
          </a:p>
        </p:txBody>
      </p:sp>
      <p:sp>
        <p:nvSpPr>
          <p:cNvPr id="117" name="Google Shape;117;p21"/>
          <p:cNvSpPr txBox="1">
            <a:spLocks noGrp="1"/>
          </p:cNvSpPr>
          <p:nvPr>
            <p:ph type="body" idx="1"/>
          </p:nvPr>
        </p:nvSpPr>
        <p:spPr>
          <a:xfrm>
            <a:off x="311700" y="1152475"/>
            <a:ext cx="5806800" cy="3416400"/>
          </a:xfrm>
          <a:prstGeom prst="rect">
            <a:avLst/>
          </a:prstGeom>
          <a:noFill/>
          <a:ln>
            <a:noFill/>
          </a:ln>
        </p:spPr>
        <p:txBody>
          <a:bodyPr spcFirstLastPara="1" wrap="square" lIns="91425" tIns="91425" rIns="91425" bIns="91425" anchor="t" anchorCtr="0">
            <a:noAutofit/>
          </a:bodyPr>
          <a:lstStyle/>
          <a:p>
            <a:pPr marR="0" lvl="0" algn="l" rtl="0">
              <a:lnSpc>
                <a:spcPct val="150000"/>
              </a:lnSpc>
              <a:spcBef>
                <a:spcPts val="0"/>
              </a:spcBef>
              <a:spcAft>
                <a:spcPts val="0"/>
              </a:spcAft>
              <a:buClr>
                <a:schemeClr val="dk2"/>
              </a:buClr>
              <a:buSzPts val="1800"/>
              <a:buFont typeface="Arial" panose="020B0604020202020204" pitchFamily="34" charset="0"/>
              <a:buChar char="•"/>
            </a:pPr>
            <a:r>
              <a:rPr lang="en-US" sz="1800" u="none" strike="noStrike" cap="none" noProof="1">
                <a:solidFill>
                  <a:schemeClr val="dk2"/>
                </a:solidFill>
                <a:sym typeface="Trebuchet MS"/>
              </a:rPr>
              <a:t>State of the Art Middleware</a:t>
            </a:r>
          </a:p>
          <a:p>
            <a:pPr marR="0" lvl="0" algn="l" rtl="0">
              <a:lnSpc>
                <a:spcPct val="150000"/>
              </a:lnSpc>
              <a:spcBef>
                <a:spcPts val="0"/>
              </a:spcBef>
              <a:spcAft>
                <a:spcPts val="0"/>
              </a:spcAft>
              <a:buClr>
                <a:schemeClr val="dk2"/>
              </a:buClr>
              <a:buSzPts val="1800"/>
              <a:buFont typeface="Arial" panose="020B0604020202020204" pitchFamily="34" charset="0"/>
              <a:buChar char="•"/>
            </a:pPr>
            <a:r>
              <a:rPr lang="en-US" sz="1800" u="none" strike="noStrike" cap="none" noProof="1">
                <a:solidFill>
                  <a:schemeClr val="dk2"/>
                </a:solidFill>
                <a:sym typeface="Trebuchet MS"/>
              </a:rPr>
              <a:t>Constantly improved</a:t>
            </a:r>
          </a:p>
          <a:p>
            <a:pPr marR="0" lvl="0" algn="l" rtl="0">
              <a:lnSpc>
                <a:spcPct val="150000"/>
              </a:lnSpc>
              <a:spcBef>
                <a:spcPts val="0"/>
              </a:spcBef>
              <a:spcAft>
                <a:spcPts val="0"/>
              </a:spcAft>
              <a:buClr>
                <a:schemeClr val="dk2"/>
              </a:buClr>
              <a:buSzPts val="1800"/>
              <a:buFont typeface="Arial" panose="020B0604020202020204" pitchFamily="34" charset="0"/>
              <a:buChar char="•"/>
            </a:pPr>
            <a:r>
              <a:rPr lang="en-US" noProof="1"/>
              <a:t>Secure</a:t>
            </a:r>
            <a:r>
              <a:rPr lang="en-US" sz="1800" u="none" strike="noStrike" cap="none" noProof="1">
                <a:solidFill>
                  <a:schemeClr val="dk2"/>
                </a:solidFill>
                <a:sym typeface="Trebuchet MS"/>
              </a:rPr>
              <a:t> by Design</a:t>
            </a:r>
          </a:p>
          <a:p>
            <a:pPr marR="0" lvl="0" algn="l" rtl="0">
              <a:lnSpc>
                <a:spcPct val="150000"/>
              </a:lnSpc>
              <a:spcBef>
                <a:spcPts val="0"/>
              </a:spcBef>
              <a:spcAft>
                <a:spcPts val="0"/>
              </a:spcAft>
              <a:buClr>
                <a:schemeClr val="dk2"/>
              </a:buClr>
              <a:buSzPts val="1800"/>
              <a:buFont typeface="Arial" panose="020B0604020202020204" pitchFamily="34" charset="0"/>
              <a:buChar char="•"/>
            </a:pPr>
            <a:r>
              <a:rPr lang="en-US" sz="1800" u="none" strike="noStrike" cap="none" noProof="1">
                <a:solidFill>
                  <a:schemeClr val="dk2"/>
                </a:solidFill>
                <a:sym typeface="Trebuchet MS"/>
              </a:rPr>
              <a:t>Industry Standard</a:t>
            </a:r>
          </a:p>
          <a:p>
            <a:pPr marR="0" lvl="0" algn="l" rtl="0">
              <a:lnSpc>
                <a:spcPct val="150000"/>
              </a:lnSpc>
              <a:spcBef>
                <a:spcPts val="0"/>
              </a:spcBef>
              <a:spcAft>
                <a:spcPts val="0"/>
              </a:spcAft>
              <a:buClr>
                <a:schemeClr val="dk2"/>
              </a:buClr>
              <a:buSzPts val="1800"/>
              <a:buFont typeface="Arial" panose="020B0604020202020204" pitchFamily="34" charset="0"/>
              <a:buChar char="•"/>
            </a:pPr>
            <a:r>
              <a:rPr lang="en-US" sz="1800" u="none" strike="noStrike" cap="none" noProof="1">
                <a:solidFill>
                  <a:schemeClr val="dk2"/>
                </a:solidFill>
                <a:sym typeface="Trebuchet MS"/>
              </a:rPr>
              <a:t>Open-Source </a:t>
            </a:r>
          </a:p>
          <a:p>
            <a:pPr marR="0" lvl="0" algn="l" rtl="0">
              <a:lnSpc>
                <a:spcPct val="150000"/>
              </a:lnSpc>
              <a:spcBef>
                <a:spcPts val="0"/>
              </a:spcBef>
              <a:spcAft>
                <a:spcPts val="0"/>
              </a:spcAft>
              <a:buClr>
                <a:schemeClr val="dk2"/>
              </a:buClr>
              <a:buSzPts val="1800"/>
              <a:buFont typeface="Arial" panose="020B0604020202020204" pitchFamily="34" charset="0"/>
              <a:buChar char="•"/>
            </a:pPr>
            <a:r>
              <a:rPr lang="en-US" sz="1800" u="none" strike="noStrike" cap="none" noProof="1">
                <a:solidFill>
                  <a:schemeClr val="dk2"/>
                </a:solidFill>
                <a:sym typeface="Trebuchet MS"/>
              </a:rPr>
              <a:t>Huge and ever growing community</a:t>
            </a:r>
          </a:p>
        </p:txBody>
      </p:sp>
      <p:pic>
        <p:nvPicPr>
          <p:cNvPr id="118" name="Google Shape;118;p21"/>
          <p:cNvPicPr preferRelativeResize="0"/>
          <p:nvPr/>
        </p:nvPicPr>
        <p:blipFill rotWithShape="1">
          <a:blip r:embed="rId3">
            <a:alphaModFix/>
          </a:blip>
          <a:srcRect/>
          <a:stretch/>
        </p:blipFill>
        <p:spPr>
          <a:xfrm>
            <a:off x="4103450" y="1302676"/>
            <a:ext cx="4764301" cy="842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812E329-C0C9-D54D-8D78-9D00AAF5F43A}"/>
              </a:ext>
            </a:extLst>
          </p:cNvPr>
          <p:cNvSpPr>
            <a:spLocks noGrp="1"/>
          </p:cNvSpPr>
          <p:nvPr>
            <p:ph type="title"/>
          </p:nvPr>
        </p:nvSpPr>
        <p:spPr/>
        <p:txBody>
          <a:bodyPr/>
          <a:lstStyle/>
          <a:p>
            <a:r>
              <a:rPr lang="en-US" noProof="1"/>
              <a:t>Was ist Kubernetes überhaupt?</a:t>
            </a:r>
          </a:p>
        </p:txBody>
      </p:sp>
      <p:sp>
        <p:nvSpPr>
          <p:cNvPr id="5" name="Textplatzhalter 4">
            <a:extLst>
              <a:ext uri="{FF2B5EF4-FFF2-40B4-BE49-F238E27FC236}">
                <a16:creationId xmlns:a16="http://schemas.microsoft.com/office/drawing/2014/main" id="{BBEA70FB-7A5D-C649-9769-D73415EE210E}"/>
              </a:ext>
            </a:extLst>
          </p:cNvPr>
          <p:cNvSpPr>
            <a:spLocks noGrp="1"/>
          </p:cNvSpPr>
          <p:nvPr>
            <p:ph type="body" idx="2"/>
          </p:nvPr>
        </p:nvSpPr>
        <p:spPr/>
        <p:txBody>
          <a:bodyPr/>
          <a:lstStyle/>
          <a:p>
            <a:endParaRPr lang="en-US" noProof="1"/>
          </a:p>
        </p:txBody>
      </p:sp>
      <p:sp>
        <p:nvSpPr>
          <p:cNvPr id="7" name="Textplatzhalter 6">
            <a:extLst>
              <a:ext uri="{FF2B5EF4-FFF2-40B4-BE49-F238E27FC236}">
                <a16:creationId xmlns:a16="http://schemas.microsoft.com/office/drawing/2014/main" id="{F0DBEC03-E4F3-E245-B5C3-7898F927CD19}"/>
              </a:ext>
            </a:extLst>
          </p:cNvPr>
          <p:cNvSpPr>
            <a:spLocks noGrp="1"/>
          </p:cNvSpPr>
          <p:nvPr>
            <p:ph type="body" idx="1"/>
          </p:nvPr>
        </p:nvSpPr>
        <p:spPr/>
        <p:txBody>
          <a:bodyPr/>
          <a:lstStyle/>
          <a:p>
            <a:endParaRPr lang="en-US" noProof="1"/>
          </a:p>
        </p:txBody>
      </p:sp>
      <p:pic>
        <p:nvPicPr>
          <p:cNvPr id="8" name="Grafik 7">
            <a:extLst>
              <a:ext uri="{FF2B5EF4-FFF2-40B4-BE49-F238E27FC236}">
                <a16:creationId xmlns:a16="http://schemas.microsoft.com/office/drawing/2014/main" id="{18696D9F-7CF1-BE48-89E3-0285369731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4395"/>
            <a:ext cx="9144000" cy="6124575"/>
          </a:xfrm>
          <a:prstGeom prst="rect">
            <a:avLst/>
          </a:prstGeom>
        </p:spPr>
      </p:pic>
      <p:sp>
        <p:nvSpPr>
          <p:cNvPr id="16" name="Google Shape;205;p44">
            <a:extLst>
              <a:ext uri="{FF2B5EF4-FFF2-40B4-BE49-F238E27FC236}">
                <a16:creationId xmlns:a16="http://schemas.microsoft.com/office/drawing/2014/main" id="{D73FAF0B-3D86-284B-905A-94A9C138F098}"/>
              </a:ext>
            </a:extLst>
          </p:cNvPr>
          <p:cNvSpPr txBox="1">
            <a:spLocks/>
          </p:cNvSpPr>
          <p:nvPr/>
        </p:nvSpPr>
        <p:spPr>
          <a:xfrm>
            <a:off x="68575" y="4205775"/>
            <a:ext cx="7618500" cy="61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Font typeface="Trebuchet MS"/>
              <a:buNone/>
            </a:pPr>
            <a:r>
              <a:rPr lang="en-US" noProof="1">
                <a:solidFill>
                  <a:srgbClr val="FFFFFF"/>
                </a:solidFill>
                <a:latin typeface="Open Sans" pitchFamily="2" charset="0"/>
                <a:ea typeface="Open Sans" pitchFamily="2" charset="0"/>
                <a:cs typeface="Open Sans" pitchFamily="2" charset="0"/>
              </a:rPr>
              <a:t>Kubernetes as Orchestrator</a:t>
            </a:r>
          </a:p>
        </p:txBody>
      </p:sp>
      <p:sp>
        <p:nvSpPr>
          <p:cNvPr id="17" name="Google Shape;206;p44">
            <a:extLst>
              <a:ext uri="{FF2B5EF4-FFF2-40B4-BE49-F238E27FC236}">
                <a16:creationId xmlns:a16="http://schemas.microsoft.com/office/drawing/2014/main" id="{7C6624CC-67C0-4F40-B373-A643C3FC65A3}"/>
              </a:ext>
            </a:extLst>
          </p:cNvPr>
          <p:cNvSpPr txBox="1">
            <a:spLocks/>
          </p:cNvSpPr>
          <p:nvPr/>
        </p:nvSpPr>
        <p:spPr>
          <a:xfrm>
            <a:off x="68575" y="4639725"/>
            <a:ext cx="8520600" cy="45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0" indent="0">
              <a:lnSpc>
                <a:spcPct val="150000"/>
              </a:lnSpc>
              <a:spcAft>
                <a:spcPts val="1600"/>
              </a:spcAft>
              <a:buSzPts val="1800"/>
              <a:buFont typeface="Trebuchet MS"/>
              <a:buNone/>
            </a:pPr>
            <a:r>
              <a:rPr lang="en-US" sz="1800" noProof="1">
                <a:solidFill>
                  <a:srgbClr val="FFFFFF"/>
                </a:solidFill>
                <a:latin typeface="Open Sans" pitchFamily="2" charset="0"/>
                <a:ea typeface="Open Sans" pitchFamily="2" charset="0"/>
                <a:cs typeface="Open Sans" pitchFamily="2" charset="0"/>
              </a:rPr>
              <a:t>Organizing Workloads in CloudNative-Environments</a:t>
            </a:r>
          </a:p>
        </p:txBody>
      </p:sp>
    </p:spTree>
    <p:extLst>
      <p:ext uri="{BB962C8B-B14F-4D97-AF65-F5344CB8AC3E}">
        <p14:creationId xmlns:p14="http://schemas.microsoft.com/office/powerpoint/2010/main" val="769212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228F98-76FC-1E40-8C4E-FCF5D48CBD87}"/>
              </a:ext>
            </a:extLst>
          </p:cNvPr>
          <p:cNvSpPr>
            <a:spLocks noGrp="1"/>
          </p:cNvSpPr>
          <p:nvPr>
            <p:ph type="title"/>
          </p:nvPr>
        </p:nvSpPr>
        <p:spPr/>
        <p:txBody>
          <a:bodyPr/>
          <a:lstStyle/>
          <a:p>
            <a:r>
              <a:rPr lang="en-US" noProof="1"/>
              <a:t>Kubernetes as Orchestrator</a:t>
            </a:r>
          </a:p>
        </p:txBody>
      </p:sp>
      <p:sp>
        <p:nvSpPr>
          <p:cNvPr id="3" name="Textplatzhalter 2">
            <a:extLst>
              <a:ext uri="{FF2B5EF4-FFF2-40B4-BE49-F238E27FC236}">
                <a16:creationId xmlns:a16="http://schemas.microsoft.com/office/drawing/2014/main" id="{5BE98EF5-F195-D343-8017-E61238908DE1}"/>
              </a:ext>
            </a:extLst>
          </p:cNvPr>
          <p:cNvSpPr>
            <a:spLocks noGrp="1"/>
          </p:cNvSpPr>
          <p:nvPr>
            <p:ph type="body" idx="1"/>
          </p:nvPr>
        </p:nvSpPr>
        <p:spPr>
          <a:xfrm>
            <a:off x="311700" y="1152475"/>
            <a:ext cx="4477276" cy="3416400"/>
          </a:xfrm>
        </p:spPr>
        <p:txBody>
          <a:bodyPr/>
          <a:lstStyle/>
          <a:p>
            <a:pPr>
              <a:lnSpc>
                <a:spcPct val="150000"/>
              </a:lnSpc>
              <a:buFont typeface="Arial" panose="020B0604020202020204" pitchFamily="34" charset="0"/>
              <a:buChar char="•"/>
            </a:pPr>
            <a:r>
              <a:rPr lang="en-US" noProof="1"/>
              <a:t>Back-end</a:t>
            </a:r>
          </a:p>
          <a:p>
            <a:pPr>
              <a:lnSpc>
                <a:spcPct val="150000"/>
              </a:lnSpc>
              <a:buFont typeface="Arial" panose="020B0604020202020204" pitchFamily="34" charset="0"/>
              <a:buChar char="•"/>
            </a:pPr>
            <a:r>
              <a:rPr lang="en-US" noProof="1"/>
              <a:t>Operates workloads</a:t>
            </a:r>
          </a:p>
          <a:p>
            <a:pPr>
              <a:lnSpc>
                <a:spcPct val="150000"/>
              </a:lnSpc>
              <a:buFont typeface="Arial" panose="020B0604020202020204" pitchFamily="34" charset="0"/>
              <a:buChar char="•"/>
            </a:pPr>
            <a:r>
              <a:rPr lang="en-US" noProof="1"/>
              <a:t>Maps the lifecycle</a:t>
            </a:r>
          </a:p>
          <a:p>
            <a:pPr>
              <a:lnSpc>
                <a:spcPct val="150000"/>
              </a:lnSpc>
              <a:buFont typeface="Arial" panose="020B0604020202020204" pitchFamily="34" charset="0"/>
              <a:buChar char="•"/>
            </a:pPr>
            <a:r>
              <a:rPr lang="en-US" noProof="1"/>
              <a:t>Scales and ensures health</a:t>
            </a:r>
          </a:p>
          <a:p>
            <a:pPr>
              <a:lnSpc>
                <a:spcPct val="150000"/>
              </a:lnSpc>
              <a:buFont typeface="Arial" panose="020B0604020202020204" pitchFamily="34" charset="0"/>
              <a:buChar char="•"/>
            </a:pPr>
            <a:r>
              <a:rPr lang="en-US" noProof="1"/>
              <a:t>Versioning and upgrades</a:t>
            </a:r>
          </a:p>
          <a:p>
            <a:pPr>
              <a:lnSpc>
                <a:spcPct val="150000"/>
              </a:lnSpc>
              <a:buFont typeface="Arial" panose="020B0604020202020204" pitchFamily="34" charset="0"/>
              <a:buChar char="•"/>
            </a:pPr>
            <a:r>
              <a:rPr lang="en-US" noProof="1"/>
              <a:t>Distributed platform</a:t>
            </a:r>
          </a:p>
          <a:p>
            <a:pPr>
              <a:lnSpc>
                <a:spcPct val="150000"/>
              </a:lnSpc>
              <a:buFont typeface="Arial" panose="020B0604020202020204" pitchFamily="34" charset="0"/>
              <a:buChar char="•"/>
            </a:pPr>
            <a:r>
              <a:rPr lang="en-US" noProof="1"/>
              <a:t>Software-defined infrastructure</a:t>
            </a:r>
          </a:p>
        </p:txBody>
      </p:sp>
      <p:pic>
        <p:nvPicPr>
          <p:cNvPr id="4" name="Google Shape;215;p45">
            <a:extLst>
              <a:ext uri="{FF2B5EF4-FFF2-40B4-BE49-F238E27FC236}">
                <a16:creationId xmlns:a16="http://schemas.microsoft.com/office/drawing/2014/main" id="{0535C664-C573-F446-B474-E66791786BB9}"/>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959458" y="2243607"/>
            <a:ext cx="3471621" cy="613634"/>
          </a:xfrm>
          <a:prstGeom prst="rect">
            <a:avLst/>
          </a:prstGeom>
          <a:noFill/>
          <a:ln>
            <a:noFill/>
          </a:ln>
        </p:spPr>
      </p:pic>
    </p:spTree>
    <p:extLst>
      <p:ext uri="{BB962C8B-B14F-4D97-AF65-F5344CB8AC3E}">
        <p14:creationId xmlns:p14="http://schemas.microsoft.com/office/powerpoint/2010/main" val="310453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3550A-A98D-6D4B-9710-32318B271618}"/>
              </a:ext>
            </a:extLst>
          </p:cNvPr>
          <p:cNvSpPr>
            <a:spLocks noGrp="1"/>
          </p:cNvSpPr>
          <p:nvPr>
            <p:ph type="title"/>
          </p:nvPr>
        </p:nvSpPr>
        <p:spPr/>
        <p:txBody>
          <a:bodyPr/>
          <a:lstStyle/>
          <a:p>
            <a:r>
              <a:rPr lang="en-US" noProof="1"/>
              <a:t>Kubernetes Tools</a:t>
            </a:r>
          </a:p>
        </p:txBody>
      </p:sp>
    </p:spTree>
    <p:extLst>
      <p:ext uri="{BB962C8B-B14F-4D97-AF65-F5344CB8AC3E}">
        <p14:creationId xmlns:p14="http://schemas.microsoft.com/office/powerpoint/2010/main" val="32705887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21E2C-00B8-F948-A2CF-F6B05F5DB58A}"/>
              </a:ext>
            </a:extLst>
          </p:cNvPr>
          <p:cNvSpPr>
            <a:spLocks noGrp="1"/>
          </p:cNvSpPr>
          <p:nvPr>
            <p:ph type="title"/>
          </p:nvPr>
        </p:nvSpPr>
        <p:spPr/>
        <p:txBody>
          <a:bodyPr/>
          <a:lstStyle/>
          <a:p>
            <a:r>
              <a:rPr lang="en-US" noProof="1"/>
              <a:t>kubectl</a:t>
            </a:r>
          </a:p>
        </p:txBody>
      </p:sp>
      <p:sp>
        <p:nvSpPr>
          <p:cNvPr id="3" name="Textplatzhalter 2">
            <a:extLst>
              <a:ext uri="{FF2B5EF4-FFF2-40B4-BE49-F238E27FC236}">
                <a16:creationId xmlns:a16="http://schemas.microsoft.com/office/drawing/2014/main" id="{0EBE25DA-CA3B-3546-81E0-6113CC6EBCCA}"/>
              </a:ext>
            </a:extLst>
          </p:cNvPr>
          <p:cNvSpPr>
            <a:spLocks noGrp="1"/>
          </p:cNvSpPr>
          <p:nvPr>
            <p:ph type="body" idx="1"/>
          </p:nvPr>
        </p:nvSpPr>
        <p:spPr/>
        <p:txBody>
          <a:bodyPr/>
          <a:lstStyle/>
          <a:p>
            <a:pPr>
              <a:buFont typeface="Arial" panose="020B0604020202020204" pitchFamily="34" charset="0"/>
              <a:buChar char="•"/>
            </a:pPr>
            <a:r>
              <a:rPr lang="en-US" noProof="1"/>
              <a:t>Management and Access to K8S Clusters</a:t>
            </a:r>
          </a:p>
          <a:p>
            <a:pPr>
              <a:buFont typeface="Arial" panose="020B0604020202020204" pitchFamily="34" charset="0"/>
              <a:buChar char="•"/>
            </a:pPr>
            <a:endParaRPr lang="en-US" noProof="1"/>
          </a:p>
          <a:p>
            <a:pPr>
              <a:buFont typeface="Arial" panose="020B0604020202020204" pitchFamily="34" charset="0"/>
              <a:buChar char="•"/>
            </a:pPr>
            <a:r>
              <a:rPr lang="en-US" noProof="1"/>
              <a:t>Installation:</a:t>
            </a:r>
          </a:p>
          <a:p>
            <a:pPr lvl="1">
              <a:buFont typeface="Arial" panose="020B0604020202020204" pitchFamily="34" charset="0"/>
              <a:buChar char="•"/>
            </a:pPr>
            <a:r>
              <a:rPr lang="en-US" noProof="1">
                <a:latin typeface="Open Sans" pitchFamily="2" charset="0"/>
                <a:ea typeface="Open Sans" pitchFamily="2" charset="0"/>
                <a:cs typeface="Open Sans" pitchFamily="2" charset="0"/>
                <a:hlinkClick r:id="rId2"/>
              </a:rPr>
              <a:t>https://kubernetes.io/docs/tasks/tools/install-kubectl/</a:t>
            </a:r>
            <a:endParaRPr lang="en-US" noProof="1">
              <a:latin typeface="Open Sans" pitchFamily="2" charset="0"/>
              <a:ea typeface="Open Sans" pitchFamily="2" charset="0"/>
              <a:cs typeface="Open Sans" pitchFamily="2" charset="0"/>
            </a:endParaRPr>
          </a:p>
          <a:p>
            <a:pPr>
              <a:buFont typeface="Arial" panose="020B0604020202020204" pitchFamily="34" charset="0"/>
              <a:buChar char="•"/>
            </a:pPr>
            <a:endParaRPr lang="en-US" noProof="1"/>
          </a:p>
          <a:p>
            <a:pPr>
              <a:buFont typeface="Arial" panose="020B0604020202020204" pitchFamily="34" charset="0"/>
              <a:buChar char="•"/>
            </a:pPr>
            <a:r>
              <a:rPr lang="en-US" noProof="1"/>
              <a:t>Can manage multiple K8S-Instances:</a:t>
            </a:r>
          </a:p>
          <a:p>
            <a:pPr lvl="1">
              <a:buFont typeface="Arial" panose="020B0604020202020204" pitchFamily="34" charset="0"/>
              <a:buChar char="•"/>
            </a:pPr>
            <a:r>
              <a:rPr lang="en-US" noProof="1">
                <a:latin typeface="Open Sans" pitchFamily="2" charset="0"/>
                <a:ea typeface="Open Sans" pitchFamily="2" charset="0"/>
                <a:cs typeface="Open Sans" pitchFamily="2" charset="0"/>
              </a:rPr>
              <a:t>kubectl config get-contexts</a:t>
            </a:r>
          </a:p>
          <a:p>
            <a:pPr lvl="1">
              <a:buFont typeface="Arial" panose="020B0604020202020204" pitchFamily="34" charset="0"/>
              <a:buChar char="•"/>
            </a:pPr>
            <a:r>
              <a:rPr lang="en-US" noProof="1">
                <a:latin typeface="Open Sans" pitchFamily="2" charset="0"/>
                <a:ea typeface="Open Sans" pitchFamily="2" charset="0"/>
                <a:cs typeface="Open Sans" pitchFamily="2" charset="0"/>
              </a:rPr>
              <a:t>kubectl config set-context &lt;Name&gt;</a:t>
            </a:r>
          </a:p>
        </p:txBody>
      </p:sp>
    </p:spTree>
    <p:extLst>
      <p:ext uri="{BB962C8B-B14F-4D97-AF65-F5344CB8AC3E}">
        <p14:creationId xmlns:p14="http://schemas.microsoft.com/office/powerpoint/2010/main" val="158870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913-E503-4EEA-83F4-F778F426B975}"/>
              </a:ext>
            </a:extLst>
          </p:cNvPr>
          <p:cNvSpPr>
            <a:spLocks noGrp="1"/>
          </p:cNvSpPr>
          <p:nvPr>
            <p:ph type="title"/>
          </p:nvPr>
        </p:nvSpPr>
        <p:spPr/>
        <p:txBody>
          <a:bodyPr/>
          <a:lstStyle/>
          <a:p>
            <a:r>
              <a:rPr lang="en-US" noProof="1"/>
              <a:t>Delivery-Models</a:t>
            </a:r>
          </a:p>
        </p:txBody>
      </p:sp>
      <p:sp>
        <p:nvSpPr>
          <p:cNvPr id="3" name="Content Placeholder 2">
            <a:extLst>
              <a:ext uri="{FF2B5EF4-FFF2-40B4-BE49-F238E27FC236}">
                <a16:creationId xmlns:a16="http://schemas.microsoft.com/office/drawing/2014/main" id="{CEA9BDD4-64E6-4319-9E25-B0ED25BDEB6E}"/>
              </a:ext>
            </a:extLst>
          </p:cNvPr>
          <p:cNvSpPr>
            <a:spLocks noGrp="1"/>
          </p:cNvSpPr>
          <p:nvPr>
            <p:ph type="body" idx="1"/>
          </p:nvPr>
        </p:nvSpPr>
        <p:spPr>
          <a:xfrm>
            <a:off x="311700" y="1152475"/>
            <a:ext cx="8520600" cy="3546000"/>
          </a:xfrm>
        </p:spPr>
        <p:txBody>
          <a:bodyPr numCol="2"/>
          <a:lstStyle/>
          <a:p>
            <a:pPr marL="114300" indent="0">
              <a:lnSpc>
                <a:spcPct val="150000"/>
              </a:lnSpc>
              <a:buNone/>
            </a:pPr>
            <a:r>
              <a:rPr lang="en-US" b="1" noProof="1">
                <a:latin typeface="Open Sans SemiBold" pitchFamily="2" charset="0"/>
                <a:ea typeface="Open Sans SemiBold" pitchFamily="2" charset="0"/>
                <a:cs typeface="Open Sans SemiBold" pitchFamily="2" charset="0"/>
              </a:rPr>
              <a:t>Private Cloud</a:t>
            </a:r>
          </a:p>
          <a:p>
            <a:pPr marL="114300" indent="0">
              <a:lnSpc>
                <a:spcPct val="150000"/>
              </a:lnSpc>
              <a:buNone/>
            </a:pPr>
            <a:r>
              <a:rPr lang="en-US" sz="1600" noProof="1"/>
              <a:t>• Dedicated infrastructures</a:t>
            </a:r>
          </a:p>
          <a:p>
            <a:pPr marL="114300" indent="0">
              <a:lnSpc>
                <a:spcPct val="150000"/>
              </a:lnSpc>
              <a:buNone/>
            </a:pPr>
            <a:r>
              <a:rPr lang="en-US" sz="1600" noProof="1"/>
              <a:t>• Limited scaling</a:t>
            </a:r>
          </a:p>
          <a:p>
            <a:pPr marL="114300" indent="0">
              <a:lnSpc>
                <a:spcPct val="150000"/>
              </a:lnSpc>
              <a:buNone/>
            </a:pPr>
            <a:r>
              <a:rPr lang="en-US" sz="1600" noProof="1"/>
              <a:t>• Maximum performance</a:t>
            </a:r>
            <a:br>
              <a:rPr lang="en-US" noProof="1"/>
            </a:br>
            <a:endParaRPr lang="en-US" noProof="1"/>
          </a:p>
          <a:p>
            <a:pPr marL="114300" indent="0">
              <a:lnSpc>
                <a:spcPct val="150000"/>
              </a:lnSpc>
              <a:buNone/>
            </a:pPr>
            <a:r>
              <a:rPr lang="en-US" b="1" noProof="1">
                <a:latin typeface="Open Sans SemiBold" pitchFamily="2" charset="0"/>
                <a:ea typeface="Open Sans SemiBold" pitchFamily="2" charset="0"/>
                <a:cs typeface="Open Sans SemiBold" pitchFamily="2" charset="0"/>
              </a:rPr>
              <a:t>Public Cloud</a:t>
            </a:r>
          </a:p>
          <a:p>
            <a:pPr marL="114300" indent="0">
              <a:lnSpc>
                <a:spcPct val="150000"/>
              </a:lnSpc>
              <a:buNone/>
            </a:pPr>
            <a:r>
              <a:rPr lang="en-US" sz="1600" noProof="1"/>
              <a:t>• Shared infrastructure</a:t>
            </a:r>
          </a:p>
          <a:p>
            <a:pPr marL="114300" indent="0">
              <a:lnSpc>
                <a:spcPct val="150000"/>
              </a:lnSpc>
              <a:buNone/>
            </a:pPr>
            <a:r>
              <a:rPr lang="en-US" sz="1600" noProof="1"/>
              <a:t>• (Nearly) unlimited scaling</a:t>
            </a:r>
            <a:endParaRPr lang="en-US" sz="1600" b="1" noProof="1"/>
          </a:p>
          <a:p>
            <a:pPr marL="114300" indent="0">
              <a:lnSpc>
                <a:spcPct val="150000"/>
              </a:lnSpc>
              <a:buNone/>
            </a:pPr>
            <a:endParaRPr lang="en-US" sz="1400" b="1" noProof="1"/>
          </a:p>
          <a:p>
            <a:pPr marL="114300" indent="0">
              <a:lnSpc>
                <a:spcPct val="150000"/>
              </a:lnSpc>
              <a:buNone/>
            </a:pPr>
            <a:endParaRPr lang="en-US" b="1" noProof="1"/>
          </a:p>
          <a:p>
            <a:pPr marL="114300" indent="0">
              <a:lnSpc>
                <a:spcPct val="150000"/>
              </a:lnSpc>
              <a:buNone/>
            </a:pPr>
            <a:r>
              <a:rPr lang="en-US" b="1" noProof="1">
                <a:latin typeface="Open Sans SemiBold" pitchFamily="2" charset="0"/>
                <a:ea typeface="Open Sans SemiBold" pitchFamily="2" charset="0"/>
                <a:cs typeface="Open Sans SemiBold" pitchFamily="2" charset="0"/>
              </a:rPr>
              <a:t>Hybrid Cloud</a:t>
            </a:r>
          </a:p>
          <a:p>
            <a:pPr marL="114300" indent="0">
              <a:lnSpc>
                <a:spcPct val="150000"/>
              </a:lnSpc>
              <a:buNone/>
            </a:pPr>
            <a:r>
              <a:rPr lang="en-US" sz="1600" noProof="1"/>
              <a:t>• Combination of public and private cloud</a:t>
            </a:r>
            <a:br>
              <a:rPr lang="en-US" noProof="1"/>
            </a:br>
            <a:endParaRPr lang="en-US" noProof="1"/>
          </a:p>
          <a:p>
            <a:pPr marL="114300" indent="0">
              <a:lnSpc>
                <a:spcPct val="150000"/>
              </a:lnSpc>
              <a:buNone/>
            </a:pPr>
            <a:r>
              <a:rPr lang="en-US" b="1" noProof="1">
                <a:latin typeface="Open Sans SemiBold" pitchFamily="2" charset="0"/>
                <a:ea typeface="Open Sans SemiBold" pitchFamily="2" charset="0"/>
                <a:cs typeface="Open Sans SemiBold" pitchFamily="2" charset="0"/>
              </a:rPr>
              <a:t>Multi-Cloud</a:t>
            </a:r>
          </a:p>
          <a:p>
            <a:pPr>
              <a:lnSpc>
                <a:spcPct val="150000"/>
              </a:lnSpc>
              <a:buFont typeface="Arial" panose="020B0604020202020204" pitchFamily="34" charset="0"/>
              <a:buChar char="•"/>
            </a:pPr>
            <a:r>
              <a:rPr lang="en-US" sz="1600" noProof="1"/>
              <a:t>Multiple Clouds combined</a:t>
            </a:r>
          </a:p>
          <a:p>
            <a:pPr>
              <a:lnSpc>
                <a:spcPct val="150000"/>
              </a:lnSpc>
            </a:pPr>
            <a:endParaRPr lang="en-US" noProof="1"/>
          </a:p>
          <a:p>
            <a:pPr marL="114300" indent="0">
              <a:lnSpc>
                <a:spcPct val="150000"/>
              </a:lnSpc>
              <a:buNone/>
            </a:pPr>
            <a:r>
              <a:rPr lang="en-US" b="1" noProof="1">
                <a:latin typeface="Open Sans SemiBold" pitchFamily="2" charset="0"/>
                <a:ea typeface="Open Sans SemiBold" pitchFamily="2" charset="0"/>
                <a:cs typeface="Open Sans SemiBold" pitchFamily="2" charset="0"/>
              </a:rPr>
              <a:t>Hyperscaler</a:t>
            </a:r>
          </a:p>
          <a:p>
            <a:pPr>
              <a:lnSpc>
                <a:spcPct val="150000"/>
              </a:lnSpc>
              <a:buFont typeface="Arial" panose="020B0604020202020204" pitchFamily="34" charset="0"/>
              <a:buChar char="•"/>
            </a:pPr>
            <a:r>
              <a:rPr lang="en-US" sz="1600" noProof="1"/>
              <a:t>Biggest Public-Cloud-Vendors</a:t>
            </a:r>
          </a:p>
          <a:p>
            <a:pPr>
              <a:lnSpc>
                <a:spcPct val="150000"/>
              </a:lnSpc>
            </a:pPr>
            <a:endParaRPr lang="en-US" noProof="1"/>
          </a:p>
        </p:txBody>
      </p:sp>
      <p:sp>
        <p:nvSpPr>
          <p:cNvPr id="6" name="Slide Number Placeholder 5">
            <a:extLst>
              <a:ext uri="{FF2B5EF4-FFF2-40B4-BE49-F238E27FC236}">
                <a16:creationId xmlns:a16="http://schemas.microsoft.com/office/drawing/2014/main" id="{8AEE5713-B651-4122-94A2-3A677ED23F4D}"/>
              </a:ext>
            </a:extLst>
          </p:cNvPr>
          <p:cNvSpPr>
            <a:spLocks noGrp="1"/>
          </p:cNvSpPr>
          <p:nvPr>
            <p:ph type="sldNum" idx="12"/>
          </p:nvPr>
        </p:nvSpPr>
        <p:spPr/>
        <p:txBody>
          <a:bodyPr/>
          <a:lstStyle/>
          <a:p>
            <a:fld id="{D4FA8B10-C48E-9843-9F43-CEACD1874A91}" type="slidenum">
              <a:rPr lang="en-US" noProof="1" smtClean="0"/>
              <a:pPr/>
              <a:t>9</a:t>
            </a:fld>
            <a:endParaRPr lang="en-US" noProof="1"/>
          </a:p>
        </p:txBody>
      </p:sp>
    </p:spTree>
    <p:extLst>
      <p:ext uri="{BB962C8B-B14F-4D97-AF65-F5344CB8AC3E}">
        <p14:creationId xmlns:p14="http://schemas.microsoft.com/office/powerpoint/2010/main" val="176853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21E2C-00B8-F948-A2CF-F6B05F5DB58A}"/>
              </a:ext>
            </a:extLst>
          </p:cNvPr>
          <p:cNvSpPr>
            <a:spLocks noGrp="1"/>
          </p:cNvSpPr>
          <p:nvPr>
            <p:ph type="title"/>
          </p:nvPr>
        </p:nvSpPr>
        <p:spPr/>
        <p:txBody>
          <a:bodyPr/>
          <a:lstStyle/>
          <a:p>
            <a:r>
              <a:rPr lang="en-US" noProof="1"/>
              <a:t>kubectl – Typical Usage Scenarios</a:t>
            </a:r>
          </a:p>
        </p:txBody>
      </p:sp>
      <p:sp>
        <p:nvSpPr>
          <p:cNvPr id="3" name="Textplatzhalter 2">
            <a:extLst>
              <a:ext uri="{FF2B5EF4-FFF2-40B4-BE49-F238E27FC236}">
                <a16:creationId xmlns:a16="http://schemas.microsoft.com/office/drawing/2014/main" id="{0EBE25DA-CA3B-3546-81E0-6113CC6EBCCA}"/>
              </a:ext>
            </a:extLst>
          </p:cNvPr>
          <p:cNvSpPr>
            <a:spLocks noGrp="1"/>
          </p:cNvSpPr>
          <p:nvPr>
            <p:ph type="body" idx="1"/>
          </p:nvPr>
        </p:nvSpPr>
        <p:spPr/>
        <p:txBody>
          <a:bodyPr/>
          <a:lstStyle/>
          <a:p>
            <a:pPr>
              <a:buFont typeface="Arial" panose="020B0604020202020204" pitchFamily="34" charset="0"/>
              <a:buChar char="•"/>
            </a:pPr>
            <a:r>
              <a:rPr lang="en-US" noProof="1"/>
              <a:t>Deployment and Upgrade of Workloads</a:t>
            </a:r>
            <a:br>
              <a:rPr lang="en-US" noProof="1"/>
            </a:br>
            <a:endParaRPr lang="en-US" noProof="1"/>
          </a:p>
          <a:p>
            <a:pPr>
              <a:buFont typeface="Arial" panose="020B0604020202020204" pitchFamily="34" charset="0"/>
              <a:buChar char="•"/>
            </a:pPr>
            <a:r>
              <a:rPr lang="en-US" noProof="1"/>
              <a:t>Creation of Objects</a:t>
            </a:r>
            <a:br>
              <a:rPr lang="en-US" noProof="1"/>
            </a:br>
            <a:endParaRPr lang="en-US" noProof="1"/>
          </a:p>
          <a:p>
            <a:pPr>
              <a:buFont typeface="Arial" panose="020B0604020202020204" pitchFamily="34" charset="0"/>
              <a:buChar char="•"/>
            </a:pPr>
            <a:r>
              <a:rPr lang="en-US" noProof="1"/>
              <a:t>Accessing Informationen and Status</a:t>
            </a:r>
            <a:br>
              <a:rPr lang="en-US" noProof="1"/>
            </a:br>
            <a:endParaRPr lang="en-US" noProof="1"/>
          </a:p>
          <a:p>
            <a:pPr>
              <a:buFont typeface="Arial" panose="020B0604020202020204" pitchFamily="34" charset="0"/>
              <a:buChar char="•"/>
            </a:pPr>
            <a:r>
              <a:rPr lang="en-US" noProof="1"/>
              <a:t>Scaling</a:t>
            </a:r>
            <a:br>
              <a:rPr lang="en-US" noProof="1"/>
            </a:br>
            <a:endParaRPr lang="en-US" noProof="1"/>
          </a:p>
          <a:p>
            <a:pPr>
              <a:buFont typeface="Arial" panose="020B0604020202020204" pitchFamily="34" charset="0"/>
              <a:buChar char="•"/>
            </a:pPr>
            <a:r>
              <a:rPr lang="en-US" noProof="1"/>
              <a:t>...</a:t>
            </a:r>
          </a:p>
        </p:txBody>
      </p:sp>
    </p:spTree>
    <p:extLst>
      <p:ext uri="{BB962C8B-B14F-4D97-AF65-F5344CB8AC3E}">
        <p14:creationId xmlns:p14="http://schemas.microsoft.com/office/powerpoint/2010/main" val="190593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721E2C-00B8-F948-A2CF-F6B05F5DB58A}"/>
              </a:ext>
            </a:extLst>
          </p:cNvPr>
          <p:cNvSpPr>
            <a:spLocks noGrp="1"/>
          </p:cNvSpPr>
          <p:nvPr>
            <p:ph type="title"/>
          </p:nvPr>
        </p:nvSpPr>
        <p:spPr/>
        <p:txBody>
          <a:bodyPr/>
          <a:lstStyle/>
          <a:p>
            <a:r>
              <a:rPr lang="en-US" noProof="1"/>
              <a:t>kubeadm</a:t>
            </a:r>
          </a:p>
        </p:txBody>
      </p:sp>
      <p:sp>
        <p:nvSpPr>
          <p:cNvPr id="3" name="Textplatzhalter 2">
            <a:extLst>
              <a:ext uri="{FF2B5EF4-FFF2-40B4-BE49-F238E27FC236}">
                <a16:creationId xmlns:a16="http://schemas.microsoft.com/office/drawing/2014/main" id="{0EBE25DA-CA3B-3546-81E0-6113CC6EBCCA}"/>
              </a:ext>
            </a:extLst>
          </p:cNvPr>
          <p:cNvSpPr>
            <a:spLocks noGrp="1"/>
          </p:cNvSpPr>
          <p:nvPr>
            <p:ph type="body" idx="1"/>
          </p:nvPr>
        </p:nvSpPr>
        <p:spPr/>
        <p:txBody>
          <a:bodyPr/>
          <a:lstStyle/>
          <a:p>
            <a:pPr>
              <a:buFont typeface="Arial" panose="020B0604020202020204" pitchFamily="34" charset="0"/>
              <a:buChar char="•"/>
            </a:pPr>
            <a:r>
              <a:rPr lang="en-US" noProof="1">
                <a:latin typeface="Open Sans Medium" pitchFamily="2" charset="0"/>
                <a:ea typeface="Open Sans Medium" pitchFamily="2" charset="0"/>
                <a:cs typeface="Open Sans Medium" pitchFamily="2" charset="0"/>
              </a:rPr>
              <a:t>Administrationtool for Kubernetes</a:t>
            </a:r>
            <a:br>
              <a:rPr lang="en-US" noProof="1">
                <a:latin typeface="Open Sans Medium" pitchFamily="2" charset="0"/>
                <a:ea typeface="Open Sans Medium" pitchFamily="2" charset="0"/>
                <a:cs typeface="Open Sans Medium" pitchFamily="2" charset="0"/>
              </a:rPr>
            </a:br>
            <a:endParaRPr lang="en-US" noProof="1">
              <a:latin typeface="Open Sans Medium" pitchFamily="2" charset="0"/>
              <a:ea typeface="Open Sans Medium" pitchFamily="2" charset="0"/>
              <a:cs typeface="Open Sans Medium" pitchFamily="2" charset="0"/>
            </a:endParaRPr>
          </a:p>
          <a:p>
            <a:pPr>
              <a:buFont typeface="Arial" panose="020B0604020202020204" pitchFamily="34" charset="0"/>
              <a:buChar char="•"/>
            </a:pPr>
            <a:r>
              <a:rPr lang="en-US" noProof="1">
                <a:latin typeface="Open Sans Medium" pitchFamily="2" charset="0"/>
                <a:ea typeface="Open Sans Medium" pitchFamily="2" charset="0"/>
                <a:cs typeface="Open Sans Medium" pitchFamily="2" charset="0"/>
              </a:rPr>
              <a:t>Typical Usage Scenarios:</a:t>
            </a:r>
          </a:p>
          <a:p>
            <a:pPr lvl="1">
              <a:buFont typeface="Arial" panose="020B0604020202020204" pitchFamily="34" charset="0"/>
              <a:buChar char="•"/>
            </a:pPr>
            <a:r>
              <a:rPr lang="en-US" noProof="1">
                <a:latin typeface="Open Sans Medium" pitchFamily="2" charset="0"/>
                <a:ea typeface="Open Sans Medium" pitchFamily="2" charset="0"/>
                <a:cs typeface="Open Sans Medium" pitchFamily="2" charset="0"/>
              </a:rPr>
              <a:t>Creation and Update of Clusters</a:t>
            </a:r>
          </a:p>
          <a:p>
            <a:pPr lvl="1">
              <a:buFont typeface="Arial" panose="020B0604020202020204" pitchFamily="34" charset="0"/>
              <a:buChar char="•"/>
            </a:pPr>
            <a:r>
              <a:rPr lang="en-US" noProof="1">
                <a:latin typeface="Open Sans Medium" pitchFamily="2" charset="0"/>
                <a:ea typeface="Open Sans Medium" pitchFamily="2" charset="0"/>
                <a:cs typeface="Open Sans Medium" pitchFamily="2" charset="0"/>
              </a:rPr>
              <a:t>Creation and Update of Worker-Nodes</a:t>
            </a:r>
          </a:p>
          <a:p>
            <a:pPr>
              <a:buFont typeface="Arial" panose="020B0604020202020204" pitchFamily="34" charset="0"/>
              <a:buChar char="•"/>
            </a:pPr>
            <a:endParaRPr lang="en-US" noProof="1">
              <a:latin typeface="Open Sans Medium" pitchFamily="2" charset="0"/>
              <a:ea typeface="Open Sans Medium" pitchFamily="2" charset="0"/>
              <a:cs typeface="Open Sans Medium" pitchFamily="2" charset="0"/>
            </a:endParaRPr>
          </a:p>
        </p:txBody>
      </p:sp>
    </p:spTree>
    <p:extLst>
      <p:ext uri="{BB962C8B-B14F-4D97-AF65-F5344CB8AC3E}">
        <p14:creationId xmlns:p14="http://schemas.microsoft.com/office/powerpoint/2010/main" val="124425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3D43D-6797-3425-BC6F-898AEA1290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1632B4C-6D96-B714-89BB-C3E45FEDD4D3}"/>
              </a:ext>
            </a:extLst>
          </p:cNvPr>
          <p:cNvSpPr>
            <a:spLocks noGrp="1"/>
          </p:cNvSpPr>
          <p:nvPr>
            <p:ph type="title"/>
          </p:nvPr>
        </p:nvSpPr>
        <p:spPr/>
        <p:txBody>
          <a:bodyPr/>
          <a:lstStyle/>
          <a:p>
            <a:r>
              <a:rPr lang="en-US" noProof="1"/>
              <a:t>Kubernetes Architecture: Nodes</a:t>
            </a:r>
          </a:p>
        </p:txBody>
      </p:sp>
    </p:spTree>
    <p:extLst>
      <p:ext uri="{BB962C8B-B14F-4D97-AF65-F5344CB8AC3E}">
        <p14:creationId xmlns:p14="http://schemas.microsoft.com/office/powerpoint/2010/main" val="19412221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noProof="1"/>
              <a:t>Nodes</a:t>
            </a:r>
          </a:p>
        </p:txBody>
      </p:sp>
      <p:sp>
        <p:nvSpPr>
          <p:cNvPr id="5" name="Textplatzhalter 4"/>
          <p:cNvSpPr>
            <a:spLocks noGrp="1"/>
          </p:cNvSpPr>
          <p:nvPr>
            <p:ph type="body" idx="1"/>
          </p:nvPr>
        </p:nvSpPr>
        <p:spPr/>
        <p:txBody>
          <a:bodyPr/>
          <a:lstStyle/>
          <a:p>
            <a:r>
              <a:rPr lang="en-US" noProof="1"/>
              <a:t>Execution of Workloads:</a:t>
            </a:r>
          </a:p>
          <a:p>
            <a:pPr lvl="1"/>
            <a:r>
              <a:rPr lang="en-US" noProof="1">
                <a:latin typeface="Open Sans" pitchFamily="2" charset="0"/>
                <a:ea typeface="Open Sans" pitchFamily="2" charset="0"/>
                <a:cs typeface="Open Sans" pitchFamily="2" charset="0"/>
              </a:rPr>
              <a:t>VMs</a:t>
            </a:r>
          </a:p>
          <a:p>
            <a:pPr lvl="1"/>
            <a:r>
              <a:rPr lang="en-US" noProof="1">
                <a:latin typeface="Open Sans" pitchFamily="2" charset="0"/>
                <a:ea typeface="Open Sans" pitchFamily="2" charset="0"/>
                <a:cs typeface="Open Sans" pitchFamily="2" charset="0"/>
              </a:rPr>
              <a:t>Bare Metal</a:t>
            </a:r>
          </a:p>
          <a:p>
            <a:pPr lvl="1"/>
            <a:endParaRPr lang="en-US" noProof="1">
              <a:latin typeface="Open Sans" pitchFamily="2" charset="0"/>
              <a:ea typeface="Open Sans" pitchFamily="2" charset="0"/>
              <a:cs typeface="Open Sans" pitchFamily="2" charset="0"/>
            </a:endParaRPr>
          </a:p>
          <a:p>
            <a:r>
              <a:rPr lang="en-US" noProof="1"/>
              <a:t>Kinds of Nodes:</a:t>
            </a:r>
          </a:p>
          <a:p>
            <a:pPr lvl="1"/>
            <a:r>
              <a:rPr lang="en-US" noProof="1">
                <a:latin typeface="Open Sans" pitchFamily="2" charset="0"/>
                <a:ea typeface="Open Sans" pitchFamily="2" charset="0"/>
                <a:cs typeface="Open Sans" pitchFamily="2" charset="0"/>
              </a:rPr>
              <a:t>Controlplane Nodes</a:t>
            </a:r>
          </a:p>
          <a:p>
            <a:pPr lvl="1"/>
            <a:r>
              <a:rPr lang="en-US" noProof="1">
                <a:latin typeface="Open Sans" pitchFamily="2" charset="0"/>
                <a:ea typeface="Open Sans" pitchFamily="2" charset="0"/>
                <a:cs typeface="Open Sans" pitchFamily="2" charset="0"/>
              </a:rPr>
              <a:t>Worker Nodes</a:t>
            </a:r>
          </a:p>
        </p:txBody>
      </p:sp>
    </p:spTree>
    <p:extLst>
      <p:ext uri="{BB962C8B-B14F-4D97-AF65-F5344CB8AC3E}">
        <p14:creationId xmlns:p14="http://schemas.microsoft.com/office/powerpoint/2010/main" val="25076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1FFB8-68B5-CD4E-801D-54FE212D99EA}"/>
              </a:ext>
            </a:extLst>
          </p:cNvPr>
          <p:cNvSpPr>
            <a:spLocks noGrp="1"/>
          </p:cNvSpPr>
          <p:nvPr>
            <p:ph type="title"/>
          </p:nvPr>
        </p:nvSpPr>
        <p:spPr/>
        <p:txBody>
          <a:bodyPr/>
          <a:lstStyle/>
          <a:p>
            <a:r>
              <a:rPr lang="en-US" noProof="1"/>
              <a:t>Controlplanes</a:t>
            </a:r>
          </a:p>
        </p:txBody>
      </p:sp>
      <p:sp>
        <p:nvSpPr>
          <p:cNvPr id="6" name="Textplatzhalter 5">
            <a:extLst>
              <a:ext uri="{FF2B5EF4-FFF2-40B4-BE49-F238E27FC236}">
                <a16:creationId xmlns:a16="http://schemas.microsoft.com/office/drawing/2014/main" id="{0DBC73DA-477C-6042-A09C-D6E4086D77B8}"/>
              </a:ext>
            </a:extLst>
          </p:cNvPr>
          <p:cNvSpPr>
            <a:spLocks noGrp="1"/>
          </p:cNvSpPr>
          <p:nvPr>
            <p:ph type="body" idx="1"/>
          </p:nvPr>
        </p:nvSpPr>
        <p:spPr/>
        <p:txBody>
          <a:bodyPr/>
          <a:lstStyle/>
          <a:p>
            <a:pPr>
              <a:buFont typeface="Arial" panose="020B0604020202020204" pitchFamily="34" charset="0"/>
              <a:buChar char="•"/>
            </a:pPr>
            <a:r>
              <a:rPr lang="en-US" noProof="1"/>
              <a:t>Tasks</a:t>
            </a:r>
          </a:p>
          <a:p>
            <a:pPr lvl="1">
              <a:buFont typeface="Arial" panose="020B0604020202020204" pitchFamily="34" charset="0"/>
              <a:buChar char="•"/>
            </a:pPr>
            <a:r>
              <a:rPr lang="en-US" noProof="1">
                <a:latin typeface="Open Sans" pitchFamily="2" charset="0"/>
                <a:ea typeface="Open Sans" pitchFamily="2" charset="0"/>
                <a:cs typeface="Open Sans" pitchFamily="2" charset="0"/>
              </a:rPr>
              <a:t>Creation and Execution of System Services and Components</a:t>
            </a:r>
          </a:p>
          <a:p>
            <a:pPr lvl="1">
              <a:buFont typeface="Arial" panose="020B0604020202020204" pitchFamily="34" charset="0"/>
              <a:buChar char="•"/>
            </a:pPr>
            <a:r>
              <a:rPr lang="en-US" noProof="1">
                <a:latin typeface="Open Sans" pitchFamily="2" charset="0"/>
                <a:ea typeface="Open Sans" pitchFamily="2" charset="0"/>
                <a:cs typeface="Open Sans" pitchFamily="2" charset="0"/>
              </a:rPr>
              <a:t>Controlling the System</a:t>
            </a:r>
          </a:p>
          <a:p>
            <a:pPr lvl="1">
              <a:buFont typeface="Arial" panose="020B0604020202020204" pitchFamily="34" charset="0"/>
              <a:buChar char="•"/>
            </a:pPr>
            <a:endParaRPr lang="en-US" noProof="1">
              <a:latin typeface="Open Sans" pitchFamily="2" charset="0"/>
              <a:ea typeface="Open Sans" pitchFamily="2" charset="0"/>
              <a:cs typeface="Open Sans" pitchFamily="2" charset="0"/>
            </a:endParaRPr>
          </a:p>
          <a:p>
            <a:pPr marL="171450" lvl="1" indent="-171450">
              <a:buFont typeface="Arial" panose="020B0604020202020204" pitchFamily="34" charset="0"/>
              <a:buChar char="•"/>
            </a:pPr>
            <a:r>
              <a:rPr lang="en-US" noProof="1">
                <a:latin typeface="Open Sans" pitchFamily="2" charset="0"/>
                <a:ea typeface="Open Sans" pitchFamily="2" charset="0"/>
                <a:cs typeface="Open Sans" pitchFamily="2" charset="0"/>
              </a:rPr>
              <a:t>Typically no workloads</a:t>
            </a:r>
          </a:p>
          <a:p>
            <a:pPr lvl="2"/>
            <a:endParaRPr lang="en-US" noProof="1"/>
          </a:p>
          <a:p>
            <a:pPr lvl="2"/>
            <a:endParaRPr lang="en-US" noProof="1"/>
          </a:p>
        </p:txBody>
      </p:sp>
      <p:sp>
        <p:nvSpPr>
          <p:cNvPr id="4" name="Textplatzhalter 3"/>
          <p:cNvSpPr>
            <a:spLocks noGrp="1"/>
          </p:cNvSpPr>
          <p:nvPr>
            <p:ph type="body" idx="2"/>
          </p:nvPr>
        </p:nvSpPr>
        <p:spPr/>
        <p:txBody>
          <a:bodyPr/>
          <a:lstStyle/>
          <a:p>
            <a:pPr>
              <a:buFont typeface="Arial" panose="020B0604020202020204" pitchFamily="34" charset="0"/>
              <a:buChar char="•"/>
            </a:pPr>
            <a:r>
              <a:rPr lang="en-US" noProof="1">
                <a:latin typeface="Open Sans Medium" pitchFamily="2" charset="0"/>
                <a:ea typeface="Open Sans Medium" pitchFamily="2" charset="0"/>
                <a:cs typeface="Open Sans Medium" pitchFamily="2" charset="0"/>
              </a:rPr>
              <a:t>Components</a:t>
            </a:r>
          </a:p>
          <a:p>
            <a:pPr lvl="1">
              <a:buFont typeface="Arial" panose="020B0604020202020204" pitchFamily="34" charset="0"/>
              <a:buChar char="•"/>
            </a:pPr>
            <a:r>
              <a:rPr lang="en-US" noProof="1">
                <a:latin typeface="Open Sans Medium" pitchFamily="2" charset="0"/>
                <a:ea typeface="Open Sans Medium" pitchFamily="2" charset="0"/>
                <a:cs typeface="Open Sans Medium" pitchFamily="2" charset="0"/>
              </a:rPr>
              <a:t>API-Server</a:t>
            </a:r>
          </a:p>
          <a:p>
            <a:pPr lvl="1">
              <a:buFont typeface="Arial" panose="020B0604020202020204" pitchFamily="34" charset="0"/>
              <a:buChar char="•"/>
            </a:pPr>
            <a:r>
              <a:rPr lang="en-US" noProof="1">
                <a:latin typeface="Open Sans Medium" pitchFamily="2" charset="0"/>
                <a:ea typeface="Open Sans Medium" pitchFamily="2" charset="0"/>
                <a:cs typeface="Open Sans Medium" pitchFamily="2" charset="0"/>
              </a:rPr>
              <a:t>Controller Manager</a:t>
            </a:r>
          </a:p>
          <a:p>
            <a:pPr lvl="1">
              <a:buFont typeface="Arial" panose="020B0604020202020204" pitchFamily="34" charset="0"/>
              <a:buChar char="•"/>
            </a:pPr>
            <a:r>
              <a:rPr lang="en-US" noProof="1">
                <a:latin typeface="Open Sans Medium" pitchFamily="2" charset="0"/>
                <a:ea typeface="Open Sans Medium" pitchFamily="2" charset="0"/>
                <a:cs typeface="Open Sans Medium" pitchFamily="2" charset="0"/>
              </a:rPr>
              <a:t>Scheduler</a:t>
            </a:r>
          </a:p>
          <a:p>
            <a:pPr lvl="1">
              <a:buFont typeface="Arial" panose="020B0604020202020204" pitchFamily="34" charset="0"/>
              <a:buChar char="•"/>
            </a:pPr>
            <a:r>
              <a:rPr lang="en-US" noProof="1">
                <a:latin typeface="Open Sans Medium" pitchFamily="2" charset="0"/>
                <a:ea typeface="Open Sans Medium" pitchFamily="2" charset="0"/>
                <a:cs typeface="Open Sans Medium" pitchFamily="2" charset="0"/>
              </a:rPr>
              <a:t>Control Panel(s)</a:t>
            </a:r>
          </a:p>
          <a:p>
            <a:pPr lvl="1">
              <a:buFont typeface="Arial" panose="020B0604020202020204" pitchFamily="34" charset="0"/>
              <a:buChar char="•"/>
            </a:pPr>
            <a:r>
              <a:rPr lang="en-US" noProof="1">
                <a:latin typeface="Open Sans Medium" pitchFamily="2" charset="0"/>
                <a:ea typeface="Open Sans Medium" pitchFamily="2" charset="0"/>
                <a:cs typeface="Open Sans Medium" pitchFamily="2" charset="0"/>
              </a:rPr>
              <a:t>etcd</a:t>
            </a:r>
          </a:p>
        </p:txBody>
      </p:sp>
    </p:spTree>
    <p:extLst>
      <p:ext uri="{BB962C8B-B14F-4D97-AF65-F5344CB8AC3E}">
        <p14:creationId xmlns:p14="http://schemas.microsoft.com/office/powerpoint/2010/main" val="276896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E5B0CB-52A2-E249-92BD-C0396776CFFE}"/>
              </a:ext>
            </a:extLst>
          </p:cNvPr>
          <p:cNvSpPr>
            <a:spLocks noGrp="1"/>
          </p:cNvSpPr>
          <p:nvPr>
            <p:ph type="title"/>
          </p:nvPr>
        </p:nvSpPr>
        <p:spPr/>
        <p:txBody>
          <a:bodyPr/>
          <a:lstStyle/>
          <a:p>
            <a:r>
              <a:rPr lang="en-US" noProof="1"/>
              <a:t>Controlplane</a:t>
            </a:r>
          </a:p>
        </p:txBody>
      </p:sp>
      <p:sp>
        <p:nvSpPr>
          <p:cNvPr id="3" name="Textplatzhalter 2">
            <a:extLst>
              <a:ext uri="{FF2B5EF4-FFF2-40B4-BE49-F238E27FC236}">
                <a16:creationId xmlns:a16="http://schemas.microsoft.com/office/drawing/2014/main" id="{05EED0DD-3FB3-BC42-A55C-D7045F3F451B}"/>
              </a:ext>
            </a:extLst>
          </p:cNvPr>
          <p:cNvSpPr>
            <a:spLocks noGrp="1"/>
          </p:cNvSpPr>
          <p:nvPr>
            <p:ph type="body" idx="1"/>
          </p:nvPr>
        </p:nvSpPr>
        <p:spPr/>
        <p:txBody>
          <a:bodyPr/>
          <a:lstStyle/>
          <a:p>
            <a:endParaRPr lang="en-US" noProof="1"/>
          </a:p>
        </p:txBody>
      </p:sp>
      <p:sp>
        <p:nvSpPr>
          <p:cNvPr id="12" name="Rechteck 11">
            <a:extLst>
              <a:ext uri="{FF2B5EF4-FFF2-40B4-BE49-F238E27FC236}">
                <a16:creationId xmlns:a16="http://schemas.microsoft.com/office/drawing/2014/main" id="{E4AB28FA-7741-4549-BEAD-B4E19BB69C0E}"/>
              </a:ext>
            </a:extLst>
          </p:cNvPr>
          <p:cNvSpPr/>
          <p:nvPr/>
        </p:nvSpPr>
        <p:spPr>
          <a:xfrm>
            <a:off x="1810512" y="1762573"/>
            <a:ext cx="5477256" cy="29860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1">
              <a:latin typeface="Source Sans Pro" panose="020B0503030403020204" pitchFamily="34" charset="0"/>
              <a:ea typeface="Source Sans Pro" panose="020B0503030403020204" pitchFamily="34" charset="0"/>
            </a:endParaRPr>
          </a:p>
        </p:txBody>
      </p:sp>
      <p:sp>
        <p:nvSpPr>
          <p:cNvPr id="13" name="Magnetplattenspeicher 12">
            <a:extLst>
              <a:ext uri="{FF2B5EF4-FFF2-40B4-BE49-F238E27FC236}">
                <a16:creationId xmlns:a16="http://schemas.microsoft.com/office/drawing/2014/main" id="{DD5256CC-D49F-6A4B-B3A5-54BFCEB70B3C}"/>
              </a:ext>
            </a:extLst>
          </p:cNvPr>
          <p:cNvSpPr/>
          <p:nvPr/>
        </p:nvSpPr>
        <p:spPr>
          <a:xfrm>
            <a:off x="2084832" y="4034180"/>
            <a:ext cx="2240280" cy="630936"/>
          </a:xfrm>
          <a:prstGeom prst="flowChartMagneticDisk">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etcd</a:t>
            </a:r>
          </a:p>
        </p:txBody>
      </p:sp>
      <p:sp>
        <p:nvSpPr>
          <p:cNvPr id="14" name="Rechteck 13">
            <a:extLst>
              <a:ext uri="{FF2B5EF4-FFF2-40B4-BE49-F238E27FC236}">
                <a16:creationId xmlns:a16="http://schemas.microsoft.com/office/drawing/2014/main" id="{CB9D8FA0-F09B-4642-93CD-9A05C7D02197}"/>
              </a:ext>
            </a:extLst>
          </p:cNvPr>
          <p:cNvSpPr/>
          <p:nvPr/>
        </p:nvSpPr>
        <p:spPr>
          <a:xfrm>
            <a:off x="1993392" y="1988664"/>
            <a:ext cx="2331720" cy="1661468"/>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Controller Manager</a:t>
            </a: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p:txBody>
      </p:sp>
      <p:sp>
        <p:nvSpPr>
          <p:cNvPr id="15" name="Rechteck 14">
            <a:extLst>
              <a:ext uri="{FF2B5EF4-FFF2-40B4-BE49-F238E27FC236}">
                <a16:creationId xmlns:a16="http://schemas.microsoft.com/office/drawing/2014/main" id="{25A92F35-A966-054A-BD2E-C5F613835F87}"/>
              </a:ext>
            </a:extLst>
          </p:cNvPr>
          <p:cNvSpPr/>
          <p:nvPr/>
        </p:nvSpPr>
        <p:spPr>
          <a:xfrm>
            <a:off x="4742688" y="1988663"/>
            <a:ext cx="2331720" cy="1661468"/>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API Server</a:t>
            </a: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a:p>
            <a:pPr algn="ctr"/>
            <a:endParaRPr lang="en-US" sz="1800" noProof="1">
              <a:latin typeface="Source Sans Pro" panose="020B0503030403020204" pitchFamily="34" charset="0"/>
              <a:ea typeface="Source Sans Pro" panose="020B0503030403020204" pitchFamily="34" charset="0"/>
            </a:endParaRPr>
          </a:p>
        </p:txBody>
      </p:sp>
      <p:sp>
        <p:nvSpPr>
          <p:cNvPr id="16" name="Rechteck 15">
            <a:extLst>
              <a:ext uri="{FF2B5EF4-FFF2-40B4-BE49-F238E27FC236}">
                <a16:creationId xmlns:a16="http://schemas.microsoft.com/office/drawing/2014/main" id="{DB05B985-3B36-FA4F-924D-EBBD341D0EDD}"/>
              </a:ext>
            </a:extLst>
          </p:cNvPr>
          <p:cNvSpPr/>
          <p:nvPr/>
        </p:nvSpPr>
        <p:spPr>
          <a:xfrm>
            <a:off x="4751832" y="4026407"/>
            <a:ext cx="2331720" cy="630936"/>
          </a:xfrm>
          <a:prstGeom prst="rect">
            <a:avLst/>
          </a:prstGeom>
          <a:solidFill>
            <a:srgbClr val="6E9E3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Scheduler</a:t>
            </a:r>
          </a:p>
        </p:txBody>
      </p:sp>
      <p:sp>
        <p:nvSpPr>
          <p:cNvPr id="17" name="Rechteck 16">
            <a:extLst>
              <a:ext uri="{FF2B5EF4-FFF2-40B4-BE49-F238E27FC236}">
                <a16:creationId xmlns:a16="http://schemas.microsoft.com/office/drawing/2014/main" id="{81A1FA1A-A377-604E-AB9C-1415B31E8EA2}"/>
              </a:ext>
            </a:extLst>
          </p:cNvPr>
          <p:cNvSpPr/>
          <p:nvPr/>
        </p:nvSpPr>
        <p:spPr>
          <a:xfrm>
            <a:off x="2212848" y="2581655"/>
            <a:ext cx="1892808" cy="30815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solidFill>
                  <a:schemeClr val="tx1"/>
                </a:solidFill>
                <a:latin typeface="Source Sans Pro" panose="020B0503030403020204" pitchFamily="34" charset="0"/>
                <a:ea typeface="Source Sans Pro" panose="020B0503030403020204" pitchFamily="34" charset="0"/>
              </a:rPr>
              <a:t>Deployment Controller</a:t>
            </a:r>
          </a:p>
        </p:txBody>
      </p:sp>
      <p:sp>
        <p:nvSpPr>
          <p:cNvPr id="19" name="Rechteck 18">
            <a:extLst>
              <a:ext uri="{FF2B5EF4-FFF2-40B4-BE49-F238E27FC236}">
                <a16:creationId xmlns:a16="http://schemas.microsoft.com/office/drawing/2014/main" id="{98A21F6A-CBEC-6945-801F-885031F69972}"/>
              </a:ext>
            </a:extLst>
          </p:cNvPr>
          <p:cNvSpPr/>
          <p:nvPr/>
        </p:nvSpPr>
        <p:spPr>
          <a:xfrm>
            <a:off x="2203704" y="3090978"/>
            <a:ext cx="1892808" cy="30815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solidFill>
                  <a:schemeClr val="tx1"/>
                </a:solidFill>
                <a:latin typeface="Source Sans Pro" panose="020B0503030403020204" pitchFamily="34" charset="0"/>
                <a:ea typeface="Source Sans Pro" panose="020B0503030403020204" pitchFamily="34" charset="0"/>
              </a:rPr>
              <a:t>ReplicaSet Controller</a:t>
            </a:r>
          </a:p>
        </p:txBody>
      </p:sp>
      <p:sp>
        <p:nvSpPr>
          <p:cNvPr id="20" name="Rechteck 19">
            <a:extLst>
              <a:ext uri="{FF2B5EF4-FFF2-40B4-BE49-F238E27FC236}">
                <a16:creationId xmlns:a16="http://schemas.microsoft.com/office/drawing/2014/main" id="{84FB3582-BA18-9642-AA58-22439C13E13A}"/>
              </a:ext>
            </a:extLst>
          </p:cNvPr>
          <p:cNvSpPr/>
          <p:nvPr/>
        </p:nvSpPr>
        <p:spPr>
          <a:xfrm>
            <a:off x="4962144" y="2427578"/>
            <a:ext cx="1892808" cy="30815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solidFill>
                  <a:schemeClr val="tx1"/>
                </a:solidFill>
                <a:latin typeface="Source Sans Pro" panose="020B0503030403020204" pitchFamily="34" charset="0"/>
                <a:ea typeface="Source Sans Pro" panose="020B0503030403020204" pitchFamily="34" charset="0"/>
              </a:rPr>
              <a:t>Deployment</a:t>
            </a:r>
          </a:p>
        </p:txBody>
      </p:sp>
      <p:sp>
        <p:nvSpPr>
          <p:cNvPr id="21" name="Rechteck 20">
            <a:extLst>
              <a:ext uri="{FF2B5EF4-FFF2-40B4-BE49-F238E27FC236}">
                <a16:creationId xmlns:a16="http://schemas.microsoft.com/office/drawing/2014/main" id="{E24A32CD-0D4B-5645-8A6C-CE0D70A84137}"/>
              </a:ext>
            </a:extLst>
          </p:cNvPr>
          <p:cNvSpPr/>
          <p:nvPr/>
        </p:nvSpPr>
        <p:spPr>
          <a:xfrm>
            <a:off x="4962144" y="2822601"/>
            <a:ext cx="1892808" cy="30815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solidFill>
                  <a:schemeClr val="tx1"/>
                </a:solidFill>
                <a:latin typeface="Source Sans Pro" panose="020B0503030403020204" pitchFamily="34" charset="0"/>
                <a:ea typeface="Source Sans Pro" panose="020B0503030403020204" pitchFamily="34" charset="0"/>
              </a:rPr>
              <a:t>ReplicaSet</a:t>
            </a:r>
          </a:p>
        </p:txBody>
      </p:sp>
      <p:sp>
        <p:nvSpPr>
          <p:cNvPr id="22" name="Rechteck 21">
            <a:extLst>
              <a:ext uri="{FF2B5EF4-FFF2-40B4-BE49-F238E27FC236}">
                <a16:creationId xmlns:a16="http://schemas.microsoft.com/office/drawing/2014/main" id="{6704D2C4-4408-DF45-B7E3-2BA067202993}"/>
              </a:ext>
            </a:extLst>
          </p:cNvPr>
          <p:cNvSpPr/>
          <p:nvPr/>
        </p:nvSpPr>
        <p:spPr>
          <a:xfrm>
            <a:off x="4962144" y="3225402"/>
            <a:ext cx="1892808" cy="30815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noProof="1">
                <a:solidFill>
                  <a:schemeClr val="tx1"/>
                </a:solidFill>
                <a:latin typeface="Source Sans Pro" panose="020B0503030403020204" pitchFamily="34" charset="0"/>
                <a:ea typeface="Source Sans Pro" panose="020B0503030403020204" pitchFamily="34" charset="0"/>
              </a:rPr>
              <a:t>Pod</a:t>
            </a:r>
          </a:p>
        </p:txBody>
      </p:sp>
      <p:sp>
        <p:nvSpPr>
          <p:cNvPr id="23" name="Rechteck 22">
            <a:extLst>
              <a:ext uri="{FF2B5EF4-FFF2-40B4-BE49-F238E27FC236}">
                <a16:creationId xmlns:a16="http://schemas.microsoft.com/office/drawing/2014/main" id="{4AF7C872-AA82-104A-9C8F-08306960A3F3}"/>
              </a:ext>
            </a:extLst>
          </p:cNvPr>
          <p:cNvSpPr/>
          <p:nvPr/>
        </p:nvSpPr>
        <p:spPr>
          <a:xfrm>
            <a:off x="3383280" y="1070157"/>
            <a:ext cx="2331720" cy="585216"/>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kubectl</a:t>
            </a:r>
          </a:p>
        </p:txBody>
      </p:sp>
      <p:cxnSp>
        <p:nvCxnSpPr>
          <p:cNvPr id="27" name="Gewinkelte Verbindung 26">
            <a:extLst>
              <a:ext uri="{FF2B5EF4-FFF2-40B4-BE49-F238E27FC236}">
                <a16:creationId xmlns:a16="http://schemas.microsoft.com/office/drawing/2014/main" id="{0E42E17F-0ED0-404B-94AB-CA4623D5CE8B}"/>
              </a:ext>
            </a:extLst>
          </p:cNvPr>
          <p:cNvCxnSpPr>
            <a:cxnSpLocks/>
            <a:stCxn id="23" idx="3"/>
            <a:endCxn id="15" idx="0"/>
          </p:cNvCxnSpPr>
          <p:nvPr/>
        </p:nvCxnSpPr>
        <p:spPr>
          <a:xfrm>
            <a:off x="5715000" y="1362766"/>
            <a:ext cx="193548" cy="62589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67AC037E-81BA-D741-8E02-2A1885E96077}"/>
              </a:ext>
            </a:extLst>
          </p:cNvPr>
          <p:cNvCxnSpPr>
            <a:cxnSpLocks/>
            <a:stCxn id="15" idx="1"/>
            <a:endCxn id="14" idx="3"/>
          </p:cNvCxnSpPr>
          <p:nvPr/>
        </p:nvCxnSpPr>
        <p:spPr>
          <a:xfrm flipH="1">
            <a:off x="4325112" y="2819397"/>
            <a:ext cx="417576"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Gewinkelte Verbindung 42">
            <a:extLst>
              <a:ext uri="{FF2B5EF4-FFF2-40B4-BE49-F238E27FC236}">
                <a16:creationId xmlns:a16="http://schemas.microsoft.com/office/drawing/2014/main" id="{08A740CA-CCD9-614D-B3F7-7FFE287E9EC0}"/>
              </a:ext>
            </a:extLst>
          </p:cNvPr>
          <p:cNvCxnSpPr>
            <a:cxnSpLocks/>
            <a:stCxn id="15" idx="2"/>
            <a:endCxn id="13" idx="1"/>
          </p:cNvCxnSpPr>
          <p:nvPr/>
        </p:nvCxnSpPr>
        <p:spPr>
          <a:xfrm rot="5400000">
            <a:off x="4364736" y="2490367"/>
            <a:ext cx="384049" cy="270357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7D9B8F13-CD45-F943-952E-66105FB64D5F}"/>
              </a:ext>
            </a:extLst>
          </p:cNvPr>
          <p:cNvCxnSpPr>
            <a:cxnSpLocks/>
            <a:stCxn id="15" idx="2"/>
            <a:endCxn id="16" idx="0"/>
          </p:cNvCxnSpPr>
          <p:nvPr/>
        </p:nvCxnSpPr>
        <p:spPr>
          <a:xfrm>
            <a:off x="5908548" y="3650131"/>
            <a:ext cx="9144" cy="376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069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1FFB8-68B5-CD4E-801D-54FE212D99EA}"/>
              </a:ext>
            </a:extLst>
          </p:cNvPr>
          <p:cNvSpPr>
            <a:spLocks noGrp="1"/>
          </p:cNvSpPr>
          <p:nvPr>
            <p:ph type="title"/>
          </p:nvPr>
        </p:nvSpPr>
        <p:spPr/>
        <p:txBody>
          <a:bodyPr>
            <a:normAutofit/>
          </a:bodyPr>
          <a:lstStyle/>
          <a:p>
            <a:r>
              <a:rPr lang="en-US" noProof="1"/>
              <a:t>Worker</a:t>
            </a:r>
          </a:p>
        </p:txBody>
      </p:sp>
      <p:sp>
        <p:nvSpPr>
          <p:cNvPr id="6" name="Textplatzhalter 5">
            <a:extLst>
              <a:ext uri="{FF2B5EF4-FFF2-40B4-BE49-F238E27FC236}">
                <a16:creationId xmlns:a16="http://schemas.microsoft.com/office/drawing/2014/main" id="{0DBC73DA-477C-6042-A09C-D6E4086D77B8}"/>
              </a:ext>
            </a:extLst>
          </p:cNvPr>
          <p:cNvSpPr>
            <a:spLocks noGrp="1"/>
          </p:cNvSpPr>
          <p:nvPr>
            <p:ph type="body" idx="1"/>
          </p:nvPr>
        </p:nvSpPr>
        <p:spPr/>
        <p:txBody>
          <a:bodyPr/>
          <a:lstStyle/>
          <a:p>
            <a:pPr marL="139700" indent="0">
              <a:buNone/>
            </a:pPr>
            <a:r>
              <a:rPr lang="en-US" b="1" noProof="1">
                <a:latin typeface="Open Sans SemiBold" pitchFamily="2" charset="0"/>
                <a:ea typeface="Open Sans SemiBold" pitchFamily="2" charset="0"/>
                <a:cs typeface="Open Sans SemiBold" pitchFamily="2" charset="0"/>
              </a:rPr>
              <a:t>Tasks</a:t>
            </a:r>
          </a:p>
          <a:p>
            <a:pPr>
              <a:lnSpc>
                <a:spcPct val="200000"/>
              </a:lnSpc>
              <a:buFont typeface="Arial" panose="020B0604020202020204" pitchFamily="34" charset="0"/>
              <a:buChar char="•"/>
            </a:pPr>
            <a:r>
              <a:rPr lang="en-US" noProof="1">
                <a:latin typeface="Open Sans" pitchFamily="2" charset="0"/>
                <a:ea typeface="Open Sans" pitchFamily="2" charset="0"/>
                <a:cs typeface="Open Sans" pitchFamily="2" charset="0"/>
              </a:rPr>
              <a:t>Execution of Workloads</a:t>
            </a:r>
          </a:p>
          <a:p>
            <a:pPr>
              <a:lnSpc>
                <a:spcPct val="200000"/>
              </a:lnSpc>
              <a:buFont typeface="Arial" panose="020B0604020202020204" pitchFamily="34" charset="0"/>
              <a:buChar char="•"/>
            </a:pPr>
            <a:r>
              <a:rPr lang="en-US" noProof="1">
                <a:latin typeface="Open Sans" pitchFamily="2" charset="0"/>
                <a:ea typeface="Open Sans" pitchFamily="2" charset="0"/>
                <a:cs typeface="Open Sans" pitchFamily="2" charset="0"/>
              </a:rPr>
              <a:t>Reaction to Changes from the API Server</a:t>
            </a:r>
          </a:p>
          <a:p>
            <a:pPr>
              <a:lnSpc>
                <a:spcPct val="200000"/>
              </a:lnSpc>
              <a:buFont typeface="Arial" panose="020B0604020202020204" pitchFamily="34" charset="0"/>
              <a:buChar char="•"/>
            </a:pPr>
            <a:r>
              <a:rPr lang="en-US" noProof="1">
                <a:latin typeface="Open Sans" pitchFamily="2" charset="0"/>
                <a:ea typeface="Open Sans" pitchFamily="2" charset="0"/>
                <a:cs typeface="Open Sans" pitchFamily="2" charset="0"/>
              </a:rPr>
              <a:t>Deployment of Workloads and Updates</a:t>
            </a:r>
          </a:p>
          <a:p>
            <a:pPr>
              <a:lnSpc>
                <a:spcPct val="200000"/>
              </a:lnSpc>
              <a:buFont typeface="Arial" panose="020B0604020202020204" pitchFamily="34" charset="0"/>
              <a:buChar char="•"/>
            </a:pPr>
            <a:r>
              <a:rPr lang="en-US" noProof="1">
                <a:latin typeface="Open Sans" pitchFamily="2" charset="0"/>
                <a:ea typeface="Open Sans" pitchFamily="2" charset="0"/>
                <a:cs typeface="Open Sans" pitchFamily="2" charset="0"/>
              </a:rPr>
              <a:t>Feedback</a:t>
            </a:r>
          </a:p>
        </p:txBody>
      </p:sp>
      <p:sp>
        <p:nvSpPr>
          <p:cNvPr id="7" name="Textplatzhalter 6"/>
          <p:cNvSpPr>
            <a:spLocks noGrp="1"/>
          </p:cNvSpPr>
          <p:nvPr>
            <p:ph type="body" idx="2"/>
          </p:nvPr>
        </p:nvSpPr>
        <p:spPr/>
        <p:txBody>
          <a:bodyPr/>
          <a:lstStyle/>
          <a:p>
            <a:pPr marL="139700" indent="0">
              <a:buNone/>
            </a:pPr>
            <a:r>
              <a:rPr lang="en-US" b="1" noProof="1">
                <a:latin typeface="Open Sans SemiBold" pitchFamily="2" charset="0"/>
                <a:ea typeface="Open Sans SemiBold" pitchFamily="2" charset="0"/>
                <a:cs typeface="Open Sans SemiBold" pitchFamily="2" charset="0"/>
              </a:rPr>
              <a:t>Components</a:t>
            </a:r>
          </a:p>
          <a:p>
            <a:pPr>
              <a:lnSpc>
                <a:spcPct val="200000"/>
              </a:lnSpc>
              <a:buFont typeface="Arial" panose="020B0604020202020204" pitchFamily="34" charset="0"/>
              <a:buChar char="•"/>
            </a:pPr>
            <a:r>
              <a:rPr lang="en-US" noProof="1"/>
              <a:t>Kubelet</a:t>
            </a:r>
          </a:p>
          <a:p>
            <a:pPr>
              <a:lnSpc>
                <a:spcPct val="200000"/>
              </a:lnSpc>
              <a:buFont typeface="Arial" panose="020B0604020202020204" pitchFamily="34" charset="0"/>
              <a:buChar char="•"/>
            </a:pPr>
            <a:r>
              <a:rPr lang="en-US" noProof="1"/>
              <a:t>Container Runtimes / CRI</a:t>
            </a:r>
          </a:p>
          <a:p>
            <a:pPr>
              <a:lnSpc>
                <a:spcPct val="200000"/>
              </a:lnSpc>
              <a:buFont typeface="Arial" panose="020B0604020202020204" pitchFamily="34" charset="0"/>
              <a:buChar char="•"/>
            </a:pPr>
            <a:r>
              <a:rPr lang="en-US" noProof="1"/>
              <a:t>Kube Proxy</a:t>
            </a:r>
          </a:p>
          <a:p>
            <a:endParaRPr lang="en-US" noProof="1"/>
          </a:p>
        </p:txBody>
      </p:sp>
    </p:spTree>
    <p:extLst>
      <p:ext uri="{BB962C8B-B14F-4D97-AF65-F5344CB8AC3E}">
        <p14:creationId xmlns:p14="http://schemas.microsoft.com/office/powerpoint/2010/main" val="166854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FA4E21-EBC6-DD4D-81AE-2D218555C92E}"/>
              </a:ext>
            </a:extLst>
          </p:cNvPr>
          <p:cNvSpPr>
            <a:spLocks noGrp="1"/>
          </p:cNvSpPr>
          <p:nvPr>
            <p:ph type="title"/>
          </p:nvPr>
        </p:nvSpPr>
        <p:spPr/>
        <p:txBody>
          <a:bodyPr/>
          <a:lstStyle/>
          <a:p>
            <a:r>
              <a:rPr lang="en-US" noProof="1"/>
              <a:t>Worker</a:t>
            </a:r>
          </a:p>
        </p:txBody>
      </p:sp>
      <p:sp>
        <p:nvSpPr>
          <p:cNvPr id="4" name="Textplatzhalter 3">
            <a:extLst>
              <a:ext uri="{FF2B5EF4-FFF2-40B4-BE49-F238E27FC236}">
                <a16:creationId xmlns:a16="http://schemas.microsoft.com/office/drawing/2014/main" id="{22973891-F8F0-3647-8F9B-0CB9CB124C07}"/>
              </a:ext>
            </a:extLst>
          </p:cNvPr>
          <p:cNvSpPr>
            <a:spLocks noGrp="1"/>
          </p:cNvSpPr>
          <p:nvPr>
            <p:ph type="body" idx="1"/>
          </p:nvPr>
        </p:nvSpPr>
        <p:spPr/>
        <p:txBody>
          <a:bodyPr/>
          <a:lstStyle/>
          <a:p>
            <a:endParaRPr lang="en-US" noProof="1"/>
          </a:p>
        </p:txBody>
      </p:sp>
      <p:sp>
        <p:nvSpPr>
          <p:cNvPr id="3" name="Rechteck 2">
            <a:extLst>
              <a:ext uri="{FF2B5EF4-FFF2-40B4-BE49-F238E27FC236}">
                <a16:creationId xmlns:a16="http://schemas.microsoft.com/office/drawing/2014/main" id="{F2C98353-5322-5B44-9B6F-3E4781237130}"/>
              </a:ext>
            </a:extLst>
          </p:cNvPr>
          <p:cNvSpPr/>
          <p:nvPr/>
        </p:nvSpPr>
        <p:spPr>
          <a:xfrm>
            <a:off x="1810512" y="1362456"/>
            <a:ext cx="5477256" cy="32278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1">
              <a:latin typeface="Source Sans Pro" panose="020B0503030403020204" pitchFamily="34" charset="0"/>
              <a:ea typeface="Source Sans Pro" panose="020B0503030403020204" pitchFamily="34" charset="0"/>
            </a:endParaRPr>
          </a:p>
        </p:txBody>
      </p:sp>
      <p:sp>
        <p:nvSpPr>
          <p:cNvPr id="6" name="Rechteck 5">
            <a:extLst>
              <a:ext uri="{FF2B5EF4-FFF2-40B4-BE49-F238E27FC236}">
                <a16:creationId xmlns:a16="http://schemas.microsoft.com/office/drawing/2014/main" id="{721C7B9C-812B-234F-A387-512B1DECDF67}"/>
              </a:ext>
            </a:extLst>
          </p:cNvPr>
          <p:cNvSpPr/>
          <p:nvPr/>
        </p:nvSpPr>
        <p:spPr>
          <a:xfrm>
            <a:off x="3406140" y="1692632"/>
            <a:ext cx="2331720" cy="667512"/>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Kubelet</a:t>
            </a:r>
          </a:p>
        </p:txBody>
      </p:sp>
      <p:sp>
        <p:nvSpPr>
          <p:cNvPr id="7" name="Rechteck 6">
            <a:extLst>
              <a:ext uri="{FF2B5EF4-FFF2-40B4-BE49-F238E27FC236}">
                <a16:creationId xmlns:a16="http://schemas.microsoft.com/office/drawing/2014/main" id="{DE4C842B-F337-7541-BB79-91972297DC9B}"/>
              </a:ext>
            </a:extLst>
          </p:cNvPr>
          <p:cNvSpPr/>
          <p:nvPr/>
        </p:nvSpPr>
        <p:spPr>
          <a:xfrm>
            <a:off x="3378708" y="2665363"/>
            <a:ext cx="2331720" cy="667512"/>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CRI</a:t>
            </a:r>
          </a:p>
        </p:txBody>
      </p:sp>
      <p:sp>
        <p:nvSpPr>
          <p:cNvPr id="8" name="Rechteck 7">
            <a:extLst>
              <a:ext uri="{FF2B5EF4-FFF2-40B4-BE49-F238E27FC236}">
                <a16:creationId xmlns:a16="http://schemas.microsoft.com/office/drawing/2014/main" id="{3E93D2E9-8538-2B43-94EB-EE768831E2FC}"/>
              </a:ext>
            </a:extLst>
          </p:cNvPr>
          <p:cNvSpPr/>
          <p:nvPr/>
        </p:nvSpPr>
        <p:spPr>
          <a:xfrm>
            <a:off x="3378708" y="3603155"/>
            <a:ext cx="2331720" cy="667512"/>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noProof="1">
                <a:latin typeface="Source Sans Pro" panose="020B0503030403020204" pitchFamily="34" charset="0"/>
                <a:ea typeface="Source Sans Pro" panose="020B0503030403020204" pitchFamily="34" charset="0"/>
              </a:rPr>
              <a:t>kube-proxy</a:t>
            </a:r>
          </a:p>
        </p:txBody>
      </p:sp>
    </p:spTree>
    <p:extLst>
      <p:ext uri="{BB962C8B-B14F-4D97-AF65-F5344CB8AC3E}">
        <p14:creationId xmlns:p14="http://schemas.microsoft.com/office/powerpoint/2010/main" val="110462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3550A-A98D-6D4B-9710-32318B271618}"/>
              </a:ext>
            </a:extLst>
          </p:cNvPr>
          <p:cNvSpPr>
            <a:spLocks noGrp="1"/>
          </p:cNvSpPr>
          <p:nvPr>
            <p:ph type="title"/>
          </p:nvPr>
        </p:nvSpPr>
        <p:spPr/>
        <p:txBody>
          <a:bodyPr/>
          <a:lstStyle/>
          <a:p>
            <a:r>
              <a:rPr lang="en-US" noProof="1"/>
              <a:t>Kubernetes-Architecture: Networking</a:t>
            </a:r>
          </a:p>
        </p:txBody>
      </p:sp>
    </p:spTree>
    <p:extLst>
      <p:ext uri="{BB962C8B-B14F-4D97-AF65-F5344CB8AC3E}">
        <p14:creationId xmlns:p14="http://schemas.microsoft.com/office/powerpoint/2010/main" val="22702867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noProof="1"/>
              <a:t>Kubernetes Networking</a:t>
            </a:r>
          </a:p>
        </p:txBody>
      </p:sp>
      <p:sp>
        <p:nvSpPr>
          <p:cNvPr id="5" name="Textplatzhalter 4"/>
          <p:cNvSpPr>
            <a:spLocks noGrp="1"/>
          </p:cNvSpPr>
          <p:nvPr>
            <p:ph type="body" idx="1"/>
          </p:nvPr>
        </p:nvSpPr>
        <p:spPr/>
        <p:txBody>
          <a:bodyPr/>
          <a:lstStyle/>
          <a:p>
            <a:pPr>
              <a:lnSpc>
                <a:spcPct val="200000"/>
              </a:lnSpc>
              <a:buFont typeface="Arial" panose="020B0604020202020204" pitchFamily="34" charset="0"/>
              <a:buChar char="•"/>
            </a:pPr>
            <a:r>
              <a:rPr lang="en-US" noProof="1"/>
              <a:t>Kubernetes has pluggable Overlay Networks</a:t>
            </a:r>
          </a:p>
          <a:p>
            <a:pPr>
              <a:lnSpc>
                <a:spcPct val="200000"/>
              </a:lnSpc>
              <a:buFont typeface="Arial" panose="020B0604020202020204" pitchFamily="34" charset="0"/>
              <a:buChar char="•"/>
            </a:pPr>
            <a:r>
              <a:rPr lang="en-US" noProof="1"/>
              <a:t>Networks can be exchanged even at runtime</a:t>
            </a:r>
          </a:p>
          <a:p>
            <a:pPr>
              <a:lnSpc>
                <a:spcPct val="200000"/>
              </a:lnSpc>
              <a:buFont typeface="Arial" panose="020B0604020202020204" pitchFamily="34" charset="0"/>
              <a:buChar char="•"/>
            </a:pPr>
            <a:r>
              <a:rPr lang="en-US" noProof="1"/>
              <a:t>Multiple Networks available</a:t>
            </a:r>
          </a:p>
          <a:p>
            <a:pPr>
              <a:lnSpc>
                <a:spcPct val="200000"/>
              </a:lnSpc>
              <a:buFont typeface="Arial" panose="020B0604020202020204" pitchFamily="34" charset="0"/>
              <a:buChar char="•"/>
            </a:pPr>
            <a:r>
              <a:rPr lang="en-US" noProof="1"/>
              <a:t>Connection is always encrypted on the Network-level</a:t>
            </a:r>
          </a:p>
          <a:p>
            <a:pPr>
              <a:lnSpc>
                <a:spcPct val="200000"/>
              </a:lnSpc>
              <a:buFont typeface="Arial" panose="020B0604020202020204" pitchFamily="34" charset="0"/>
              <a:buChar char="•"/>
            </a:pPr>
            <a:r>
              <a:rPr lang="en-US" noProof="1"/>
              <a:t>Networks are transparent to Workloads</a:t>
            </a:r>
          </a:p>
          <a:p>
            <a:pPr>
              <a:lnSpc>
                <a:spcPct val="200000"/>
              </a:lnSpc>
              <a:buFont typeface="Arial" panose="020B0604020202020204" pitchFamily="34" charset="0"/>
              <a:buChar char="•"/>
            </a:pPr>
            <a:r>
              <a:rPr lang="en-US" noProof="1"/>
              <a:t>Networks don’t expose Workloads automatically</a:t>
            </a:r>
          </a:p>
        </p:txBody>
      </p:sp>
    </p:spTree>
    <p:extLst>
      <p:ext uri="{BB962C8B-B14F-4D97-AF65-F5344CB8AC3E}">
        <p14:creationId xmlns:p14="http://schemas.microsoft.com/office/powerpoint/2010/main" val="219062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loudibility">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522D033F8902B34EBAA32051C05E57D6" ma:contentTypeVersion="14" ma:contentTypeDescription="Ein neues Dokument erstellen." ma:contentTypeScope="" ma:versionID="bb3444e20cc3d223bb60ca5a0029b1d5">
  <xsd:schema xmlns:xsd="http://www.w3.org/2001/XMLSchema" xmlns:xs="http://www.w3.org/2001/XMLSchema" xmlns:p="http://schemas.microsoft.com/office/2006/metadata/properties" xmlns:ns3="c9cd0b38-0bee-402f-8c32-e2af3717c8e2" xmlns:ns4="23c20f57-678b-451e-85dc-2908c7cacbe8" targetNamespace="http://schemas.microsoft.com/office/2006/metadata/properties" ma:root="true" ma:fieldsID="227e956f15292c9ee3df045b49c58e05" ns3:_="" ns4:_="">
    <xsd:import namespace="c9cd0b38-0bee-402f-8c32-e2af3717c8e2"/>
    <xsd:import namespace="23c20f57-678b-451e-85dc-2908c7cacbe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cd0b38-0bee-402f-8c32-e2af3717c8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c20f57-678b-451e-85dc-2908c7cacbe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SharingHintHash" ma:index="12"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E65229-86A9-4AC4-8D6A-66C007F3D9E7}">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23c20f57-678b-451e-85dc-2908c7cacbe8"/>
    <ds:schemaRef ds:uri="c9cd0b38-0bee-402f-8c32-e2af3717c8e2"/>
    <ds:schemaRef ds:uri="http://www.w3.org/XML/1998/namespace"/>
  </ds:schemaRefs>
</ds:datastoreItem>
</file>

<file path=customXml/itemProps2.xml><?xml version="1.0" encoding="utf-8"?>
<ds:datastoreItem xmlns:ds="http://schemas.openxmlformats.org/officeDocument/2006/customXml" ds:itemID="{5838D51B-A9D7-40ED-A3D2-A67AC91561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cd0b38-0bee-402f-8c32-e2af3717c8e2"/>
    <ds:schemaRef ds:uri="23c20f57-678b-451e-85dc-2908c7cacb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C9FE93-7990-4870-8FB4-A41779F8E0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4883</TotalTime>
  <Words>6274</Words>
  <Application>Microsoft Macintosh PowerPoint</Application>
  <PresentationFormat>On-screen Show (16:9)</PresentationFormat>
  <Paragraphs>1460</Paragraphs>
  <Slides>203</Slides>
  <Notes>145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203</vt:i4>
      </vt:variant>
    </vt:vector>
  </HeadingPairs>
  <TitlesOfParts>
    <vt:vector size="215" baseType="lpstr">
      <vt:lpstr>Arial</vt:lpstr>
      <vt:lpstr>Canva Sans</vt:lpstr>
      <vt:lpstr>Consolas</vt:lpstr>
      <vt:lpstr>Open Sans</vt:lpstr>
      <vt:lpstr>Open Sans Medium</vt:lpstr>
      <vt:lpstr>Open Sans SemiBold</vt:lpstr>
      <vt:lpstr>Source Code Pro</vt:lpstr>
      <vt:lpstr>Source Sans Pro</vt:lpstr>
      <vt:lpstr>Systemschrift Normal</vt:lpstr>
      <vt:lpstr>Trebuchet MS</vt:lpstr>
      <vt:lpstr>Wingdings</vt:lpstr>
      <vt:lpstr>Cloudibility</vt:lpstr>
      <vt:lpstr>PowerPoint Presentation</vt:lpstr>
      <vt:lpstr>PowerPoint Presentation</vt:lpstr>
      <vt:lpstr>Challenges</vt:lpstr>
      <vt:lpstr>PowerPoint Presentation</vt:lpstr>
      <vt:lpstr>95%</vt:lpstr>
      <vt:lpstr>PowerPoint Presentation</vt:lpstr>
      <vt:lpstr>What is Cloud Computing?</vt:lpstr>
      <vt:lpstr>Standardization and shared responsibility</vt:lpstr>
      <vt:lpstr>Delivery-Models</vt:lpstr>
      <vt:lpstr>Software-defined, shared environment</vt:lpstr>
      <vt:lpstr>OPEX vs. CAPEX</vt:lpstr>
      <vt:lpstr>PowerPoint Presentation</vt:lpstr>
      <vt:lpstr>XaaS</vt:lpstr>
      <vt:lpstr>IaaS</vt:lpstr>
      <vt:lpstr>PaaS</vt:lpstr>
      <vt:lpstr>SaaS</vt:lpstr>
      <vt:lpstr>Service-Models</vt:lpstr>
      <vt:lpstr>Service-Cataloges and Marketplaces</vt:lpstr>
      <vt:lpstr>PowerPoint Presentation</vt:lpstr>
      <vt:lpstr>Lift &amp; Shift Approaches</vt:lpstr>
      <vt:lpstr>Infrastructures, Workloads and Migrations</vt:lpstr>
      <vt:lpstr>Prerequisites</vt:lpstr>
      <vt:lpstr>PowerPoint Presentation</vt:lpstr>
      <vt:lpstr>Conclusions</vt:lpstr>
      <vt:lpstr>PowerPoint Presentation</vt:lpstr>
      <vt:lpstr>Network Security Architecture</vt:lpstr>
      <vt:lpstr>Access Control &amp; Authentication</vt:lpstr>
      <vt:lpstr>Infrastructure Security &amp; Automation</vt:lpstr>
      <vt:lpstr>PowerPoint Presentation</vt:lpstr>
      <vt:lpstr>PowerPoint Presentation</vt:lpstr>
      <vt:lpstr>Cloud needs to be understood holistically!</vt:lpstr>
      <vt:lpstr>PowerPoint Presentation</vt:lpstr>
      <vt:lpstr>Collaboration, Automation and Mindsets </vt:lpstr>
      <vt:lpstr>DevOps and SRE</vt:lpstr>
      <vt:lpstr>GitOps and Automation</vt:lpstr>
      <vt:lpstr>PowerPoint Presentation</vt:lpstr>
      <vt:lpstr>IaC Concepts</vt:lpstr>
      <vt:lpstr>IaC Benefits</vt:lpstr>
      <vt:lpstr>IaC Tools Overview</vt:lpstr>
      <vt:lpstr>PowerPoint Presentation</vt:lpstr>
      <vt:lpstr>Terraform: Infrastructure Provisioning </vt:lpstr>
      <vt:lpstr>Ansible: Configuration Management </vt:lpstr>
      <vt:lpstr>HELM: Kubernetes Deployment Automation </vt:lpstr>
      <vt:lpstr>GIT: Version Management </vt:lpstr>
      <vt:lpstr>PowerPoint Presentation</vt:lpstr>
      <vt:lpstr>Externalized Configurations </vt:lpstr>
      <vt:lpstr>GitOps </vt:lpstr>
      <vt:lpstr>Tool Integrations</vt:lpstr>
      <vt:lpstr>Best Practices</vt:lpstr>
      <vt:lpstr>DevOps vs. GitOps</vt:lpstr>
      <vt:lpstr>PowerPoint Presentation</vt:lpstr>
      <vt:lpstr>Software, Applications and Architectures </vt:lpstr>
      <vt:lpstr>Monoliths</vt:lpstr>
      <vt:lpstr>Verticals</vt:lpstr>
      <vt:lpstr>Microservices</vt:lpstr>
      <vt:lpstr>Requirements for Applications</vt:lpstr>
      <vt:lpstr>CloudNative vs. Tradional</vt:lpstr>
      <vt:lpstr>Technology-Stack</vt:lpstr>
      <vt:lpstr>PowerPoint Presentation</vt:lpstr>
      <vt:lpstr>Container</vt:lpstr>
      <vt:lpstr>Container</vt:lpstr>
      <vt:lpstr>Process Virtualization</vt:lpstr>
      <vt:lpstr>Cloud-Native Applications</vt:lpstr>
      <vt:lpstr>Virtual Applications</vt:lpstr>
      <vt:lpstr>Characteristics</vt:lpstr>
      <vt:lpstr>Benefits and Challenges</vt:lpstr>
      <vt:lpstr>Cloud-Native Applications (without Kubernetes)</vt:lpstr>
      <vt:lpstr>Typical Components of Cloud-Native Applications</vt:lpstr>
      <vt:lpstr>System Architecture</vt:lpstr>
      <vt:lpstr>System Architecture</vt:lpstr>
      <vt:lpstr>IaaS and CaaS</vt:lpstr>
      <vt:lpstr>OpenStack</vt:lpstr>
      <vt:lpstr>What is OpenStack?</vt:lpstr>
      <vt:lpstr>Why OpenStack?</vt:lpstr>
      <vt:lpstr>Pros and Cons</vt:lpstr>
      <vt:lpstr>OpenStack vs. Commercial Private Clouds</vt:lpstr>
      <vt:lpstr>OpenStack Distributions</vt:lpstr>
      <vt:lpstr>Sovereignty?</vt:lpstr>
      <vt:lpstr>Sovereign Cloud Stack</vt:lpstr>
      <vt:lpstr>Installation Options</vt:lpstr>
      <vt:lpstr>Components (Selection…)</vt:lpstr>
      <vt:lpstr>Why SCS over Vanilla OpenStack?</vt:lpstr>
      <vt:lpstr>Kubernetes</vt:lpstr>
      <vt:lpstr>History</vt:lpstr>
      <vt:lpstr>Kubernetes</vt:lpstr>
      <vt:lpstr>Was ist Kubernetes überhaupt?</vt:lpstr>
      <vt:lpstr>Kubernetes as Orchestrator</vt:lpstr>
      <vt:lpstr>Kubernetes Tools</vt:lpstr>
      <vt:lpstr>kubectl</vt:lpstr>
      <vt:lpstr>kubectl – Typical Usage Scenarios</vt:lpstr>
      <vt:lpstr>kubeadm</vt:lpstr>
      <vt:lpstr>Kubernetes Architecture: Nodes</vt:lpstr>
      <vt:lpstr>Nodes</vt:lpstr>
      <vt:lpstr>Controlplanes</vt:lpstr>
      <vt:lpstr>Controlplane</vt:lpstr>
      <vt:lpstr>Worker</vt:lpstr>
      <vt:lpstr>Worker</vt:lpstr>
      <vt:lpstr>Kubernetes-Architecture: Networking</vt:lpstr>
      <vt:lpstr>Kubernetes Networking</vt:lpstr>
      <vt:lpstr>Networking Principle</vt:lpstr>
      <vt:lpstr>Simple Routing</vt:lpstr>
      <vt:lpstr>Multi-Host Routing</vt:lpstr>
      <vt:lpstr>Popular Overlay Networks</vt:lpstr>
      <vt:lpstr>Kubernetes-Architecture: Storage</vt:lpstr>
      <vt:lpstr>Kubernetes Storage</vt:lpstr>
      <vt:lpstr>Pods</vt:lpstr>
      <vt:lpstr>Containers vs Pods</vt:lpstr>
      <vt:lpstr>Pod-Specifikation</vt:lpstr>
      <vt:lpstr>Deployments</vt:lpstr>
      <vt:lpstr>Deployments</vt:lpstr>
      <vt:lpstr>Container, Pods, Deployments</vt:lpstr>
      <vt:lpstr>Deployment</vt:lpstr>
      <vt:lpstr>Lifecycle</vt:lpstr>
      <vt:lpstr>Autoscaling</vt:lpstr>
      <vt:lpstr>Autoscaling via kubectl</vt:lpstr>
      <vt:lpstr>Labels and Annotations</vt:lpstr>
      <vt:lpstr>Labels vs. Annotations</vt:lpstr>
      <vt:lpstr>Label-Selectors</vt:lpstr>
      <vt:lpstr>Value-Based Selector</vt:lpstr>
      <vt:lpstr>Set-Selector</vt:lpstr>
      <vt:lpstr>Namespaces</vt:lpstr>
      <vt:lpstr>Namespaces</vt:lpstr>
      <vt:lpstr>Predefined Namespaces</vt:lpstr>
      <vt:lpstr>Definition</vt:lpstr>
      <vt:lpstr>kubectl: Working with Namespaces</vt:lpstr>
      <vt:lpstr>kubectl: Working with Namespaces</vt:lpstr>
      <vt:lpstr>Services</vt:lpstr>
      <vt:lpstr>Pods and Services</vt:lpstr>
      <vt:lpstr>Pods and Services</vt:lpstr>
      <vt:lpstr>Service-Definition</vt:lpstr>
      <vt:lpstr>Service-Types: ClusterIP</vt:lpstr>
      <vt:lpstr>Service-Types: NodePort</vt:lpstr>
      <vt:lpstr>Service-Types: LoadBalancer</vt:lpstr>
      <vt:lpstr>Service-Types: ExternalName</vt:lpstr>
      <vt:lpstr>Ingress</vt:lpstr>
      <vt:lpstr>Ingress</vt:lpstr>
      <vt:lpstr>Ingress</vt:lpstr>
      <vt:lpstr>Ingress-Definition</vt:lpstr>
      <vt:lpstr>Environment Variables and ConfigMaps</vt:lpstr>
      <vt:lpstr>Environment Variables</vt:lpstr>
      <vt:lpstr>Syntax</vt:lpstr>
      <vt:lpstr>ConfigMaps</vt:lpstr>
      <vt:lpstr>Syntax ConfigMap</vt:lpstr>
      <vt:lpstr>Usage ConfigMap</vt:lpstr>
      <vt:lpstr>PowerPoint Presentation</vt:lpstr>
      <vt:lpstr>Build &amp; Supply Chain Security</vt:lpstr>
      <vt:lpstr>Secure Development</vt:lpstr>
      <vt:lpstr>Container Security</vt:lpstr>
      <vt:lpstr>Infrastructure Security</vt:lpstr>
      <vt:lpstr>Runtime Protection</vt:lpstr>
      <vt:lpstr>Essential FOSS Security Tools</vt:lpstr>
      <vt:lpstr>Comparison: Legacy vs. Cloud-Native</vt:lpstr>
      <vt:lpstr>PowerPoint Presentation</vt:lpstr>
      <vt:lpstr>PowerPoint Presentation</vt:lpstr>
      <vt:lpstr>Operations Foundations</vt:lpstr>
      <vt:lpstr>Cloud-Native Practices</vt:lpstr>
      <vt:lpstr>Advanced Observability</vt:lpstr>
      <vt:lpstr>AI-Enhanced Operations</vt:lpstr>
      <vt:lpstr>Next-Gen Predictive Ops</vt:lpstr>
      <vt:lpstr>PowerPoint Presentation</vt:lpstr>
      <vt:lpstr>Infrastructure Readiness Lift &amp; Shift</vt:lpstr>
      <vt:lpstr>Infrastructure Readiness Lift &amp; Shift (Part 1)</vt:lpstr>
      <vt:lpstr>Infrastructure Readiness Lift &amp; Shift (Part 2)</vt:lpstr>
      <vt:lpstr>Infrastructure Readiness Lift &amp; Shift (Part 3)</vt:lpstr>
      <vt:lpstr>Infrastructure Readiness Lift &amp; Shift (Part 4)</vt:lpstr>
      <vt:lpstr>Infrastructure Readiness Lift &amp; Shift (Part 5)</vt:lpstr>
      <vt:lpstr>Infrastructure Readiness Lift &amp; Shift (Part 6)</vt:lpstr>
      <vt:lpstr>Infrastructure Readiness Lift &amp; Shift (Part 7)</vt:lpstr>
      <vt:lpstr>Application Readiness Lift &amp; Shift</vt:lpstr>
      <vt:lpstr>Application Readiness Lift &amp; Shift (Part 1)</vt:lpstr>
      <vt:lpstr>Application Readiness Lift &amp; Shift (Part 2)</vt:lpstr>
      <vt:lpstr>Application Readiness Lift &amp; Shift (Part 3)</vt:lpstr>
      <vt:lpstr>Application Readiness Lift &amp; Shift (Part 4)</vt:lpstr>
      <vt:lpstr>Maturity model for applications</vt:lpstr>
      <vt:lpstr>PowerPoint Presentation</vt:lpstr>
      <vt:lpstr>Maturity: Not Cloud-Ready</vt:lpstr>
      <vt:lpstr>Maturity: Cloud-Ready</vt:lpstr>
      <vt:lpstr>Maturity: Cloud-Capable</vt:lpstr>
      <vt:lpstr>Maturity: Cloud-Defined</vt:lpstr>
      <vt:lpstr>Maturity: Cloud-Optimized</vt:lpstr>
      <vt:lpstr>Maturity: Cloud-Native</vt:lpstr>
      <vt:lpstr>PowerPoint Presentation</vt:lpstr>
      <vt:lpstr>PowerPoint Presentation</vt:lpstr>
      <vt:lpstr>Core Facts</vt:lpstr>
      <vt:lpstr>Initial Situation</vt:lpstr>
      <vt:lpstr>Goals</vt:lpstr>
      <vt:lpstr>Approach</vt:lpstr>
      <vt:lpstr>PowerPoint Presentation</vt:lpstr>
      <vt:lpstr>Results</vt:lpstr>
      <vt:lpstr>Results</vt:lpstr>
      <vt:lpstr>Numbers</vt:lpstr>
      <vt:lpstr>PowerPoint Presentation</vt:lpstr>
      <vt:lpstr>Learning / Practice: SCS / Cloud-in-a-Box</vt:lpstr>
      <vt:lpstr>Learning / Practice: Automation</vt:lpstr>
      <vt:lpstr>Learning / Practice: Containers</vt:lpstr>
      <vt:lpstr>Learning / Practice: Kubernetes</vt:lpstr>
      <vt:lpstr>Learning / Practice: Operations</vt:lpstr>
      <vt:lpstr>Requirements Cloud-in-a-Box</vt:lpstr>
      <vt:lpstr>CIAB Minimum Requirements</vt:lpstr>
      <vt:lpstr>PowerPoint Presentation</vt:lpstr>
      <vt:lpstr>Let’s Stay in Toch</vt:lpstr>
      <vt:lpstr>Please fill out the Evaluation Form!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Karsten Samaschke</dc:creator>
  <cp:lastModifiedBy>Karsten Samaschke</cp:lastModifiedBy>
  <cp:revision>56</cp:revision>
  <dcterms:modified xsi:type="dcterms:W3CDTF">2025-01-10T11:45:30Z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0x010100522D033F8902B34EBAA32051C05E57D6</vt:lpwstr>
  </property>
</Properties>
</file>